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14"/>
  </p:notesMasterIdLst>
  <p:sldIdLst>
    <p:sldId id="256" r:id="rId2"/>
    <p:sldId id="261" r:id="rId3"/>
    <p:sldId id="262" r:id="rId4"/>
    <p:sldId id="263" r:id="rId5"/>
    <p:sldId id="264" r:id="rId6"/>
    <p:sldId id="265" r:id="rId7"/>
    <p:sldId id="271"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598" autoAdjust="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F52B35C-6309-44B4-BB1C-45431CF4CAEF}">
      <dgm:prSet custT="1"/>
      <dgm:spPr/>
      <dgm:t>
        <a:bodyPr/>
        <a:lstStyle/>
        <a:p>
          <a:pPr>
            <a:lnSpc>
              <a:spcPct val="100000"/>
            </a:lnSpc>
          </a:pPr>
          <a:r>
            <a:rPr lang="en-US" sz="1700" b="0" i="0" dirty="0">
              <a:solidFill>
                <a:schemeClr val="tx1"/>
              </a:solidFill>
            </a:rPr>
            <a:t>The proliferation of social media enables people to express their opinions widely online</a:t>
          </a:r>
          <a:r>
            <a:rPr lang="en-US" sz="1700" dirty="0">
              <a:solidFill>
                <a:schemeClr val="tx1"/>
              </a:solidFill>
            </a:rPr>
            <a:t>.</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pPr>
            <a:lnSpc>
              <a:spcPct val="100000"/>
            </a:lnSpc>
          </a:pPr>
          <a:endParaRPr lang="en-US"/>
        </a:p>
      </dgm:t>
    </dgm:pt>
    <dgm:pt modelId="{A9377E2F-73BA-49D9-B550-80541B314BEA}">
      <dgm:prSet custT="1"/>
      <dgm:spPr/>
      <dgm:t>
        <a:bodyPr/>
        <a:lstStyle/>
        <a:p>
          <a:pPr>
            <a:lnSpc>
              <a:spcPct val="100000"/>
            </a:lnSpc>
          </a:pPr>
          <a:r>
            <a:rPr lang="en-US" sz="1700" b="0" i="0" dirty="0">
              <a:solidFill>
                <a:schemeClr val="tx1"/>
              </a:solidFill>
            </a:rPr>
            <a:t>Social media platforms are the most prominent grounds for such expressions.</a:t>
          </a:r>
          <a:endParaRPr lang="en-US" sz="1700" dirty="0">
            <a:solidFill>
              <a:schemeClr val="tx1"/>
            </a:solidFill>
          </a:endParaRPr>
        </a:p>
      </dgm:t>
    </dgm:pt>
    <dgm:pt modelId="{6D78032A-571E-42D3-8DA8-210361918BC3}" type="parTrans" cxnId="{54667175-5EBD-4830-A224-5E74A2B5399A}">
      <dgm:prSet/>
      <dgm:spPr/>
      <dgm:t>
        <a:bodyPr/>
        <a:lstStyle/>
        <a:p>
          <a:endParaRPr lang="en-US"/>
        </a:p>
      </dgm:t>
    </dgm:pt>
    <dgm:pt modelId="{142B4490-ABAD-4A07-97F6-E8C9C53660C3}" type="sibTrans" cxnId="{54667175-5EBD-4830-A224-5E74A2B5399A}">
      <dgm:prSet/>
      <dgm:spPr/>
      <dgm:t>
        <a:bodyPr/>
        <a:lstStyle/>
        <a:p>
          <a:pPr>
            <a:lnSpc>
              <a:spcPct val="100000"/>
            </a:lnSpc>
          </a:pPr>
          <a:endParaRPr lang="en-US"/>
        </a:p>
      </dgm:t>
    </dgm:pt>
    <dgm:pt modelId="{C0795376-CBA7-4375-9A92-5298A176F354}">
      <dgm:prSet custT="1"/>
      <dgm:spPr/>
      <dgm:t>
        <a:bodyPr/>
        <a:lstStyle/>
        <a:p>
          <a:pPr>
            <a:lnSpc>
              <a:spcPct val="100000"/>
            </a:lnSpc>
          </a:pPr>
          <a:r>
            <a:rPr lang="en-US" sz="1700" b="0" i="0" dirty="0">
              <a:solidFill>
                <a:schemeClr val="tx1"/>
              </a:solidFill>
            </a:rPr>
            <a:t>However, at the same time, this has resulted in the emergence of conflict and hate, making online environments uninviting for users</a:t>
          </a:r>
          <a:r>
            <a:rPr lang="en-US" sz="1700" b="0" i="0" dirty="0"/>
            <a:t>. </a:t>
          </a:r>
          <a:endParaRPr lang="en-US" sz="1700" dirty="0"/>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pPr>
            <a:lnSpc>
              <a:spcPct val="100000"/>
            </a:lnSpc>
          </a:pPr>
          <a:endParaRPr lang="en-US"/>
        </a:p>
      </dgm:t>
    </dgm:pt>
    <dgm:pt modelId="{08E96A93-B0CA-424D-B5C4-B165AC423ED6}">
      <dgm:prSet custT="1"/>
      <dgm:spPr/>
      <dgm:t>
        <a:bodyPr/>
        <a:lstStyle/>
        <a:p>
          <a:pPr>
            <a:lnSpc>
              <a:spcPct val="100000"/>
            </a:lnSpc>
          </a:pPr>
          <a:r>
            <a:rPr lang="en-US" sz="1700" b="0" i="0" dirty="0">
              <a:solidFill>
                <a:schemeClr val="tx1"/>
              </a:solidFill>
            </a:rPr>
            <a:t>Goal is to build a prototype of online hate and abuse comment classifier which can be used to classify hate and offensive comments so that it can be controlled and restricted from spreading hatred and cyberbullying</a:t>
          </a:r>
          <a:r>
            <a:rPr lang="en-US" sz="1700" dirty="0"/>
            <a:t>.</a:t>
          </a:r>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4" custAng="0" custFlipVert="0" custFlipHor="1" custScaleX="117437" custScaleY="104297"/>
      <dgm:spPr/>
    </dgm:pt>
    <dgm:pt modelId="{D81DD482-F558-46C7-A70D-2F5548656217}" type="pres">
      <dgm:prSet presAssocID="{BF52B35C-6309-44B4-BB1C-45431CF4CAEF}" presName="iconRect" presStyleLbl="node1" presStyleIdx="0" presStyleCnt="4" custScaleY="2870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4">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B050A6F6-75DB-4BB3-9CF1-261C268AEB69}" type="pres">
      <dgm:prSet presAssocID="{A9377E2F-73BA-49D9-B550-80541B314BEA}" presName="compNode" presStyleCnt="0"/>
      <dgm:spPr/>
    </dgm:pt>
    <dgm:pt modelId="{F5FF702D-DBC4-496A-B95C-A50B55DBC8C3}" type="pres">
      <dgm:prSet presAssocID="{A9377E2F-73BA-49D9-B550-80541B314BEA}" presName="iconBgRect" presStyleLbl="bgShp" presStyleIdx="1" presStyleCnt="4"/>
      <dgm:spPr/>
    </dgm:pt>
    <dgm:pt modelId="{A2251C21-8F2B-4C9E-BEE4-640F9A394C71}" type="pres">
      <dgm:prSet presAssocID="{A9377E2F-73BA-49D9-B550-80541B314B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FF3EB6C-9012-46BB-B616-38B3AE912FE9}" type="pres">
      <dgm:prSet presAssocID="{A9377E2F-73BA-49D9-B550-80541B314BEA}" presName="spaceRect" presStyleCnt="0"/>
      <dgm:spPr/>
    </dgm:pt>
    <dgm:pt modelId="{EDD5B5A7-2A99-4D9B-A6F7-A8B08517F067}" type="pres">
      <dgm:prSet presAssocID="{A9377E2F-73BA-49D9-B550-80541B314BEA}" presName="textRect" presStyleLbl="revTx" presStyleIdx="1" presStyleCnt="4">
        <dgm:presLayoutVars>
          <dgm:chMax val="1"/>
          <dgm:chPref val="1"/>
        </dgm:presLayoutVars>
      </dgm:prSet>
      <dgm:spPr/>
    </dgm:pt>
    <dgm:pt modelId="{CB4BFD6A-43A0-4EC0-85E8-DAADC4D410B3}" type="pres">
      <dgm:prSet presAssocID="{142B4490-ABAD-4A07-97F6-E8C9C53660C3}"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2" presStyleCnt="4"/>
      <dgm:spPr/>
    </dgm:pt>
    <dgm:pt modelId="{4D1490C4-3FAC-4F68-9396-9A99B67C476D}" type="pres">
      <dgm:prSet presAssocID="{C0795376-CBA7-4375-9A92-5298A176F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2" presStyleCnt="4">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3" presStyleCnt="4"/>
      <dgm:spPr/>
    </dgm:pt>
    <dgm:pt modelId="{64EDEA70-C236-426A-8DD7-575BA09582E0}" type="pres">
      <dgm:prSet presAssocID="{08E96A93-B0CA-424D-B5C4-B165AC423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3" presStyleCnt="4" custScaleX="104640" custScaleY="158608">
        <dgm:presLayoutVars>
          <dgm:chMax val="1"/>
          <dgm:chPref val="1"/>
        </dgm:presLayoutVars>
      </dgm:prSet>
      <dgm:spPr/>
    </dgm:pt>
  </dgm:ptLst>
  <dgm:cxnLst>
    <dgm:cxn modelId="{F9629924-9FEA-427D-AD25-7B220F0B8A54}" srcId="{E705A1A8-4A51-4260-A8F8-5E80507B05F5}" destId="{BF52B35C-6309-44B4-BB1C-45431CF4CAEF}" srcOrd="0" destOrd="0" parTransId="{0D96BA95-C444-4497-B23F-64908EABA95C}" sibTransId="{D69D14E9-083A-498F-B1EF-85DFDCAB0BBB}"/>
    <dgm:cxn modelId="{F441AE6A-0AC4-4B95-A60E-1E054CEF3456}" type="presOf" srcId="{3112091A-CCA9-4C98-A367-92C353F9950E}" destId="{2CE1A595-B6B1-4517-AA62-3AAF15A31467}" srcOrd="0" destOrd="0" presId="urn:microsoft.com/office/officeart/2018/2/layout/IconCircleList"/>
    <dgm:cxn modelId="{799A794B-72E7-45C7-8BF9-D766EC6DBFB2}" type="presOf" srcId="{D69D14E9-083A-498F-B1EF-85DFDCAB0BBB}" destId="{345533F5-1767-4C14-8BC8-5F977DA729D5}" srcOrd="0" destOrd="0" presId="urn:microsoft.com/office/officeart/2018/2/layout/IconCircleList"/>
    <dgm:cxn modelId="{54667175-5EBD-4830-A224-5E74A2B5399A}" srcId="{E705A1A8-4A51-4260-A8F8-5E80507B05F5}" destId="{A9377E2F-73BA-49D9-B550-80541B314BEA}" srcOrd="1" destOrd="0" parTransId="{6D78032A-571E-42D3-8DA8-210361918BC3}" sibTransId="{142B4490-ABAD-4A07-97F6-E8C9C53660C3}"/>
    <dgm:cxn modelId="{71FEB376-DA5D-40A8-B164-68180FFBA0AD}" type="presOf" srcId="{142B4490-ABAD-4A07-97F6-E8C9C53660C3}" destId="{CB4BFD6A-43A0-4EC0-85E8-DAADC4D410B3}" srcOrd="0" destOrd="0" presId="urn:microsoft.com/office/officeart/2018/2/layout/IconCircleList"/>
    <dgm:cxn modelId="{A9BA1577-54FD-4CBC-8D51-A3E645646686}" type="presOf" srcId="{C0795376-CBA7-4375-9A92-5298A176F354}" destId="{B1BC9FBF-AC76-4343-9F2B-FBC735F2F7B6}" srcOrd="0" destOrd="0" presId="urn:microsoft.com/office/officeart/2018/2/layout/IconCircleList"/>
    <dgm:cxn modelId="{D3FAC485-E4D1-41D6-951B-4297716260B4}" type="presOf" srcId="{E705A1A8-4A51-4260-A8F8-5E80507B05F5}" destId="{8E63D9AB-8424-484A-B385-8415B7955737}" srcOrd="0" destOrd="0" presId="urn:microsoft.com/office/officeart/2018/2/layout/IconCircleList"/>
    <dgm:cxn modelId="{706B8CC8-6E3D-485F-9E6A-DCEC76638742}" srcId="{E705A1A8-4A51-4260-A8F8-5E80507B05F5}" destId="{C0795376-CBA7-4375-9A92-5298A176F354}" srcOrd="2" destOrd="0" parTransId="{F63A6825-1133-48F2-AB05-13B86C176826}" sibTransId="{3112091A-CCA9-4C98-A367-92C353F9950E}"/>
    <dgm:cxn modelId="{79E68DDE-8B67-4D29-B055-D928511478BE}" type="presOf" srcId="{BF52B35C-6309-44B4-BB1C-45431CF4CAEF}" destId="{F0E58645-CA66-4E9F-91FB-658C380DFB92}" srcOrd="0" destOrd="0" presId="urn:microsoft.com/office/officeart/2018/2/layout/IconCircleList"/>
    <dgm:cxn modelId="{68E262E1-114E-4F56-B65B-DE838FC06AAB}" type="presOf" srcId="{08E96A93-B0CA-424D-B5C4-B165AC423ED6}" destId="{ECA9ACCD-FB08-43C2-BB63-2E6E3F874125}" srcOrd="0" destOrd="0" presId="urn:microsoft.com/office/officeart/2018/2/layout/IconCircleList"/>
    <dgm:cxn modelId="{00FF17E7-B80A-4B37-9CEE-97BC16DA0B7F}" type="presOf" srcId="{A9377E2F-73BA-49D9-B550-80541B314BEA}" destId="{EDD5B5A7-2A99-4D9B-A6F7-A8B08517F067}" srcOrd="0" destOrd="0" presId="urn:microsoft.com/office/officeart/2018/2/layout/IconCircleList"/>
    <dgm:cxn modelId="{639CB4EA-B6A7-4148-B79B-FD1F94192C6C}" srcId="{E705A1A8-4A51-4260-A8F8-5E80507B05F5}" destId="{08E96A93-B0CA-424D-B5C4-B165AC423ED6}" srcOrd="3" destOrd="0" parTransId="{0C5AF8C9-8843-4205-BEF6-E584F17548E6}" sibTransId="{921CEF4A-1E77-4AF2-9BFE-BA2200245141}"/>
    <dgm:cxn modelId="{369FF61E-5480-4FF6-A971-25335F83A668}" type="presParOf" srcId="{8E63D9AB-8424-484A-B385-8415B7955737}" destId="{5E90CBFF-72FB-4EFB-8C83-75449F0FADFD}" srcOrd="0" destOrd="0" presId="urn:microsoft.com/office/officeart/2018/2/layout/IconCircleList"/>
    <dgm:cxn modelId="{5862F013-A6B8-430F-9EC0-6DA40A66849C}" type="presParOf" srcId="{5E90CBFF-72FB-4EFB-8C83-75449F0FADFD}" destId="{3EDFFE4F-73E9-46D5-874C-2D2144D14F31}" srcOrd="0" destOrd="0" presId="urn:microsoft.com/office/officeart/2018/2/layout/IconCircleList"/>
    <dgm:cxn modelId="{1A9CCA9F-A127-432A-9EBB-F51B89B44813}" type="presParOf" srcId="{3EDFFE4F-73E9-46D5-874C-2D2144D14F31}" destId="{A2EF5684-E933-4E9B-9D6F-3D46985CE620}" srcOrd="0" destOrd="0" presId="urn:microsoft.com/office/officeart/2018/2/layout/IconCircleList"/>
    <dgm:cxn modelId="{48658481-E355-45FC-A001-B8529F9F96E7}" type="presParOf" srcId="{3EDFFE4F-73E9-46D5-874C-2D2144D14F31}" destId="{D81DD482-F558-46C7-A70D-2F5548656217}" srcOrd="1" destOrd="0" presId="urn:microsoft.com/office/officeart/2018/2/layout/IconCircleList"/>
    <dgm:cxn modelId="{0C6A287D-40E7-4189-ABD1-39C728C2FAFA}" type="presParOf" srcId="{3EDFFE4F-73E9-46D5-874C-2D2144D14F31}" destId="{53261216-DFDD-45DB-BD36-DC684ACE7104}" srcOrd="2" destOrd="0" presId="urn:microsoft.com/office/officeart/2018/2/layout/IconCircleList"/>
    <dgm:cxn modelId="{A6AC017B-5B1B-4630-94AF-407A8CA50BD1}" type="presParOf" srcId="{3EDFFE4F-73E9-46D5-874C-2D2144D14F31}" destId="{F0E58645-CA66-4E9F-91FB-658C380DFB92}" srcOrd="3" destOrd="0" presId="urn:microsoft.com/office/officeart/2018/2/layout/IconCircleList"/>
    <dgm:cxn modelId="{F514D15D-0E05-424D-988B-A4B1D29CA9E8}" type="presParOf" srcId="{5E90CBFF-72FB-4EFB-8C83-75449F0FADFD}" destId="{345533F5-1767-4C14-8BC8-5F977DA729D5}" srcOrd="1" destOrd="0" presId="urn:microsoft.com/office/officeart/2018/2/layout/IconCircleList"/>
    <dgm:cxn modelId="{3C61D40C-B918-40D3-940D-75F1521A8AA6}" type="presParOf" srcId="{5E90CBFF-72FB-4EFB-8C83-75449F0FADFD}" destId="{B050A6F6-75DB-4BB3-9CF1-261C268AEB69}" srcOrd="2" destOrd="0" presId="urn:microsoft.com/office/officeart/2018/2/layout/IconCircleList"/>
    <dgm:cxn modelId="{958AC06C-1759-438A-8E4F-B479B0A39B20}" type="presParOf" srcId="{B050A6F6-75DB-4BB3-9CF1-261C268AEB69}" destId="{F5FF702D-DBC4-496A-B95C-A50B55DBC8C3}" srcOrd="0" destOrd="0" presId="urn:microsoft.com/office/officeart/2018/2/layout/IconCircleList"/>
    <dgm:cxn modelId="{09595E84-4875-4DCA-A6A7-208A67B9A560}" type="presParOf" srcId="{B050A6F6-75DB-4BB3-9CF1-261C268AEB69}" destId="{A2251C21-8F2B-4C9E-BEE4-640F9A394C71}" srcOrd="1" destOrd="0" presId="urn:microsoft.com/office/officeart/2018/2/layout/IconCircleList"/>
    <dgm:cxn modelId="{208087FC-3FD9-4BEC-9159-E100271D22CE}" type="presParOf" srcId="{B050A6F6-75DB-4BB3-9CF1-261C268AEB69}" destId="{4FF3EB6C-9012-46BB-B616-38B3AE912FE9}" srcOrd="2" destOrd="0" presId="urn:microsoft.com/office/officeart/2018/2/layout/IconCircleList"/>
    <dgm:cxn modelId="{8BFC26BE-D814-4352-AECF-EB6447006280}" type="presParOf" srcId="{B050A6F6-75DB-4BB3-9CF1-261C268AEB69}" destId="{EDD5B5A7-2A99-4D9B-A6F7-A8B08517F067}" srcOrd="3" destOrd="0" presId="urn:microsoft.com/office/officeart/2018/2/layout/IconCircleList"/>
    <dgm:cxn modelId="{AB3AF3C2-E3CA-4C3F-97D4-36D64AB32375}" type="presParOf" srcId="{5E90CBFF-72FB-4EFB-8C83-75449F0FADFD}" destId="{CB4BFD6A-43A0-4EC0-85E8-DAADC4D410B3}" srcOrd="3" destOrd="0" presId="urn:microsoft.com/office/officeart/2018/2/layout/IconCircleList"/>
    <dgm:cxn modelId="{E6772538-0214-472E-87BF-511E20DD27D2}" type="presParOf" srcId="{5E90CBFF-72FB-4EFB-8C83-75449F0FADFD}" destId="{95516D02-A3AF-44D1-BF57-9FAFEFEA48D1}" srcOrd="4" destOrd="0" presId="urn:microsoft.com/office/officeart/2018/2/layout/IconCircleList"/>
    <dgm:cxn modelId="{014545AF-784C-461C-AC26-7BC5E53DD654}" type="presParOf" srcId="{95516D02-A3AF-44D1-BF57-9FAFEFEA48D1}" destId="{9CF357F2-9355-4A35-9B53-715C6FAB2D34}" srcOrd="0" destOrd="0" presId="urn:microsoft.com/office/officeart/2018/2/layout/IconCircleList"/>
    <dgm:cxn modelId="{908E2B51-B905-4782-B504-FB8A7D5A3CB8}" type="presParOf" srcId="{95516D02-A3AF-44D1-BF57-9FAFEFEA48D1}" destId="{4D1490C4-3FAC-4F68-9396-9A99B67C476D}" srcOrd="1" destOrd="0" presId="urn:microsoft.com/office/officeart/2018/2/layout/IconCircleList"/>
    <dgm:cxn modelId="{F9D6D384-A6AF-4A98-A8B6-99152AD1BF38}" type="presParOf" srcId="{95516D02-A3AF-44D1-BF57-9FAFEFEA48D1}" destId="{66CD1758-DBA2-47B3-B14E-6AB49669F1DB}" srcOrd="2" destOrd="0" presId="urn:microsoft.com/office/officeart/2018/2/layout/IconCircleList"/>
    <dgm:cxn modelId="{974ABE26-4FFD-4FD8-A05F-3FDFB85C64CF}" type="presParOf" srcId="{95516D02-A3AF-44D1-BF57-9FAFEFEA48D1}" destId="{B1BC9FBF-AC76-4343-9F2B-FBC735F2F7B6}" srcOrd="3" destOrd="0" presId="urn:microsoft.com/office/officeart/2018/2/layout/IconCircleList"/>
    <dgm:cxn modelId="{CB0AB246-4467-4692-859D-1C52ED50A1CA}" type="presParOf" srcId="{5E90CBFF-72FB-4EFB-8C83-75449F0FADFD}" destId="{2CE1A595-B6B1-4517-AA62-3AAF15A31467}" srcOrd="5" destOrd="0" presId="urn:microsoft.com/office/officeart/2018/2/layout/IconCircleList"/>
    <dgm:cxn modelId="{6F10A1CC-CAA2-4138-90EA-810EBD57B31F}" type="presParOf" srcId="{5E90CBFF-72FB-4EFB-8C83-75449F0FADFD}" destId="{EA2D22C2-7093-417D-9120-43769FA22CD7}" srcOrd="6" destOrd="0" presId="urn:microsoft.com/office/officeart/2018/2/layout/IconCircleList"/>
    <dgm:cxn modelId="{DEE91EA4-BF1A-4D4F-85F9-CD7F273AF9A5}" type="presParOf" srcId="{EA2D22C2-7093-417D-9120-43769FA22CD7}" destId="{A93C1FDB-006C-487F-9A0E-3C750E599A97}" srcOrd="0" destOrd="0" presId="urn:microsoft.com/office/officeart/2018/2/layout/IconCircleList"/>
    <dgm:cxn modelId="{991FF584-3161-4C18-934A-6AC6BDFCBB01}" type="presParOf" srcId="{EA2D22C2-7093-417D-9120-43769FA22CD7}" destId="{64EDEA70-C236-426A-8DD7-575BA09582E0}" srcOrd="1" destOrd="0" presId="urn:microsoft.com/office/officeart/2018/2/layout/IconCircleList"/>
    <dgm:cxn modelId="{99260FAD-9FE1-4855-A5C1-734023A46899}" type="presParOf" srcId="{EA2D22C2-7093-417D-9120-43769FA22CD7}" destId="{CEB959DC-0DA8-4444-A1B7-C1ED486ECC86}" srcOrd="2" destOrd="0" presId="urn:microsoft.com/office/officeart/2018/2/layout/IconCircleList"/>
    <dgm:cxn modelId="{B805A0BA-2E56-4EB9-9A66-16ED43677858}"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flipH="1">
          <a:off x="279548" y="206005"/>
          <a:ext cx="1646646" cy="146240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696246" y="820469"/>
          <a:ext cx="813248" cy="233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2104409" y="236130"/>
          <a:ext cx="3305074" cy="140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solidFill>
                <a:schemeClr val="tx1"/>
              </a:solidFill>
            </a:rPr>
            <a:t>The proliferation of social media enables people to express their opinions widely online</a:t>
          </a:r>
          <a:r>
            <a:rPr lang="en-US" sz="1700" kern="1200" dirty="0">
              <a:solidFill>
                <a:schemeClr val="tx1"/>
              </a:solidFill>
            </a:rPr>
            <a:t>.</a:t>
          </a:r>
        </a:p>
      </dsp:txBody>
      <dsp:txXfrm>
        <a:off x="2104409" y="236130"/>
        <a:ext cx="3305074" cy="1402153"/>
      </dsp:txXfrm>
    </dsp:sp>
    <dsp:sp modelId="{F5FF702D-DBC4-496A-B95C-A50B55DBC8C3}">
      <dsp:nvSpPr>
        <dsp:cNvPr id="0" name=""/>
        <dsp:cNvSpPr/>
      </dsp:nvSpPr>
      <dsp:spPr>
        <a:xfrm>
          <a:off x="5985368" y="236130"/>
          <a:ext cx="1402153" cy="1402153"/>
        </a:xfrm>
        <a:prstGeom prst="ellipse">
          <a:avLst/>
        </a:prstGeom>
        <a:solidFill>
          <a:schemeClr val="accent5">
            <a:hueOff val="-561544"/>
            <a:satOff val="-2648"/>
            <a:lumOff val="653"/>
            <a:alphaOff val="0"/>
          </a:schemeClr>
        </a:solidFill>
        <a:ln>
          <a:noFill/>
        </a:ln>
        <a:effectLst/>
      </dsp:spPr>
      <dsp:style>
        <a:lnRef idx="0">
          <a:scrgbClr r="0" g="0" b="0"/>
        </a:lnRef>
        <a:fillRef idx="1">
          <a:scrgbClr r="0" g="0" b="0"/>
        </a:fillRef>
        <a:effectRef idx="0">
          <a:scrgbClr r="0" g="0" b="0"/>
        </a:effectRef>
        <a:fontRef idx="minor"/>
      </dsp:style>
    </dsp:sp>
    <dsp:sp modelId="{A2251C21-8F2B-4C9E-BEE4-640F9A394C71}">
      <dsp:nvSpPr>
        <dsp:cNvPr id="0" name=""/>
        <dsp:cNvSpPr/>
      </dsp:nvSpPr>
      <dsp:spPr>
        <a:xfrm>
          <a:off x="6279820" y="530582"/>
          <a:ext cx="813248" cy="813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D5B5A7-2A99-4D9B-A6F7-A8B08517F067}">
      <dsp:nvSpPr>
        <dsp:cNvPr id="0" name=""/>
        <dsp:cNvSpPr/>
      </dsp:nvSpPr>
      <dsp:spPr>
        <a:xfrm>
          <a:off x="7687982" y="236130"/>
          <a:ext cx="3305074" cy="140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solidFill>
                <a:schemeClr val="tx1"/>
              </a:solidFill>
            </a:rPr>
            <a:t>Social media platforms are the most prominent grounds for such expressions.</a:t>
          </a:r>
          <a:endParaRPr lang="en-US" sz="1700" kern="1200" dirty="0">
            <a:solidFill>
              <a:schemeClr val="tx1"/>
            </a:solidFill>
          </a:endParaRPr>
        </a:p>
      </dsp:txBody>
      <dsp:txXfrm>
        <a:off x="7687982" y="236130"/>
        <a:ext cx="3305074" cy="1402153"/>
      </dsp:txXfrm>
    </dsp:sp>
    <dsp:sp modelId="{9CF357F2-9355-4A35-9B53-715C6FAB2D34}">
      <dsp:nvSpPr>
        <dsp:cNvPr id="0" name=""/>
        <dsp:cNvSpPr/>
      </dsp:nvSpPr>
      <dsp:spPr>
        <a:xfrm>
          <a:off x="279548" y="2918714"/>
          <a:ext cx="1402153" cy="1402153"/>
        </a:xfrm>
        <a:prstGeom prst="ellipse">
          <a:avLst/>
        </a:prstGeom>
        <a:solidFill>
          <a:schemeClr val="accent5">
            <a:hueOff val="-1123087"/>
            <a:satOff val="-5296"/>
            <a:lumOff val="1307"/>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574000" y="3213166"/>
          <a:ext cx="813248" cy="813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1982162" y="2918714"/>
          <a:ext cx="3305074" cy="140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solidFill>
                <a:schemeClr val="tx1"/>
              </a:solidFill>
            </a:rPr>
            <a:t>However, at the same time, this has resulted in the emergence of conflict and hate, making online environments uninviting for users</a:t>
          </a:r>
          <a:r>
            <a:rPr lang="en-US" sz="1700" b="0" i="0" kern="1200" dirty="0"/>
            <a:t>. </a:t>
          </a:r>
          <a:endParaRPr lang="en-US" sz="1700" kern="1200" dirty="0"/>
        </a:p>
      </dsp:txBody>
      <dsp:txXfrm>
        <a:off x="1982162" y="2918714"/>
        <a:ext cx="3305074" cy="1402153"/>
      </dsp:txXfrm>
    </dsp:sp>
    <dsp:sp modelId="{A93C1FDB-006C-487F-9A0E-3C750E599A97}">
      <dsp:nvSpPr>
        <dsp:cNvPr id="0" name=""/>
        <dsp:cNvSpPr/>
      </dsp:nvSpPr>
      <dsp:spPr>
        <a:xfrm>
          <a:off x="5863121" y="2918714"/>
          <a:ext cx="1402153" cy="1402153"/>
        </a:xfrm>
        <a:prstGeom prst="ellipse">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6157573" y="3213166"/>
          <a:ext cx="813248" cy="813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7489058" y="2507827"/>
          <a:ext cx="3458430" cy="2223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solidFill>
                <a:schemeClr val="tx1"/>
              </a:solidFill>
            </a:rPr>
            <a:t>Goal is to build a prototype of online hate and abuse comment classifier which can be used to classify hate and offensive comments so that it can be controlled and restricted from spreading hatred and cyberbullying</a:t>
          </a:r>
          <a:r>
            <a:rPr lang="en-US" sz="1700" kern="1200" dirty="0"/>
            <a:t>.</a:t>
          </a:r>
        </a:p>
      </dsp:txBody>
      <dsp:txXfrm>
        <a:off x="7489058" y="2507827"/>
        <a:ext cx="3458430" cy="222392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824B547D-A27D-1E15-C414-D6F4990525CE}"/>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571BD87E-8312-A2EF-BDCA-41BCBE8417F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231711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641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8686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4657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A15F774F-B7AB-4186-B4EF-5EB82560AC55}"/>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21528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69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70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9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FDADFCCA-9E5B-8938-FD76-AC8701C14F70}"/>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D740167D-55A3-C9A7-5822-9641342FC6F4}"/>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027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375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744E560-77BF-4D1A-B6E7-CD55CE12B1B8}" type="datetimeFigureOut">
              <a:rPr lang="en-US" smtClean="0"/>
              <a:t>10/9/2022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09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744E560-77BF-4D1A-B6E7-CD55CE12B1B8}" type="datetimeFigureOut">
              <a:rPr lang="en-US" smtClean="0"/>
              <a:t>10/9/2022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59379A-16E2-4C4A-96D0-A52C442257E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041831-7D04-3459-4BA1-720B21B356C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a:extLst>
              <a:ext uri="{FF2B5EF4-FFF2-40B4-BE49-F238E27FC236}">
                <a16:creationId xmlns:a16="http://schemas.microsoft.com/office/drawing/2014/main" id="{E41DFA71-7588-9A85-4D78-5AA7455B9974}"/>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785105"/>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650" r:id="rId13"/>
    <p:sldLayoutId id="2147483663" r:id="rId14"/>
    <p:sldLayoutId id="2147483652" r:id="rId15"/>
    <p:sldLayoutId id="2147483660" r:id="rId16"/>
    <p:sldLayoutId id="2147483662" r:id="rId1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normAutofit fontScale="90000"/>
          </a:bodyPr>
          <a:lstStyle/>
          <a:p>
            <a:r>
              <a:rPr lang="en-US" dirty="0">
                <a:solidFill>
                  <a:schemeClr val="tx1"/>
                </a:solidFill>
              </a:rPr>
              <a:t>MALIGNANT COMMENT </a:t>
            </a:r>
            <a:r>
              <a:rPr lang="en-US" dirty="0">
                <a:solidFill>
                  <a:schemeClr val="tx1"/>
                </a:solidFill>
                <a:latin typeface="Arial Narrow" panose="020B0606020202030204" pitchFamily="34" charset="0"/>
              </a:rPr>
              <a:t>CLASSIFICATION</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normAutofit/>
          </a:bodyPr>
          <a:lstStyle/>
          <a:p>
            <a:r>
              <a:rPr lang="en-US" sz="2400" b="1" dirty="0">
                <a:latin typeface="Arial Narrow" panose="020B0606020202030204" pitchFamily="34" charset="0"/>
              </a:rPr>
              <a:t>SOCIAL MEDIA DATA MINING PROJECT PRESENTATION </a:t>
            </a:r>
          </a:p>
          <a:p>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4073022" y="4624333"/>
            <a:ext cx="3855390" cy="1575495"/>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chemeClr val="tx1"/>
                </a:solidFill>
                <a:latin typeface="Arial Narrow" panose="020B0606020202030204" pitchFamily="34" charset="0"/>
              </a:rPr>
              <a:t>By: Trapti Dubey </a:t>
            </a:r>
          </a:p>
          <a:p>
            <a:endParaRPr lang="en-US" sz="1200" u="sng" dirty="0">
              <a:latin typeface="Arial Narrow" panose="020B0606020202030204" pitchFamily="34" charset="0"/>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417322" y="145626"/>
            <a:ext cx="9601196" cy="1303867"/>
          </a:xfrm>
        </p:spPr>
        <p:txBody>
          <a:bodyPr/>
          <a:lstStyle/>
          <a:p>
            <a:pPr>
              <a:lnSpc>
                <a:spcPct val="90000"/>
              </a:lnSpc>
            </a:pPr>
            <a:r>
              <a:rPr lang="en-US" dirty="0"/>
              <a:t>ANALYSIS OF RESULTS</a:t>
            </a:r>
            <a:endParaRPr lang="en-IN" dirty="0"/>
          </a:p>
        </p:txBody>
      </p:sp>
      <p:sp>
        <p:nvSpPr>
          <p:cNvPr id="6" name="TextBox 5">
            <a:extLst>
              <a:ext uri="{FF2B5EF4-FFF2-40B4-BE49-F238E27FC236}">
                <a16:creationId xmlns:a16="http://schemas.microsoft.com/office/drawing/2014/main" id="{46CF929F-5B5B-4057-B9A1-DA65D308E24D}"/>
              </a:ext>
            </a:extLst>
          </p:cNvPr>
          <p:cNvSpPr txBox="1"/>
          <p:nvPr/>
        </p:nvSpPr>
        <p:spPr>
          <a:xfrm>
            <a:off x="3332480" y="1562173"/>
            <a:ext cx="8483600" cy="4438395"/>
          </a:xfrm>
          <a:prstGeom prst="rect">
            <a:avLst/>
          </a:prstGeom>
          <a:noFill/>
        </p:spPr>
        <p:txBody>
          <a:bodyPr wrap="square">
            <a:spAutoFit/>
          </a:bodyPr>
          <a:lstStyle/>
          <a:p>
            <a:pPr indent="0">
              <a:lnSpc>
                <a:spcPct val="200000"/>
              </a:lnSpc>
              <a:buNone/>
            </a:pPr>
            <a:r>
              <a:rPr lang="en-US" dirty="0">
                <a:solidFill>
                  <a:srgbClr val="000000"/>
                </a:solidFill>
                <a:latin typeface="Helvetica Neue"/>
              </a:rPr>
              <a:t>Upon testing the models, on the malignant data I have analyzed the following:</a:t>
            </a:r>
          </a:p>
          <a:p>
            <a:pPr>
              <a:lnSpc>
                <a:spcPct val="200000"/>
              </a:lnSpc>
            </a:pPr>
            <a:r>
              <a:rPr lang="en-US" dirty="0">
                <a:solidFill>
                  <a:srgbClr val="000000"/>
                </a:solidFill>
                <a:latin typeface="Helvetica Neue"/>
              </a:rPr>
              <a:t>The highest percentage of comments is in below order</a:t>
            </a:r>
          </a:p>
          <a:p>
            <a:pPr marL="285750" indent="-285750">
              <a:lnSpc>
                <a:spcPct val="200000"/>
              </a:lnSpc>
              <a:buFont typeface="Arial" panose="020B0604020202020204" pitchFamily="34" charset="0"/>
              <a:buChar char="•"/>
            </a:pPr>
            <a:r>
              <a:rPr lang="en-US" dirty="0">
                <a:solidFill>
                  <a:srgbClr val="000000"/>
                </a:solidFill>
                <a:latin typeface="Helvetica Neue"/>
              </a:rPr>
              <a:t>Malignant</a:t>
            </a:r>
          </a:p>
          <a:p>
            <a:pPr marL="285750" indent="-285750">
              <a:lnSpc>
                <a:spcPct val="200000"/>
              </a:lnSpc>
              <a:buFont typeface="Arial" panose="020B0604020202020204" pitchFamily="34" charset="0"/>
              <a:buChar char="•"/>
            </a:pPr>
            <a:r>
              <a:rPr lang="en-US" dirty="0">
                <a:solidFill>
                  <a:srgbClr val="000000"/>
                </a:solidFill>
                <a:latin typeface="Helvetica Neue"/>
              </a:rPr>
              <a:t>Rude</a:t>
            </a:r>
          </a:p>
          <a:p>
            <a:pPr marL="285750" indent="-285750">
              <a:lnSpc>
                <a:spcPct val="200000"/>
              </a:lnSpc>
              <a:buFont typeface="Arial" panose="020B0604020202020204" pitchFamily="34" charset="0"/>
              <a:buChar char="•"/>
            </a:pPr>
            <a:r>
              <a:rPr lang="en-US" dirty="0">
                <a:solidFill>
                  <a:srgbClr val="000000"/>
                </a:solidFill>
                <a:latin typeface="Helvetica Neue"/>
              </a:rPr>
              <a:t>Abuse</a:t>
            </a:r>
          </a:p>
          <a:p>
            <a:pPr marL="285750" indent="-285750">
              <a:lnSpc>
                <a:spcPct val="200000"/>
              </a:lnSpc>
              <a:buFont typeface="Arial" panose="020B0604020202020204" pitchFamily="34" charset="0"/>
              <a:buChar char="•"/>
            </a:pPr>
            <a:r>
              <a:rPr lang="en-US" dirty="0">
                <a:solidFill>
                  <a:srgbClr val="000000"/>
                </a:solidFill>
                <a:latin typeface="Helvetica Neue"/>
              </a:rPr>
              <a:t>Highly Malignant</a:t>
            </a:r>
          </a:p>
          <a:p>
            <a:pPr marL="285750" indent="-285750">
              <a:lnSpc>
                <a:spcPct val="200000"/>
              </a:lnSpc>
              <a:buFont typeface="Arial" panose="020B0604020202020204" pitchFamily="34" charset="0"/>
              <a:buChar char="•"/>
            </a:pPr>
            <a:r>
              <a:rPr lang="en-US" dirty="0">
                <a:solidFill>
                  <a:srgbClr val="000000"/>
                </a:solidFill>
                <a:latin typeface="Helvetica Neue"/>
              </a:rPr>
              <a:t>Loathe</a:t>
            </a:r>
          </a:p>
          <a:p>
            <a:pPr marL="285750" indent="-285750">
              <a:lnSpc>
                <a:spcPct val="200000"/>
              </a:lnSpc>
              <a:buFont typeface="Arial" panose="020B0604020202020204" pitchFamily="34" charset="0"/>
              <a:buChar char="•"/>
            </a:pPr>
            <a:r>
              <a:rPr lang="en-US" dirty="0">
                <a:solidFill>
                  <a:srgbClr val="000000"/>
                </a:solidFill>
                <a:latin typeface="Helvetica Neue"/>
              </a:rPr>
              <a:t>Threat</a:t>
            </a:r>
          </a:p>
        </p:txBody>
      </p:sp>
      <p:pic>
        <p:nvPicPr>
          <p:cNvPr id="7" name="Picture 6">
            <a:extLst>
              <a:ext uri="{FF2B5EF4-FFF2-40B4-BE49-F238E27FC236}">
                <a16:creationId xmlns:a16="http://schemas.microsoft.com/office/drawing/2014/main" id="{3BF3F105-30D9-4B92-9C79-1917FDDF2E9D}"/>
              </a:ext>
            </a:extLst>
          </p:cNvPr>
          <p:cNvPicPr>
            <a:picLocks noChangeAspect="1"/>
          </p:cNvPicPr>
          <p:nvPr/>
        </p:nvPicPr>
        <p:blipFill>
          <a:blip r:embed="rId2"/>
          <a:stretch>
            <a:fillRect/>
          </a:stretch>
        </p:blipFill>
        <p:spPr>
          <a:xfrm>
            <a:off x="235531" y="1828798"/>
            <a:ext cx="3082704" cy="4171770"/>
          </a:xfrm>
          <a:prstGeom prst="rect">
            <a:avLst/>
          </a:prstGeom>
        </p:spPr>
      </p:pic>
    </p:spTree>
    <p:extLst>
      <p:ext uri="{BB962C8B-B14F-4D97-AF65-F5344CB8AC3E}">
        <p14:creationId xmlns:p14="http://schemas.microsoft.com/office/powerpoint/2010/main" val="24903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389615" y="307772"/>
            <a:ext cx="9189718" cy="792479"/>
          </a:xfrm>
        </p:spPr>
        <p:txBody>
          <a:bodyPr/>
          <a:lstStyle/>
          <a:p>
            <a:pPr>
              <a:lnSpc>
                <a:spcPct val="90000"/>
              </a:lnSpc>
            </a:pPr>
            <a:r>
              <a:rPr lang="en-US" dirty="0"/>
              <a:t>FUTURE SCOPE</a:t>
            </a:r>
            <a:endParaRPr lang="en-IN" dirty="0"/>
          </a:p>
        </p:txBody>
      </p:sp>
      <p:grpSp>
        <p:nvGrpSpPr>
          <p:cNvPr id="5" name="Group 4">
            <a:extLst>
              <a:ext uri="{FF2B5EF4-FFF2-40B4-BE49-F238E27FC236}">
                <a16:creationId xmlns:a16="http://schemas.microsoft.com/office/drawing/2014/main" id="{D66B6405-A0D2-4976-87E0-E3A28ADF1E86}"/>
              </a:ext>
            </a:extLst>
          </p:cNvPr>
          <p:cNvGrpSpPr/>
          <p:nvPr/>
        </p:nvGrpSpPr>
        <p:grpSpPr>
          <a:xfrm>
            <a:off x="389615" y="1370004"/>
            <a:ext cx="10837628" cy="666484"/>
            <a:chOff x="-70250" y="-688482"/>
            <a:chExt cx="10515600" cy="735526"/>
          </a:xfrm>
        </p:grpSpPr>
        <p:sp>
          <p:nvSpPr>
            <p:cNvPr id="8" name="Rectangle: Rounded Corners 7">
              <a:extLst>
                <a:ext uri="{FF2B5EF4-FFF2-40B4-BE49-F238E27FC236}">
                  <a16:creationId xmlns:a16="http://schemas.microsoft.com/office/drawing/2014/main" id="{0BA447B0-553B-4EE8-85CB-96C4F23CC340}"/>
                </a:ext>
              </a:extLst>
            </p:cNvPr>
            <p:cNvSpPr/>
            <p:nvPr/>
          </p:nvSpPr>
          <p:spPr>
            <a:xfrm>
              <a:off x="-70250" y="-688482"/>
              <a:ext cx="10515600" cy="71954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CF23BAB5-E43A-4F0D-8A0A-9F424BFB1FFB}"/>
                </a:ext>
              </a:extLst>
            </p:cNvPr>
            <p:cNvSpPr txBox="1"/>
            <p:nvPr/>
          </p:nvSpPr>
          <p:spPr>
            <a:xfrm>
              <a:off x="0" y="-602255"/>
              <a:ext cx="104453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b="1"/>
              </a:pPr>
              <a:r>
                <a:rPr lang="en-US" sz="2400" kern="1200" dirty="0"/>
                <a:t>The current project predicts the </a:t>
              </a:r>
              <a:r>
                <a:rPr lang="en-US" sz="2400" dirty="0"/>
                <a:t>malignant comment</a:t>
              </a:r>
              <a:r>
                <a:rPr lang="en-US" sz="2400" kern="1200" dirty="0"/>
                <a:t> in the </a:t>
              </a:r>
              <a:r>
                <a:rPr lang="en-US" sz="2400" dirty="0"/>
                <a:t>dataset</a:t>
              </a:r>
              <a:r>
                <a:rPr lang="en-US" sz="2400" kern="1200" dirty="0"/>
                <a:t>. </a:t>
              </a:r>
            </a:p>
          </p:txBody>
        </p:sp>
      </p:grpSp>
      <p:sp>
        <p:nvSpPr>
          <p:cNvPr id="13" name="TextBox 12">
            <a:extLst>
              <a:ext uri="{FF2B5EF4-FFF2-40B4-BE49-F238E27FC236}">
                <a16:creationId xmlns:a16="http://schemas.microsoft.com/office/drawing/2014/main" id="{4EA6A8F0-E3ED-497E-8378-83D92E45E7DA}"/>
              </a:ext>
            </a:extLst>
          </p:cNvPr>
          <p:cNvSpPr txBox="1"/>
          <p:nvPr/>
        </p:nvSpPr>
        <p:spPr>
          <a:xfrm>
            <a:off x="602523" y="2448344"/>
            <a:ext cx="10411812" cy="584775"/>
          </a:xfrm>
          <a:prstGeom prst="rect">
            <a:avLst/>
          </a:prstGeom>
          <a:noFill/>
        </p:spPr>
        <p:txBody>
          <a:bodyPr wrap="square">
            <a:spAutoFit/>
          </a:bodyPr>
          <a:lstStyle/>
          <a:p>
            <a:pPr lvl="0">
              <a:defRPr b="1"/>
            </a:pPr>
            <a:r>
              <a:rPr lang="en-US" sz="3200" dirty="0"/>
              <a:t>We can add the following features in the future</a:t>
            </a:r>
            <a:r>
              <a:rPr lang="en-US" sz="2400" dirty="0"/>
              <a:t>:</a:t>
            </a:r>
          </a:p>
        </p:txBody>
      </p:sp>
      <p:sp>
        <p:nvSpPr>
          <p:cNvPr id="14" name="TextBox 13">
            <a:extLst>
              <a:ext uri="{FF2B5EF4-FFF2-40B4-BE49-F238E27FC236}">
                <a16:creationId xmlns:a16="http://schemas.microsoft.com/office/drawing/2014/main" id="{D2DA7FC8-2597-4923-BA65-8539FB6BFCAF}"/>
              </a:ext>
            </a:extLst>
          </p:cNvPr>
          <p:cNvSpPr txBox="1"/>
          <p:nvPr/>
        </p:nvSpPr>
        <p:spPr>
          <a:xfrm>
            <a:off x="389615" y="2972725"/>
            <a:ext cx="8716196" cy="3330399"/>
          </a:xfrm>
          <a:prstGeom prst="rect">
            <a:avLst/>
          </a:prstGeom>
          <a:noFill/>
        </p:spPr>
        <p:txBody>
          <a:bodyPr wrap="square">
            <a:spAutoFit/>
          </a:bodyPr>
          <a:lstStyle/>
          <a:p>
            <a:pPr marL="285750" lvl="0" indent="-285750">
              <a:lnSpc>
                <a:spcPct val="200000"/>
              </a:lnSpc>
              <a:buFont typeface="Arial" panose="020B0604020202020204" pitchFamily="34" charset="0"/>
              <a:buChar char="•"/>
            </a:pPr>
            <a:r>
              <a:rPr lang="en-US" dirty="0">
                <a:solidFill>
                  <a:srgbClr val="000000"/>
                </a:solidFill>
                <a:latin typeface="Helvetica Neue"/>
              </a:rPr>
              <a:t>Predicted which age group is showing </a:t>
            </a:r>
            <a:r>
              <a:rPr lang="en-IN" dirty="0">
                <a:solidFill>
                  <a:srgbClr val="000000"/>
                </a:solidFill>
                <a:latin typeface="Helvetica Neue"/>
              </a:rPr>
              <a:t>toxic behaviour</a:t>
            </a:r>
            <a:r>
              <a:rPr lang="en-US" dirty="0">
                <a:solidFill>
                  <a:srgbClr val="000000"/>
                </a:solidFill>
                <a:latin typeface="Helvetica Neue"/>
              </a:rPr>
              <a:t> to a  particular group or person .</a:t>
            </a:r>
          </a:p>
          <a:p>
            <a:pPr marL="285750" lvl="0" indent="-285750">
              <a:lnSpc>
                <a:spcPct val="200000"/>
              </a:lnSpc>
              <a:buFont typeface="Arial" panose="020B0604020202020204" pitchFamily="34" charset="0"/>
              <a:buChar char="•"/>
            </a:pPr>
            <a:r>
              <a:rPr lang="en-US" dirty="0">
                <a:solidFill>
                  <a:srgbClr val="000000"/>
                </a:solidFill>
                <a:latin typeface="Helvetica Neue"/>
              </a:rPr>
              <a:t>Add feature to automatically sensitize words which are classified as malignant.</a:t>
            </a:r>
          </a:p>
          <a:p>
            <a:pPr marL="285750" lvl="0" indent="-285750">
              <a:lnSpc>
                <a:spcPct val="200000"/>
              </a:lnSpc>
              <a:buFont typeface="Arial" panose="020B0604020202020204" pitchFamily="34" charset="0"/>
              <a:buChar char="•"/>
            </a:pPr>
            <a:r>
              <a:rPr lang="en-US" dirty="0">
                <a:solidFill>
                  <a:srgbClr val="000000"/>
                </a:solidFill>
                <a:latin typeface="Helvetica Neue"/>
              </a:rPr>
              <a:t>Automatically send alerts to the concerned authority if threats are classified as severe.</a:t>
            </a:r>
          </a:p>
          <a:p>
            <a:pPr marL="285750" lvl="0" indent="-285750">
              <a:lnSpc>
                <a:spcPct val="200000"/>
              </a:lnSpc>
              <a:buFont typeface="Arial" panose="020B0604020202020204" pitchFamily="34" charset="0"/>
              <a:buChar char="•"/>
            </a:pPr>
            <a:r>
              <a:rPr lang="en-US" dirty="0">
                <a:solidFill>
                  <a:srgbClr val="000000"/>
                </a:solidFill>
                <a:latin typeface="Helvetica Neue"/>
              </a:rPr>
              <a:t>Handle mistakes and short forms of words to get better accuracy of the result.</a:t>
            </a:r>
          </a:p>
        </p:txBody>
      </p:sp>
    </p:spTree>
    <p:extLst>
      <p:ext uri="{BB962C8B-B14F-4D97-AF65-F5344CB8AC3E}">
        <p14:creationId xmlns:p14="http://schemas.microsoft.com/office/powerpoint/2010/main" val="214176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74C78F2-E637-4875-8006-C535876F4592}"/>
              </a:ext>
            </a:extLst>
          </p:cNvPr>
          <p:cNvSpPr txBox="1"/>
          <p:nvPr/>
        </p:nvSpPr>
        <p:spPr>
          <a:xfrm>
            <a:off x="3202809" y="3295997"/>
            <a:ext cx="5786381" cy="1323439"/>
          </a:xfrm>
          <a:prstGeom prst="rect">
            <a:avLst/>
          </a:prstGeom>
          <a:noFill/>
        </p:spPr>
        <p:txBody>
          <a:bodyPr wrap="square">
            <a:spAutoFit/>
          </a:bodyPr>
          <a:lstStyle/>
          <a:p>
            <a:r>
              <a:rPr lang="en-US" sz="8000" dirty="0"/>
              <a:t>THANK</a:t>
            </a:r>
            <a:r>
              <a:rPr lang="en-US" sz="5400" dirty="0"/>
              <a:t> </a:t>
            </a:r>
            <a:r>
              <a:rPr lang="en-US" sz="8000" dirty="0"/>
              <a:t>YOU</a:t>
            </a:r>
            <a:endParaRPr lang="en-IN" sz="5400" dirty="0"/>
          </a:p>
        </p:txBody>
      </p:sp>
    </p:spTree>
    <p:extLst>
      <p:ext uri="{BB962C8B-B14F-4D97-AF65-F5344CB8AC3E}">
        <p14:creationId xmlns:p14="http://schemas.microsoft.com/office/powerpoint/2010/main" val="182932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1295402" y="50219"/>
            <a:ext cx="9601196" cy="1303867"/>
          </a:xfrm>
        </p:spPr>
        <p:txBody>
          <a:bodyPr/>
          <a:lstStyle/>
          <a:p>
            <a:r>
              <a:rPr lang="en-US" dirty="0"/>
              <a:t>INTRODUCTION</a:t>
            </a: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aphicFrame>
        <p:nvGraphicFramePr>
          <p:cNvPr id="17" name="Content Placeholder 2">
            <a:extLst>
              <a:ext uri="{FF2B5EF4-FFF2-40B4-BE49-F238E27FC236}">
                <a16:creationId xmlns:a16="http://schemas.microsoft.com/office/drawing/2014/main" id="{A588B261-3368-45AA-B64D-1A31AD983106}"/>
              </a:ext>
            </a:extLst>
          </p:cNvPr>
          <p:cNvGraphicFramePr>
            <a:graphicFrameLocks/>
          </p:cNvGraphicFramePr>
          <p:nvPr>
            <p:extLst>
              <p:ext uri="{D42A27DB-BD31-4B8C-83A1-F6EECF244321}">
                <p14:modId xmlns:p14="http://schemas.microsoft.com/office/powerpoint/2010/main" val="2360547950"/>
              </p:ext>
            </p:extLst>
          </p:nvPr>
        </p:nvGraphicFramePr>
        <p:xfrm>
          <a:off x="604434" y="1148080"/>
          <a:ext cx="11272606"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95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295402" y="274320"/>
            <a:ext cx="9601196" cy="1029547"/>
          </a:xfrm>
        </p:spPr>
        <p:txBody>
          <a:bodyPr/>
          <a:lstStyle/>
          <a:p>
            <a:r>
              <a:rPr lang="en-US" dirty="0">
                <a:solidFill>
                  <a:srgbClr val="000000"/>
                </a:solidFill>
              </a:rPr>
              <a:t>OBJECTIVE</a:t>
            </a:r>
            <a:endParaRPr lang="en-IN" dirty="0"/>
          </a:p>
        </p:txBody>
      </p:sp>
      <p:sp>
        <p:nvSpPr>
          <p:cNvPr id="4" name="TextBox 3">
            <a:extLst>
              <a:ext uri="{FF2B5EF4-FFF2-40B4-BE49-F238E27FC236}">
                <a16:creationId xmlns:a16="http://schemas.microsoft.com/office/drawing/2014/main" id="{D723FB7A-631A-405F-B785-7258100AAA4C}"/>
              </a:ext>
            </a:extLst>
          </p:cNvPr>
          <p:cNvSpPr txBox="1"/>
          <p:nvPr/>
        </p:nvSpPr>
        <p:spPr>
          <a:xfrm>
            <a:off x="360593" y="1303867"/>
            <a:ext cx="11314571" cy="4196020"/>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US" b="0" i="0" dirty="0">
                <a:solidFill>
                  <a:srgbClr val="000000"/>
                </a:solidFill>
                <a:effectLst/>
                <a:latin typeface="Helvetica Neue"/>
              </a:rPr>
              <a:t>Internet comments are bastions of hatred and vitriol. While online anonymity has provided a new outlet for aggression and hate speech, machine learning can be used to fight it. </a:t>
            </a:r>
          </a:p>
          <a:p>
            <a:pPr marL="285750" lvl="0" indent="-285750">
              <a:lnSpc>
                <a:spcPct val="150000"/>
              </a:lnSpc>
              <a:buFont typeface="Arial" panose="020B0604020202020204" pitchFamily="34" charset="0"/>
              <a:buChar char="•"/>
            </a:pPr>
            <a:endParaRPr lang="en-US" dirty="0">
              <a:solidFill>
                <a:srgbClr val="000000"/>
              </a:solidFill>
              <a:latin typeface="Helvetica Neue"/>
            </a:endParaRPr>
          </a:p>
          <a:p>
            <a:pPr marL="285750" lvl="0" indent="-285750">
              <a:lnSpc>
                <a:spcPct val="150000"/>
              </a:lnSpc>
              <a:buFont typeface="Arial" panose="020B0604020202020204" pitchFamily="34" charset="0"/>
              <a:buChar char="•"/>
            </a:pPr>
            <a:r>
              <a:rPr lang="en-US" b="0" i="0" dirty="0">
                <a:solidFill>
                  <a:srgbClr val="000000"/>
                </a:solidFill>
                <a:effectLst/>
                <a:latin typeface="Helvetica Neue"/>
              </a:rPr>
              <a:t>The problem we sought to solve was the tagging of internet comments that are aggressive towards other users. This means that insults to third parties such as celebrities will be tagged as unoffensive, but “u are an idiot” is clearly offensive.</a:t>
            </a:r>
            <a:endParaRPr lang="en-US" sz="1800" b="0" i="0" dirty="0"/>
          </a:p>
          <a:p>
            <a:pPr marL="285750" lvl="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solidFill>
                  <a:srgbClr val="000000"/>
                </a:solidFill>
                <a:latin typeface="Helvetica Neue"/>
              </a:rPr>
              <a:t>Objective is to build a prototype of online hate and abuse comment classifier which can be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66042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p:txBody>
          <a:bodyPr/>
          <a:lstStyle/>
          <a:p>
            <a:r>
              <a:rPr lang="en-US" dirty="0"/>
              <a:t>DATA EXTRACTION</a:t>
            </a:r>
            <a:endParaRPr lang="en-IN" dirty="0"/>
          </a:p>
        </p:txBody>
      </p:sp>
      <p:pic>
        <p:nvPicPr>
          <p:cNvPr id="5" name="Picture 4">
            <a:extLst>
              <a:ext uri="{FF2B5EF4-FFF2-40B4-BE49-F238E27FC236}">
                <a16:creationId xmlns:a16="http://schemas.microsoft.com/office/drawing/2014/main" id="{BC14B982-F53A-4ABE-9AF5-353D031CA0EB}"/>
              </a:ext>
            </a:extLst>
          </p:cNvPr>
          <p:cNvPicPr>
            <a:picLocks noChangeAspect="1"/>
          </p:cNvPicPr>
          <p:nvPr/>
        </p:nvPicPr>
        <p:blipFill>
          <a:blip r:embed="rId2"/>
          <a:stretch>
            <a:fillRect/>
          </a:stretch>
        </p:blipFill>
        <p:spPr>
          <a:xfrm flipH="1">
            <a:off x="-597160" y="5701541"/>
            <a:ext cx="45719" cy="403031"/>
          </a:xfrm>
          <a:prstGeom prst="rect">
            <a:avLst/>
          </a:prstGeom>
        </p:spPr>
      </p:pic>
      <p:sp>
        <p:nvSpPr>
          <p:cNvPr id="8" name="TextBox 7">
            <a:extLst>
              <a:ext uri="{FF2B5EF4-FFF2-40B4-BE49-F238E27FC236}">
                <a16:creationId xmlns:a16="http://schemas.microsoft.com/office/drawing/2014/main" id="{6940F3EB-1C02-4478-9363-255F164C0A11}"/>
              </a:ext>
            </a:extLst>
          </p:cNvPr>
          <p:cNvSpPr txBox="1"/>
          <p:nvPr/>
        </p:nvSpPr>
        <p:spPr>
          <a:xfrm>
            <a:off x="3346174" y="2008222"/>
            <a:ext cx="6094674" cy="3693319"/>
          </a:xfrm>
          <a:prstGeom prst="rect">
            <a:avLst/>
          </a:prstGeom>
          <a:noFill/>
        </p:spPr>
        <p:txBody>
          <a:bodyPr wrap="square">
            <a:spAutoFit/>
          </a:bodyPr>
          <a:lstStyle/>
          <a:p>
            <a:pPr algn="l">
              <a:lnSpc>
                <a:spcPct val="300000"/>
              </a:lnSpc>
            </a:pPr>
            <a:r>
              <a:rPr lang="en-US" dirty="0">
                <a:solidFill>
                  <a:srgbClr val="000000"/>
                </a:solidFill>
                <a:latin typeface="Helvetica Neue"/>
              </a:rPr>
              <a:t>1. train.csv: This contain the dataset on which  will be working upon</a:t>
            </a:r>
          </a:p>
          <a:p>
            <a:pPr algn="l">
              <a:lnSpc>
                <a:spcPct val="300000"/>
              </a:lnSpc>
            </a:pPr>
            <a:r>
              <a:rPr lang="en-US" dirty="0">
                <a:solidFill>
                  <a:srgbClr val="000000"/>
                </a:solidFill>
                <a:latin typeface="Helvetica Neue"/>
              </a:rPr>
              <a:t>2. test.csv: I have to predict the output for this data through the best model</a:t>
            </a:r>
          </a:p>
          <a:p>
            <a:endParaRPr lang="en-US" sz="1800" dirty="0"/>
          </a:p>
        </p:txBody>
      </p:sp>
    </p:spTree>
    <p:extLst>
      <p:ext uri="{BB962C8B-B14F-4D97-AF65-F5344CB8AC3E}">
        <p14:creationId xmlns:p14="http://schemas.microsoft.com/office/powerpoint/2010/main" val="253132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p:txBody>
          <a:bodyPr/>
          <a:lstStyle/>
          <a:p>
            <a:r>
              <a:rPr lang="en-US" dirty="0"/>
              <a:t>PREPROCESSING OF THE DATA</a:t>
            </a:r>
            <a:endParaRPr lang="en-IN" dirty="0"/>
          </a:p>
        </p:txBody>
      </p:sp>
      <p:sp>
        <p:nvSpPr>
          <p:cNvPr id="6" name="TextBox 5">
            <a:extLst>
              <a:ext uri="{FF2B5EF4-FFF2-40B4-BE49-F238E27FC236}">
                <a16:creationId xmlns:a16="http://schemas.microsoft.com/office/drawing/2014/main" id="{2C87FCE4-757C-472E-8948-D05606ADCFBC}"/>
              </a:ext>
            </a:extLst>
          </p:cNvPr>
          <p:cNvSpPr txBox="1"/>
          <p:nvPr/>
        </p:nvSpPr>
        <p:spPr>
          <a:xfrm>
            <a:off x="604434" y="2549849"/>
            <a:ext cx="8537578" cy="3433953"/>
          </a:xfrm>
          <a:prstGeom prst="rect">
            <a:avLst/>
          </a:prstGeom>
          <a:noFill/>
        </p:spPr>
        <p:txBody>
          <a:bodyPr wrap="square">
            <a:spAutoFit/>
          </a:bodyPr>
          <a:lstStyle/>
          <a:p>
            <a:pPr marL="285750" indent="-285750">
              <a:lnSpc>
                <a:spcPct val="250000"/>
              </a:lnSpc>
              <a:buFont typeface="Wingdings" panose="05000000000000000000" pitchFamily="2" charset="2"/>
              <a:buChar char="ü"/>
            </a:pPr>
            <a:r>
              <a:rPr lang="en-US" dirty="0">
                <a:solidFill>
                  <a:srgbClr val="000000"/>
                </a:solidFill>
                <a:latin typeface="Helvetica Neue"/>
              </a:rPr>
              <a:t>I have performed the following preprocessing on the data:</a:t>
            </a:r>
          </a:p>
          <a:p>
            <a:pPr marL="285750" indent="-285750">
              <a:lnSpc>
                <a:spcPct val="250000"/>
              </a:lnSpc>
              <a:buFont typeface="Wingdings" panose="05000000000000000000" pitchFamily="2" charset="2"/>
              <a:buChar char="ü"/>
            </a:pPr>
            <a:r>
              <a:rPr lang="en-US" dirty="0">
                <a:solidFill>
                  <a:srgbClr val="000000"/>
                </a:solidFill>
                <a:latin typeface="Helvetica Neue"/>
              </a:rPr>
              <a:t>Removed punctuations</a:t>
            </a:r>
          </a:p>
          <a:p>
            <a:pPr marL="285750" indent="-285750">
              <a:lnSpc>
                <a:spcPct val="250000"/>
              </a:lnSpc>
              <a:buFont typeface="Wingdings" panose="05000000000000000000" pitchFamily="2" charset="2"/>
              <a:buChar char="ü"/>
            </a:pPr>
            <a:r>
              <a:rPr lang="en-US" dirty="0">
                <a:solidFill>
                  <a:srgbClr val="000000"/>
                </a:solidFill>
                <a:latin typeface="Helvetica Neue"/>
              </a:rPr>
              <a:t>Removed the stop words</a:t>
            </a:r>
          </a:p>
          <a:p>
            <a:pPr marL="285750" indent="-285750">
              <a:lnSpc>
                <a:spcPct val="250000"/>
              </a:lnSpc>
              <a:buFont typeface="Wingdings" panose="05000000000000000000" pitchFamily="2" charset="2"/>
              <a:buChar char="ü"/>
            </a:pPr>
            <a:r>
              <a:rPr lang="en-US" dirty="0">
                <a:solidFill>
                  <a:srgbClr val="000000"/>
                </a:solidFill>
                <a:latin typeface="Helvetica Neue"/>
              </a:rPr>
              <a:t>Stemming and lemmatization</a:t>
            </a:r>
          </a:p>
          <a:p>
            <a:pPr marL="285750" indent="-285750">
              <a:lnSpc>
                <a:spcPct val="250000"/>
              </a:lnSpc>
              <a:buFont typeface="Wingdings" panose="05000000000000000000" pitchFamily="2" charset="2"/>
              <a:buChar char="ü"/>
            </a:pPr>
            <a:r>
              <a:rPr lang="en-US" dirty="0">
                <a:solidFill>
                  <a:srgbClr val="000000"/>
                </a:solidFill>
                <a:latin typeface="Helvetica Neue"/>
              </a:rPr>
              <a:t>Applied counter vectorizer</a:t>
            </a:r>
          </a:p>
        </p:txBody>
      </p:sp>
      <p:pic>
        <p:nvPicPr>
          <p:cNvPr id="9" name="Picture 8">
            <a:extLst>
              <a:ext uri="{FF2B5EF4-FFF2-40B4-BE49-F238E27FC236}">
                <a16:creationId xmlns:a16="http://schemas.microsoft.com/office/drawing/2014/main" id="{38323BA2-8533-4567-BAE1-77E0C87D7AA7}"/>
              </a:ext>
            </a:extLst>
          </p:cNvPr>
          <p:cNvPicPr>
            <a:picLocks noChangeAspect="1"/>
          </p:cNvPicPr>
          <p:nvPr/>
        </p:nvPicPr>
        <p:blipFill>
          <a:blip r:embed="rId2"/>
          <a:stretch>
            <a:fillRect/>
          </a:stretch>
        </p:blipFill>
        <p:spPr>
          <a:xfrm>
            <a:off x="5334786" y="3497777"/>
            <a:ext cx="6086475" cy="2486025"/>
          </a:xfrm>
          <a:prstGeom prst="rect">
            <a:avLst/>
          </a:prstGeom>
        </p:spPr>
      </p:pic>
    </p:spTree>
    <p:extLst>
      <p:ext uri="{BB962C8B-B14F-4D97-AF65-F5344CB8AC3E}">
        <p14:creationId xmlns:p14="http://schemas.microsoft.com/office/powerpoint/2010/main" val="328413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122682" y="270932"/>
            <a:ext cx="9601196" cy="1303867"/>
          </a:xfrm>
        </p:spPr>
        <p:txBody>
          <a:bodyPr/>
          <a:lstStyle/>
          <a:p>
            <a:r>
              <a:rPr lang="en-US" dirty="0"/>
              <a:t>DATA MODELLING</a:t>
            </a:r>
            <a:endParaRPr lang="en-IN" dirty="0"/>
          </a:p>
        </p:txBody>
      </p:sp>
      <p:sp>
        <p:nvSpPr>
          <p:cNvPr id="6" name="TextBox 5">
            <a:extLst>
              <a:ext uri="{FF2B5EF4-FFF2-40B4-BE49-F238E27FC236}">
                <a16:creationId xmlns:a16="http://schemas.microsoft.com/office/drawing/2014/main" id="{2C87FCE4-757C-472E-8948-D05606ADCFBC}"/>
              </a:ext>
            </a:extLst>
          </p:cNvPr>
          <p:cNvSpPr txBox="1"/>
          <p:nvPr/>
        </p:nvSpPr>
        <p:spPr>
          <a:xfrm>
            <a:off x="3854214" y="1722732"/>
            <a:ext cx="7863841" cy="3433953"/>
          </a:xfrm>
          <a:prstGeom prst="rect">
            <a:avLst/>
          </a:prstGeom>
          <a:noFill/>
        </p:spPr>
        <p:txBody>
          <a:bodyPr wrap="square">
            <a:spAutoFit/>
          </a:bodyPr>
          <a:lstStyle/>
          <a:p>
            <a:pPr marL="285750" indent="-285750">
              <a:lnSpc>
                <a:spcPct val="250000"/>
              </a:lnSpc>
              <a:buFont typeface="Wingdings" panose="05000000000000000000" pitchFamily="2" charset="2"/>
              <a:buChar char="ü"/>
            </a:pPr>
            <a:r>
              <a:rPr lang="en-US" dirty="0">
                <a:solidFill>
                  <a:srgbClr val="000000"/>
                </a:solidFill>
                <a:latin typeface="Helvetica Neue"/>
              </a:rPr>
              <a:t>I have used the Multinomial Naïve Bayes classifier for classification.</a:t>
            </a:r>
          </a:p>
          <a:p>
            <a:pPr marL="285750" indent="-285750">
              <a:lnSpc>
                <a:spcPct val="250000"/>
              </a:lnSpc>
              <a:buFont typeface="Wingdings" panose="05000000000000000000" pitchFamily="2" charset="2"/>
              <a:buChar char="ü"/>
            </a:pPr>
            <a:r>
              <a:rPr lang="en-US" dirty="0">
                <a:solidFill>
                  <a:srgbClr val="000000"/>
                </a:solidFill>
                <a:latin typeface="Helvetica Neue"/>
              </a:rPr>
              <a:t>As  it is suitable for classification with discrete features.</a:t>
            </a:r>
          </a:p>
          <a:p>
            <a:pPr marL="285750" indent="-285750">
              <a:lnSpc>
                <a:spcPct val="250000"/>
              </a:lnSpc>
              <a:buFont typeface="Wingdings" panose="05000000000000000000" pitchFamily="2" charset="2"/>
              <a:buChar char="ü"/>
            </a:pPr>
            <a:r>
              <a:rPr lang="en-US" dirty="0">
                <a:solidFill>
                  <a:srgbClr val="000000"/>
                </a:solidFill>
                <a:latin typeface="Helvetica Neue"/>
              </a:rPr>
              <a:t>The algorithm estimates the conditional probability of a particular word given a class. </a:t>
            </a:r>
          </a:p>
          <a:p>
            <a:pPr marL="285750" indent="-285750">
              <a:lnSpc>
                <a:spcPct val="250000"/>
              </a:lnSpc>
              <a:buFont typeface="Wingdings" panose="05000000000000000000" pitchFamily="2" charset="2"/>
              <a:buChar char="ü"/>
            </a:pPr>
            <a:r>
              <a:rPr lang="en-US" dirty="0">
                <a:solidFill>
                  <a:srgbClr val="000000"/>
                </a:solidFill>
                <a:latin typeface="Helvetica Neue"/>
              </a:rPr>
              <a:t>The variation takes into account the number of occurrences </a:t>
            </a:r>
          </a:p>
        </p:txBody>
      </p:sp>
      <p:pic>
        <p:nvPicPr>
          <p:cNvPr id="4" name="Picture 3">
            <a:extLst>
              <a:ext uri="{FF2B5EF4-FFF2-40B4-BE49-F238E27FC236}">
                <a16:creationId xmlns:a16="http://schemas.microsoft.com/office/drawing/2014/main" id="{E43D8757-7C5F-4676-8EF2-C598A5FEEF24}"/>
              </a:ext>
            </a:extLst>
          </p:cNvPr>
          <p:cNvPicPr>
            <a:picLocks noChangeAspect="1"/>
          </p:cNvPicPr>
          <p:nvPr/>
        </p:nvPicPr>
        <p:blipFill>
          <a:blip r:embed="rId2"/>
          <a:stretch>
            <a:fillRect/>
          </a:stretch>
        </p:blipFill>
        <p:spPr>
          <a:xfrm flipH="1">
            <a:off x="-774442" y="4823927"/>
            <a:ext cx="45719" cy="374982"/>
          </a:xfrm>
          <a:prstGeom prst="rect">
            <a:avLst/>
          </a:prstGeom>
        </p:spPr>
      </p:pic>
    </p:spTree>
    <p:extLst>
      <p:ext uri="{BB962C8B-B14F-4D97-AF65-F5344CB8AC3E}">
        <p14:creationId xmlns:p14="http://schemas.microsoft.com/office/powerpoint/2010/main" val="2016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87FCE4-757C-472E-8948-D05606ADCFBC}"/>
              </a:ext>
            </a:extLst>
          </p:cNvPr>
          <p:cNvSpPr txBox="1"/>
          <p:nvPr/>
        </p:nvSpPr>
        <p:spPr>
          <a:xfrm>
            <a:off x="4989558" y="1231759"/>
            <a:ext cx="6664037" cy="5130828"/>
          </a:xfrm>
          <a:prstGeom prst="rect">
            <a:avLst/>
          </a:prstGeom>
          <a:noFill/>
        </p:spPr>
        <p:txBody>
          <a:bodyPr wrap="square">
            <a:spAutoFit/>
          </a:bodyPr>
          <a:lstStyle/>
          <a:p>
            <a:pPr>
              <a:lnSpc>
                <a:spcPct val="250000"/>
              </a:lnSpc>
            </a:pPr>
            <a:r>
              <a:rPr lang="en-IN" dirty="0">
                <a:solidFill>
                  <a:srgbClr val="000000"/>
                </a:solidFill>
                <a:latin typeface="Helvetica Neue"/>
              </a:rPr>
              <a:t>I have trained 5 different models: </a:t>
            </a:r>
          </a:p>
          <a:p>
            <a:pPr marL="285750" indent="-285750">
              <a:buFont typeface="Arial" panose="020B0604020202020204" pitchFamily="34" charset="0"/>
              <a:buChar char="•"/>
            </a:pPr>
            <a:r>
              <a:rPr lang="en-IN" dirty="0">
                <a:solidFill>
                  <a:srgbClr val="000000"/>
                </a:solidFill>
                <a:latin typeface="Helvetica Neue"/>
              </a:rPr>
              <a:t>Logistic Regression, </a:t>
            </a:r>
          </a:p>
          <a:p>
            <a:pPr marL="285750" indent="-285750">
              <a:buFont typeface="Arial" panose="020B0604020202020204" pitchFamily="34" charset="0"/>
              <a:buChar char="•"/>
            </a:pPr>
            <a:r>
              <a:rPr lang="en-IN" dirty="0">
                <a:solidFill>
                  <a:srgbClr val="000000"/>
                </a:solidFill>
                <a:latin typeface="Helvetica Neue"/>
              </a:rPr>
              <a:t>Random Forest, </a:t>
            </a:r>
          </a:p>
          <a:p>
            <a:pPr marL="285750" indent="-285750">
              <a:buFont typeface="Arial" panose="020B0604020202020204" pitchFamily="34" charset="0"/>
              <a:buChar char="•"/>
            </a:pPr>
            <a:r>
              <a:rPr lang="en-IN" dirty="0">
                <a:solidFill>
                  <a:srgbClr val="000000"/>
                </a:solidFill>
                <a:latin typeface="Helvetica Neue"/>
              </a:rPr>
              <a:t>Decision Tree Classifier</a:t>
            </a:r>
          </a:p>
          <a:p>
            <a:pPr marL="285750" indent="-285750">
              <a:buFont typeface="Arial" panose="020B0604020202020204" pitchFamily="34" charset="0"/>
              <a:buChar char="•"/>
            </a:pPr>
            <a:r>
              <a:rPr lang="en-IN" dirty="0">
                <a:solidFill>
                  <a:srgbClr val="000000"/>
                </a:solidFill>
                <a:latin typeface="Helvetica Neue"/>
              </a:rPr>
              <a:t>AdaBoost Classifier. </a:t>
            </a:r>
          </a:p>
          <a:p>
            <a:pPr>
              <a:lnSpc>
                <a:spcPct val="200000"/>
              </a:lnSpc>
            </a:pPr>
            <a:r>
              <a:rPr lang="en-IN" dirty="0">
                <a:solidFill>
                  <a:srgbClr val="000000"/>
                </a:solidFill>
                <a:latin typeface="Helvetica Neue"/>
              </a:rPr>
              <a:t>I have started modifying model parameters, perform feature engineering and balancing data strategies to improve the performance of the models. </a:t>
            </a:r>
          </a:p>
          <a:p>
            <a:pPr>
              <a:lnSpc>
                <a:spcPct val="200000"/>
              </a:lnSpc>
            </a:pPr>
            <a:r>
              <a:rPr lang="en-IN" dirty="0">
                <a:solidFill>
                  <a:srgbClr val="000000"/>
                </a:solidFill>
                <a:latin typeface="Helvetica Neue"/>
              </a:rPr>
              <a:t>Tried with more trees in the Random Forest model, include new variables, penalize wrong predictions from the minority class until I beat the performance of my current best model.</a:t>
            </a:r>
            <a:endParaRPr lang="en-US" dirty="0">
              <a:solidFill>
                <a:srgbClr val="000000"/>
              </a:solidFill>
              <a:latin typeface="Helvetica Neue"/>
            </a:endParaRPr>
          </a:p>
        </p:txBody>
      </p:sp>
      <p:sp>
        <p:nvSpPr>
          <p:cNvPr id="7" name="TextBox 6">
            <a:extLst>
              <a:ext uri="{FF2B5EF4-FFF2-40B4-BE49-F238E27FC236}">
                <a16:creationId xmlns:a16="http://schemas.microsoft.com/office/drawing/2014/main" id="{E846860A-E095-4B0B-95BF-64007E879B52}"/>
              </a:ext>
            </a:extLst>
          </p:cNvPr>
          <p:cNvSpPr txBox="1"/>
          <p:nvPr/>
        </p:nvSpPr>
        <p:spPr>
          <a:xfrm>
            <a:off x="2576713" y="524001"/>
            <a:ext cx="6793577" cy="707758"/>
          </a:xfrm>
          <a:prstGeom prst="rect">
            <a:avLst/>
          </a:prstGeom>
          <a:noFill/>
        </p:spPr>
        <p:txBody>
          <a:bodyPr wrap="square">
            <a:spAutoFit/>
          </a:bodyPr>
          <a:lstStyle/>
          <a:p>
            <a:pPr algn="ctr">
              <a:lnSpc>
                <a:spcPct val="90000"/>
              </a:lnSpc>
              <a:spcBef>
                <a:spcPct val="0"/>
              </a:spcBef>
            </a:pPr>
            <a:r>
              <a:rPr lang="en-US" sz="4400" dirty="0">
                <a:ln w="3175" cmpd="sng">
                  <a:noFill/>
                </a:ln>
                <a:solidFill>
                  <a:schemeClr val="tx1">
                    <a:lumMod val="85000"/>
                    <a:lumOff val="15000"/>
                  </a:schemeClr>
                </a:solidFill>
                <a:latin typeface="+mj-lt"/>
                <a:ea typeface="+mj-ea"/>
                <a:cs typeface="+mj-cs"/>
              </a:rPr>
              <a:t>DATA MODELLING</a:t>
            </a:r>
            <a:endParaRPr lang="en-IN" sz="4400" dirty="0">
              <a:ln w="3175" cmpd="sng">
                <a:noFill/>
              </a:ln>
              <a:solidFill>
                <a:schemeClr val="tx1">
                  <a:lumMod val="85000"/>
                  <a:lumOff val="15000"/>
                </a:schemeClr>
              </a:solidFill>
              <a:latin typeface="+mj-lt"/>
              <a:ea typeface="+mj-ea"/>
              <a:cs typeface="+mj-cs"/>
            </a:endParaRPr>
          </a:p>
        </p:txBody>
      </p:sp>
      <p:pic>
        <p:nvPicPr>
          <p:cNvPr id="8" name="Picture 7">
            <a:extLst>
              <a:ext uri="{FF2B5EF4-FFF2-40B4-BE49-F238E27FC236}">
                <a16:creationId xmlns:a16="http://schemas.microsoft.com/office/drawing/2014/main" id="{13BEE879-31F4-4CA8-882C-B18868BA8380}"/>
              </a:ext>
            </a:extLst>
          </p:cNvPr>
          <p:cNvPicPr>
            <a:picLocks noChangeAspect="1"/>
          </p:cNvPicPr>
          <p:nvPr/>
        </p:nvPicPr>
        <p:blipFill>
          <a:blip r:embed="rId2"/>
          <a:stretch>
            <a:fillRect/>
          </a:stretch>
        </p:blipFill>
        <p:spPr>
          <a:xfrm>
            <a:off x="538405" y="1373598"/>
            <a:ext cx="4381880" cy="4918957"/>
          </a:xfrm>
          <a:prstGeom prst="rect">
            <a:avLst/>
          </a:prstGeom>
        </p:spPr>
      </p:pic>
    </p:spTree>
    <p:extLst>
      <p:ext uri="{BB962C8B-B14F-4D97-AF65-F5344CB8AC3E}">
        <p14:creationId xmlns:p14="http://schemas.microsoft.com/office/powerpoint/2010/main" val="371848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376682" y="260772"/>
            <a:ext cx="9601196" cy="1303867"/>
          </a:xfrm>
        </p:spPr>
        <p:txBody>
          <a:bodyPr/>
          <a:lstStyle/>
          <a:p>
            <a:pPr>
              <a:lnSpc>
                <a:spcPct val="90000"/>
              </a:lnSpc>
            </a:pPr>
            <a:r>
              <a:rPr lang="en-US" dirty="0"/>
              <a:t>DATA VISUALIZATIONS</a:t>
            </a:r>
            <a:endParaRPr lang="en-IN" dirty="0"/>
          </a:p>
        </p:txBody>
      </p:sp>
      <p:pic>
        <p:nvPicPr>
          <p:cNvPr id="4" name="Picture 3">
            <a:extLst>
              <a:ext uri="{FF2B5EF4-FFF2-40B4-BE49-F238E27FC236}">
                <a16:creationId xmlns:a16="http://schemas.microsoft.com/office/drawing/2014/main" id="{2F1FE7BB-82CA-42E0-B9C5-3928E6E07350}"/>
              </a:ext>
            </a:extLst>
          </p:cNvPr>
          <p:cNvPicPr>
            <a:picLocks noChangeAspect="1"/>
          </p:cNvPicPr>
          <p:nvPr/>
        </p:nvPicPr>
        <p:blipFill>
          <a:blip r:embed="rId2"/>
          <a:stretch>
            <a:fillRect/>
          </a:stretch>
        </p:blipFill>
        <p:spPr>
          <a:xfrm>
            <a:off x="1193713" y="1711407"/>
            <a:ext cx="9443807" cy="4514856"/>
          </a:xfrm>
          <a:prstGeom prst="rect">
            <a:avLst/>
          </a:prstGeom>
        </p:spPr>
      </p:pic>
    </p:spTree>
    <p:extLst>
      <p:ext uri="{BB962C8B-B14F-4D97-AF65-F5344CB8AC3E}">
        <p14:creationId xmlns:p14="http://schemas.microsoft.com/office/powerpoint/2010/main" val="20029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092202" y="266407"/>
            <a:ext cx="9601196" cy="1303867"/>
          </a:xfrm>
        </p:spPr>
        <p:txBody>
          <a:bodyPr/>
          <a:lstStyle/>
          <a:p>
            <a:pPr>
              <a:lnSpc>
                <a:spcPct val="90000"/>
              </a:lnSpc>
            </a:pPr>
            <a:r>
              <a:rPr lang="en-US" dirty="0"/>
              <a:t>DATA VISUALIZATIONS</a:t>
            </a:r>
            <a:endParaRPr lang="en-IN" dirty="0"/>
          </a:p>
        </p:txBody>
      </p:sp>
      <p:pic>
        <p:nvPicPr>
          <p:cNvPr id="5" name="Picture 4">
            <a:extLst>
              <a:ext uri="{FF2B5EF4-FFF2-40B4-BE49-F238E27FC236}">
                <a16:creationId xmlns:a16="http://schemas.microsoft.com/office/drawing/2014/main" id="{05C8FA11-B27A-4093-A42A-84A8A8B7BB4F}"/>
              </a:ext>
            </a:extLst>
          </p:cNvPr>
          <p:cNvPicPr>
            <a:picLocks noChangeAspect="1"/>
          </p:cNvPicPr>
          <p:nvPr/>
        </p:nvPicPr>
        <p:blipFill>
          <a:blip r:embed="rId2"/>
          <a:stretch>
            <a:fillRect/>
          </a:stretch>
        </p:blipFill>
        <p:spPr>
          <a:xfrm>
            <a:off x="1468788" y="1593982"/>
            <a:ext cx="9224610" cy="4911806"/>
          </a:xfrm>
          <a:prstGeom prst="rect">
            <a:avLst/>
          </a:prstGeom>
        </p:spPr>
      </p:pic>
    </p:spTree>
    <p:extLst>
      <p:ext uri="{BB962C8B-B14F-4D97-AF65-F5344CB8AC3E}">
        <p14:creationId xmlns:p14="http://schemas.microsoft.com/office/powerpoint/2010/main" val="3652025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157</TotalTime>
  <Words>521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Gill Sans MT</vt:lpstr>
      <vt:lpstr>Helvetica Neue</vt:lpstr>
      <vt:lpstr>Segoe UI</vt:lpstr>
      <vt:lpstr>Wingdings</vt:lpstr>
      <vt:lpstr>Gallery</vt:lpstr>
      <vt:lpstr>MALIGNANT COMMENT CLASSIFICATION</vt:lpstr>
      <vt:lpstr>INTRODUCTION</vt:lpstr>
      <vt:lpstr>OBJECTIVE</vt:lpstr>
      <vt:lpstr>DATA EXTRACTION</vt:lpstr>
      <vt:lpstr>PREPROCESSING OF THE DATA</vt:lpstr>
      <vt:lpstr>DATA MODELLING</vt:lpstr>
      <vt:lpstr>PowerPoint Presentation</vt:lpstr>
      <vt:lpstr>DATA VISUALIZATIONS</vt:lpstr>
      <vt:lpstr>DATA VISUALIZATIONS</vt:lpstr>
      <vt:lpstr>ANALYSIS OF RESULTS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Shobha Pokhriyal</dc:creator>
  <cp:lastModifiedBy>Trapti Dubey</cp:lastModifiedBy>
  <cp:revision>7</cp:revision>
  <dcterms:created xsi:type="dcterms:W3CDTF">2021-09-08T16:44:49Z</dcterms:created>
  <dcterms:modified xsi:type="dcterms:W3CDTF">2022-10-09T08:38:52Z</dcterms:modified>
</cp:coreProperties>
</file>