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13"/>
  </p:notesMasterIdLst>
  <p:sldIdLst>
    <p:sldId id="256" r:id="rId3"/>
    <p:sldId id="257" r:id="rId4"/>
    <p:sldId id="265" r:id="rId5"/>
    <p:sldId id="266" r:id="rId6"/>
    <p:sldId id="259" r:id="rId7"/>
    <p:sldId id="260" r:id="rId8"/>
    <p:sldId id="261" r:id="rId9"/>
    <p:sldId id="262" r:id="rId10"/>
    <p:sldId id="263" r:id="rId11"/>
    <p:sldId id="264"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Century Schoolbook" panose="02040604050505020304" pitchFamily="18" charset="0"/>
      <p:regular r:id="rId18"/>
      <p:bold r:id="rId19"/>
      <p:italic r:id="rId20"/>
      <p:boldItalic r:id="rId21"/>
    </p:embeddedFont>
    <p:embeddedFont>
      <p:font typeface="Lato" panose="020F0502020204030203"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iAkyJaVNqjbq/f8iH0pPjX9mKdP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868" y="40"/>
      </p:cViewPr>
      <p:guideLst/>
    </p:cSldViewPr>
  </p:slideViewPr>
  <p:notesTextViewPr>
    <p:cViewPr>
      <p:scale>
        <a:sx n="1" d="1"/>
        <a:sy n="1" d="1"/>
      </p:scale>
      <p:origin x="0" y="0"/>
    </p:cViewPr>
  </p:notesText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notes"/>
          <p:cNvSpPr txBox="1">
            <a:spLocks noGrp="1"/>
          </p:cNvSpPr>
          <p:nvPr>
            <p:ph type="body" idx="1"/>
          </p:nvPr>
        </p:nvSpPr>
        <p:spPr>
          <a:xfrm>
            <a:off x="756000" y="5145120"/>
            <a:ext cx="6043320" cy="42051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solidFill>
                <a:srgbClr val="000000"/>
              </a:solidFill>
              <a:latin typeface="Arial"/>
              <a:ea typeface="Arial"/>
              <a:cs typeface="Arial"/>
              <a:sym typeface="Arial"/>
            </a:endParaRPr>
          </a:p>
        </p:txBody>
      </p:sp>
      <p:sp>
        <p:nvSpPr>
          <p:cNvPr id="136" name="Google Shape;136;p1:notes"/>
          <p:cNvSpPr/>
          <p:nvPr/>
        </p:nvSpPr>
        <p:spPr>
          <a:xfrm>
            <a:off x="4282200" y="10155240"/>
            <a:ext cx="3271320" cy="53172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58" name="Google Shape;15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0586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33518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26a841be86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g126a841be86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3"/>
        <p:cNvGrpSpPr/>
        <p:nvPr/>
      </p:nvGrpSpPr>
      <p:grpSpPr>
        <a:xfrm>
          <a:off x="0" y="0"/>
          <a:ext cx="0" cy="0"/>
          <a:chOff x="0" y="0"/>
          <a:chExt cx="0" cy="0"/>
        </a:xfrm>
      </p:grpSpPr>
      <p:sp>
        <p:nvSpPr>
          <p:cNvPr id="44" name="Google Shape;44;p22"/>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2"/>
          <p:cNvSpPr txBox="1">
            <a:spLocks noGrp="1"/>
          </p:cNvSpPr>
          <p:nvPr>
            <p:ph type="body" idx="1"/>
          </p:nvPr>
        </p:nvSpPr>
        <p:spPr>
          <a:xfrm>
            <a:off x="609562" y="1604515"/>
            <a:ext cx="10972120"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46" name="Google Shape;46;p22"/>
          <p:cNvSpPr txBox="1">
            <a:spLocks noGrp="1"/>
          </p:cNvSpPr>
          <p:nvPr>
            <p:ph type="body" idx="2"/>
          </p:nvPr>
        </p:nvSpPr>
        <p:spPr>
          <a:xfrm>
            <a:off x="609562" y="3681925"/>
            <a:ext cx="10972120"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7"/>
        <p:cNvGrpSpPr/>
        <p:nvPr/>
      </p:nvGrpSpPr>
      <p:grpSpPr>
        <a:xfrm>
          <a:off x="0" y="0"/>
          <a:ext cx="0" cy="0"/>
          <a:chOff x="0" y="0"/>
          <a:chExt cx="0" cy="0"/>
        </a:xfrm>
      </p:grpSpPr>
      <p:sp>
        <p:nvSpPr>
          <p:cNvPr id="48" name="Google Shape;48;p23"/>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3"/>
          <p:cNvSpPr txBox="1">
            <a:spLocks noGrp="1"/>
          </p:cNvSpPr>
          <p:nvPr>
            <p:ph type="body" idx="1"/>
          </p:nvPr>
        </p:nvSpPr>
        <p:spPr>
          <a:xfrm>
            <a:off x="609562"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50" name="Google Shape;50;p23"/>
          <p:cNvSpPr txBox="1">
            <a:spLocks noGrp="1"/>
          </p:cNvSpPr>
          <p:nvPr>
            <p:ph type="body" idx="2"/>
          </p:nvPr>
        </p:nvSpPr>
        <p:spPr>
          <a:xfrm>
            <a:off x="6231903"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51" name="Google Shape;51;p23"/>
          <p:cNvSpPr txBox="1">
            <a:spLocks noGrp="1"/>
          </p:cNvSpPr>
          <p:nvPr>
            <p:ph type="body" idx="3"/>
          </p:nvPr>
        </p:nvSpPr>
        <p:spPr>
          <a:xfrm>
            <a:off x="6231903" y="368192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52" name="Google Shape;52;p23"/>
          <p:cNvSpPr txBox="1">
            <a:spLocks noGrp="1"/>
          </p:cNvSpPr>
          <p:nvPr>
            <p:ph type="body" idx="4"/>
          </p:nvPr>
        </p:nvSpPr>
        <p:spPr>
          <a:xfrm>
            <a:off x="609562" y="368192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3"/>
        <p:cNvGrpSpPr/>
        <p:nvPr/>
      </p:nvGrpSpPr>
      <p:grpSpPr>
        <a:xfrm>
          <a:off x="0" y="0"/>
          <a:ext cx="0" cy="0"/>
          <a:chOff x="0" y="0"/>
          <a:chExt cx="0" cy="0"/>
        </a:xfrm>
      </p:grpSpPr>
      <p:sp>
        <p:nvSpPr>
          <p:cNvPr id="54" name="Google Shape;54;p24"/>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4"/>
          <p:cNvSpPr txBox="1">
            <a:spLocks noGrp="1"/>
          </p:cNvSpPr>
          <p:nvPr>
            <p:ph type="body" idx="1"/>
          </p:nvPr>
        </p:nvSpPr>
        <p:spPr>
          <a:xfrm>
            <a:off x="609562" y="1604514"/>
            <a:ext cx="10972120"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56" name="Google Shape;56;p24"/>
          <p:cNvSpPr txBox="1">
            <a:spLocks noGrp="1"/>
          </p:cNvSpPr>
          <p:nvPr>
            <p:ph type="body" idx="2"/>
          </p:nvPr>
        </p:nvSpPr>
        <p:spPr>
          <a:xfrm>
            <a:off x="609562" y="1604514"/>
            <a:ext cx="10972120"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pic>
        <p:nvPicPr>
          <p:cNvPr id="57" name="Google Shape;57;p24"/>
          <p:cNvPicPr preferRelativeResize="0"/>
          <p:nvPr/>
        </p:nvPicPr>
        <p:blipFill rotWithShape="1">
          <a:blip r:embed="rId2">
            <a:alphaModFix/>
          </a:blip>
          <a:srcRect/>
          <a:stretch/>
        </p:blipFill>
        <p:spPr>
          <a:xfrm>
            <a:off x="2772637" y="1604514"/>
            <a:ext cx="6645534" cy="3977158"/>
          </a:xfrm>
          <a:prstGeom prst="rect">
            <a:avLst/>
          </a:prstGeom>
          <a:noFill/>
          <a:ln>
            <a:noFill/>
          </a:ln>
        </p:spPr>
      </p:pic>
      <p:pic>
        <p:nvPicPr>
          <p:cNvPr id="58" name="Google Shape;58;p24"/>
          <p:cNvPicPr preferRelativeResize="0"/>
          <p:nvPr/>
        </p:nvPicPr>
        <p:blipFill rotWithShape="1">
          <a:blip r:embed="rId2">
            <a:alphaModFix/>
          </a:blip>
          <a:srcRect/>
          <a:stretch/>
        </p:blipFill>
        <p:spPr>
          <a:xfrm>
            <a:off x="2772637" y="1604514"/>
            <a:ext cx="6645534" cy="397715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9"/>
        <p:cNvGrpSpPr/>
        <p:nvPr/>
      </p:nvGrpSpPr>
      <p:grpSpPr>
        <a:xfrm>
          <a:off x="0" y="0"/>
          <a:ext cx="0" cy="0"/>
          <a:chOff x="0" y="0"/>
          <a:chExt cx="0" cy="0"/>
        </a:xfrm>
      </p:grpSpPr>
      <p:sp>
        <p:nvSpPr>
          <p:cNvPr id="70" name="Google Shape;70;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72" name="Google Shape;7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5"/>
        <p:cNvGrpSpPr/>
        <p:nvPr/>
      </p:nvGrpSpPr>
      <p:grpSpPr>
        <a:xfrm>
          <a:off x="0" y="0"/>
          <a:ext cx="0" cy="0"/>
          <a:chOff x="0" y="0"/>
          <a:chExt cx="0" cy="0"/>
        </a:xfrm>
      </p:grpSpPr>
      <p:sp>
        <p:nvSpPr>
          <p:cNvPr id="76" name="Google Shape;76;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1"/>
        <p:cNvGrpSpPr/>
        <p:nvPr/>
      </p:nvGrpSpPr>
      <p:grpSpPr>
        <a:xfrm>
          <a:off x="0" y="0"/>
          <a:ext cx="0" cy="0"/>
          <a:chOff x="0" y="0"/>
          <a:chExt cx="0" cy="0"/>
        </a:xfrm>
      </p:grpSpPr>
      <p:sp>
        <p:nvSpPr>
          <p:cNvPr id="82" name="Google Shape;82;p2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4" name="Google Shape;84;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7"/>
        <p:cNvGrpSpPr/>
        <p:nvPr/>
      </p:nvGrpSpPr>
      <p:grpSpPr>
        <a:xfrm>
          <a:off x="0" y="0"/>
          <a:ext cx="0" cy="0"/>
          <a:chOff x="0" y="0"/>
          <a:chExt cx="0" cy="0"/>
        </a:xfrm>
      </p:grpSpPr>
      <p:sp>
        <p:nvSpPr>
          <p:cNvPr id="88" name="Google Shape;8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2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4"/>
        <p:cNvGrpSpPr/>
        <p:nvPr/>
      </p:nvGrpSpPr>
      <p:grpSpPr>
        <a:xfrm>
          <a:off x="0" y="0"/>
          <a:ext cx="0" cy="0"/>
          <a:chOff x="0" y="0"/>
          <a:chExt cx="0" cy="0"/>
        </a:xfrm>
      </p:grpSpPr>
      <p:sp>
        <p:nvSpPr>
          <p:cNvPr id="95" name="Google Shape;95;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7" name="Google Shape;97;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9" name="Google Shape;99;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3"/>
        <p:cNvGrpSpPr/>
        <p:nvPr/>
      </p:nvGrpSpPr>
      <p:grpSpPr>
        <a:xfrm>
          <a:off x="0" y="0"/>
          <a:ext cx="0" cy="0"/>
          <a:chOff x="0" y="0"/>
          <a:chExt cx="0" cy="0"/>
        </a:xfrm>
      </p:grpSpPr>
      <p:sp>
        <p:nvSpPr>
          <p:cNvPr id="104" name="Google Shape;104;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4"/>
        <p:cNvGrpSpPr/>
        <p:nvPr/>
      </p:nvGrpSpPr>
      <p:grpSpPr>
        <a:xfrm>
          <a:off x="0" y="0"/>
          <a:ext cx="0" cy="0"/>
          <a:chOff x="0" y="0"/>
          <a:chExt cx="0" cy="0"/>
        </a:xfrm>
      </p:grpSpPr>
      <p:sp>
        <p:nvSpPr>
          <p:cNvPr id="15" name="Google Shape;15;p14"/>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4"/>
          <p:cNvSpPr txBox="1">
            <a:spLocks noGrp="1"/>
          </p:cNvSpPr>
          <p:nvPr>
            <p:ph type="subTitle" idx="1"/>
          </p:nvPr>
        </p:nvSpPr>
        <p:spPr>
          <a:xfrm>
            <a:off x="609562" y="1604514"/>
            <a:ext cx="10972120" cy="3977158"/>
          </a:xfrm>
          <a:prstGeom prst="rect">
            <a:avLst/>
          </a:prstGeom>
          <a:noFill/>
          <a:ln>
            <a:noFill/>
          </a:ln>
        </p:spPr>
        <p:txBody>
          <a:bodyPr spcFirstLastPara="1" wrap="square" lIns="0" tIns="0" rIns="0" bIns="0" anchor="ctr" anchorCtr="0">
            <a:noAutofit/>
          </a:bodyPr>
          <a:lstStyle>
            <a:lvl1pPr lvl="0" algn="l">
              <a:lnSpc>
                <a:spcPct val="90000"/>
              </a:lnSpc>
              <a:spcBef>
                <a:spcPts val="907"/>
              </a:spcBef>
              <a:spcAft>
                <a:spcPts val="0"/>
              </a:spcAft>
              <a:buSzPts val="810"/>
              <a:buChar char="●"/>
              <a:defRPr/>
            </a:lvl1pPr>
            <a:lvl2pPr lvl="1" algn="l">
              <a:lnSpc>
                <a:spcPct val="90000"/>
              </a:lnSpc>
              <a:spcBef>
                <a:spcPts val="454"/>
              </a:spcBef>
              <a:spcAft>
                <a:spcPts val="0"/>
              </a:spcAft>
              <a:buClr>
                <a:schemeClr val="dk1"/>
              </a:buClr>
              <a:buSzPts val="1800"/>
              <a:buChar char="•"/>
              <a:defRPr/>
            </a:lvl2pPr>
            <a:lvl3pPr lvl="2" algn="l">
              <a:lnSpc>
                <a:spcPct val="90000"/>
              </a:lnSpc>
              <a:spcBef>
                <a:spcPts val="454"/>
              </a:spcBef>
              <a:spcAft>
                <a:spcPts val="0"/>
              </a:spcAft>
              <a:buClr>
                <a:schemeClr val="dk1"/>
              </a:buClr>
              <a:buSzPts val="1800"/>
              <a:buChar char="•"/>
              <a:defRPr/>
            </a:lvl3pPr>
            <a:lvl4pPr lvl="3" algn="l">
              <a:lnSpc>
                <a:spcPct val="90000"/>
              </a:lnSpc>
              <a:spcBef>
                <a:spcPts val="454"/>
              </a:spcBef>
              <a:spcAft>
                <a:spcPts val="0"/>
              </a:spcAft>
              <a:buClr>
                <a:schemeClr val="dk1"/>
              </a:buClr>
              <a:buSzPts val="1800"/>
              <a:buChar char="•"/>
              <a:defRPr/>
            </a:lvl4pPr>
            <a:lvl5pPr lvl="4" algn="l">
              <a:lnSpc>
                <a:spcPct val="90000"/>
              </a:lnSpc>
              <a:spcBef>
                <a:spcPts val="454"/>
              </a:spcBef>
              <a:spcAft>
                <a:spcPts val="0"/>
              </a:spcAft>
              <a:buClr>
                <a:schemeClr val="dk1"/>
              </a:buClr>
              <a:buSzPts val="1800"/>
              <a:buChar char="•"/>
              <a:defRPr/>
            </a:lvl5pPr>
            <a:lvl6pPr lvl="5" algn="l">
              <a:lnSpc>
                <a:spcPct val="90000"/>
              </a:lnSpc>
              <a:spcBef>
                <a:spcPts val="454"/>
              </a:spcBef>
              <a:spcAft>
                <a:spcPts val="0"/>
              </a:spcAft>
              <a:buClr>
                <a:schemeClr val="dk1"/>
              </a:buClr>
              <a:buSzPts val="1800"/>
              <a:buChar char="•"/>
              <a:defRPr/>
            </a:lvl6pPr>
            <a:lvl7pPr lvl="6" algn="l">
              <a:lnSpc>
                <a:spcPct val="90000"/>
              </a:lnSpc>
              <a:spcBef>
                <a:spcPts val="454"/>
              </a:spcBef>
              <a:spcAft>
                <a:spcPts val="0"/>
              </a:spcAft>
              <a:buClr>
                <a:schemeClr val="dk1"/>
              </a:buClr>
              <a:buSzPts val="1800"/>
              <a:buChar char="•"/>
              <a:defRPr/>
            </a:lvl7pPr>
            <a:lvl8pPr lvl="7" algn="l">
              <a:lnSpc>
                <a:spcPct val="90000"/>
              </a:lnSpc>
              <a:spcBef>
                <a:spcPts val="454"/>
              </a:spcBef>
              <a:spcAft>
                <a:spcPts val="0"/>
              </a:spcAft>
              <a:buClr>
                <a:schemeClr val="dk1"/>
              </a:buClr>
              <a:buSzPts val="1800"/>
              <a:buChar char="•"/>
              <a:defRPr/>
            </a:lvl8pPr>
            <a:lvl9pPr lvl="8"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8"/>
        <p:cNvGrpSpPr/>
        <p:nvPr/>
      </p:nvGrpSpPr>
      <p:grpSpPr>
        <a:xfrm>
          <a:off x="0" y="0"/>
          <a:ext cx="0" cy="0"/>
          <a:chOff x="0" y="0"/>
          <a:chExt cx="0" cy="0"/>
        </a:xfrm>
      </p:grpSpPr>
      <p:sp>
        <p:nvSpPr>
          <p:cNvPr id="109" name="Google Shape;109;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11" name="Google Shape;111;p3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2" name="Google Shape;11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5"/>
        <p:cNvGrpSpPr/>
        <p:nvPr/>
      </p:nvGrpSpPr>
      <p:grpSpPr>
        <a:xfrm>
          <a:off x="0" y="0"/>
          <a:ext cx="0" cy="0"/>
          <a:chOff x="0" y="0"/>
          <a:chExt cx="0" cy="0"/>
        </a:xfrm>
      </p:grpSpPr>
      <p:sp>
        <p:nvSpPr>
          <p:cNvPr id="116" name="Google Shape;116;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32"/>
          <p:cNvSpPr>
            <a:spLocks noGrp="1"/>
          </p:cNvSpPr>
          <p:nvPr>
            <p:ph type="pic" idx="2"/>
          </p:nvPr>
        </p:nvSpPr>
        <p:spPr>
          <a:xfrm>
            <a:off x="5183188" y="987425"/>
            <a:ext cx="6172200" cy="4873625"/>
          </a:xfrm>
          <a:prstGeom prst="rect">
            <a:avLst/>
          </a:prstGeom>
          <a:noFill/>
          <a:ln>
            <a:noFill/>
          </a:ln>
        </p:spPr>
      </p:sp>
      <p:sp>
        <p:nvSpPr>
          <p:cNvPr id="118" name="Google Shape;118;p3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9" name="Google Shape;119;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2"/>
        <p:cNvGrpSpPr/>
        <p:nvPr/>
      </p:nvGrpSpPr>
      <p:grpSpPr>
        <a:xfrm>
          <a:off x="0" y="0"/>
          <a:ext cx="0" cy="0"/>
          <a:chOff x="0" y="0"/>
          <a:chExt cx="0" cy="0"/>
        </a:xfrm>
      </p:grpSpPr>
      <p:sp>
        <p:nvSpPr>
          <p:cNvPr id="123" name="Google Shape;123;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3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5" name="Google Shape;12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8"/>
        <p:cNvGrpSpPr/>
        <p:nvPr/>
      </p:nvGrpSpPr>
      <p:grpSpPr>
        <a:xfrm>
          <a:off x="0" y="0"/>
          <a:ext cx="0" cy="0"/>
          <a:chOff x="0" y="0"/>
          <a:chExt cx="0" cy="0"/>
        </a:xfrm>
      </p:grpSpPr>
      <p:sp>
        <p:nvSpPr>
          <p:cNvPr id="129" name="Google Shape;129;p3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3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5"/>
          <p:cNvSpPr txBox="1">
            <a:spLocks noGrp="1"/>
          </p:cNvSpPr>
          <p:nvPr>
            <p:ph type="body" idx="1"/>
          </p:nvPr>
        </p:nvSpPr>
        <p:spPr>
          <a:xfrm>
            <a:off x="609562" y="1604514"/>
            <a:ext cx="10972120"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0"/>
        <p:cNvGrpSpPr/>
        <p:nvPr/>
      </p:nvGrpSpPr>
      <p:grpSpPr>
        <a:xfrm>
          <a:off x="0" y="0"/>
          <a:ext cx="0" cy="0"/>
          <a:chOff x="0" y="0"/>
          <a:chExt cx="0" cy="0"/>
        </a:xfrm>
      </p:grpSpPr>
      <p:sp>
        <p:nvSpPr>
          <p:cNvPr id="21" name="Google Shape;21;p16"/>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6"/>
          <p:cNvSpPr txBox="1">
            <a:spLocks noGrp="1"/>
          </p:cNvSpPr>
          <p:nvPr>
            <p:ph type="body" idx="1"/>
          </p:nvPr>
        </p:nvSpPr>
        <p:spPr>
          <a:xfrm>
            <a:off x="609562" y="1604514"/>
            <a:ext cx="5354133"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23" name="Google Shape;23;p16"/>
          <p:cNvSpPr txBox="1">
            <a:spLocks noGrp="1"/>
          </p:cNvSpPr>
          <p:nvPr>
            <p:ph type="body" idx="2"/>
          </p:nvPr>
        </p:nvSpPr>
        <p:spPr>
          <a:xfrm>
            <a:off x="6231903" y="1604514"/>
            <a:ext cx="5354133"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7"/>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6"/>
        <p:cNvGrpSpPr/>
        <p:nvPr/>
      </p:nvGrpSpPr>
      <p:grpSpPr>
        <a:xfrm>
          <a:off x="0" y="0"/>
          <a:ext cx="0" cy="0"/>
          <a:chOff x="0" y="0"/>
          <a:chExt cx="0" cy="0"/>
        </a:xfrm>
      </p:grpSpPr>
      <p:sp>
        <p:nvSpPr>
          <p:cNvPr id="27" name="Google Shape;27;p18"/>
          <p:cNvSpPr txBox="1">
            <a:spLocks noGrp="1"/>
          </p:cNvSpPr>
          <p:nvPr>
            <p:ph type="subTitle" idx="1"/>
          </p:nvPr>
        </p:nvSpPr>
        <p:spPr>
          <a:xfrm>
            <a:off x="609562" y="273352"/>
            <a:ext cx="10972120" cy="5307340"/>
          </a:xfrm>
          <a:prstGeom prst="rect">
            <a:avLst/>
          </a:prstGeom>
          <a:noFill/>
          <a:ln>
            <a:noFill/>
          </a:ln>
        </p:spPr>
        <p:txBody>
          <a:bodyPr spcFirstLastPara="1" wrap="square" lIns="0" tIns="0" rIns="0" bIns="0" anchor="ctr" anchorCtr="0">
            <a:noAutofit/>
          </a:bodyPr>
          <a:lstStyle>
            <a:lvl1pPr lvl="0" algn="l">
              <a:lnSpc>
                <a:spcPct val="90000"/>
              </a:lnSpc>
              <a:spcBef>
                <a:spcPts val="907"/>
              </a:spcBef>
              <a:spcAft>
                <a:spcPts val="0"/>
              </a:spcAft>
              <a:buSzPts val="810"/>
              <a:buChar char="●"/>
              <a:defRPr/>
            </a:lvl1pPr>
            <a:lvl2pPr lvl="1" algn="l">
              <a:lnSpc>
                <a:spcPct val="90000"/>
              </a:lnSpc>
              <a:spcBef>
                <a:spcPts val="454"/>
              </a:spcBef>
              <a:spcAft>
                <a:spcPts val="0"/>
              </a:spcAft>
              <a:buClr>
                <a:schemeClr val="dk1"/>
              </a:buClr>
              <a:buSzPts val="1800"/>
              <a:buChar char="•"/>
              <a:defRPr/>
            </a:lvl2pPr>
            <a:lvl3pPr lvl="2" algn="l">
              <a:lnSpc>
                <a:spcPct val="90000"/>
              </a:lnSpc>
              <a:spcBef>
                <a:spcPts val="454"/>
              </a:spcBef>
              <a:spcAft>
                <a:spcPts val="0"/>
              </a:spcAft>
              <a:buClr>
                <a:schemeClr val="dk1"/>
              </a:buClr>
              <a:buSzPts val="1800"/>
              <a:buChar char="•"/>
              <a:defRPr/>
            </a:lvl3pPr>
            <a:lvl4pPr lvl="3" algn="l">
              <a:lnSpc>
                <a:spcPct val="90000"/>
              </a:lnSpc>
              <a:spcBef>
                <a:spcPts val="454"/>
              </a:spcBef>
              <a:spcAft>
                <a:spcPts val="0"/>
              </a:spcAft>
              <a:buClr>
                <a:schemeClr val="dk1"/>
              </a:buClr>
              <a:buSzPts val="1800"/>
              <a:buChar char="•"/>
              <a:defRPr/>
            </a:lvl4pPr>
            <a:lvl5pPr lvl="4" algn="l">
              <a:lnSpc>
                <a:spcPct val="90000"/>
              </a:lnSpc>
              <a:spcBef>
                <a:spcPts val="454"/>
              </a:spcBef>
              <a:spcAft>
                <a:spcPts val="0"/>
              </a:spcAft>
              <a:buClr>
                <a:schemeClr val="dk1"/>
              </a:buClr>
              <a:buSzPts val="1800"/>
              <a:buChar char="•"/>
              <a:defRPr/>
            </a:lvl5pPr>
            <a:lvl6pPr lvl="5" algn="l">
              <a:lnSpc>
                <a:spcPct val="90000"/>
              </a:lnSpc>
              <a:spcBef>
                <a:spcPts val="454"/>
              </a:spcBef>
              <a:spcAft>
                <a:spcPts val="0"/>
              </a:spcAft>
              <a:buClr>
                <a:schemeClr val="dk1"/>
              </a:buClr>
              <a:buSzPts val="1800"/>
              <a:buChar char="•"/>
              <a:defRPr/>
            </a:lvl6pPr>
            <a:lvl7pPr lvl="6" algn="l">
              <a:lnSpc>
                <a:spcPct val="90000"/>
              </a:lnSpc>
              <a:spcBef>
                <a:spcPts val="454"/>
              </a:spcBef>
              <a:spcAft>
                <a:spcPts val="0"/>
              </a:spcAft>
              <a:buClr>
                <a:schemeClr val="dk1"/>
              </a:buClr>
              <a:buSzPts val="1800"/>
              <a:buChar char="•"/>
              <a:defRPr/>
            </a:lvl7pPr>
            <a:lvl8pPr lvl="7" algn="l">
              <a:lnSpc>
                <a:spcPct val="90000"/>
              </a:lnSpc>
              <a:spcBef>
                <a:spcPts val="454"/>
              </a:spcBef>
              <a:spcAft>
                <a:spcPts val="0"/>
              </a:spcAft>
              <a:buClr>
                <a:schemeClr val="dk1"/>
              </a:buClr>
              <a:buSzPts val="1800"/>
              <a:buChar char="•"/>
              <a:defRPr/>
            </a:lvl8pPr>
            <a:lvl9pPr lvl="8"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8"/>
        <p:cNvGrpSpPr/>
        <p:nvPr/>
      </p:nvGrpSpPr>
      <p:grpSpPr>
        <a:xfrm>
          <a:off x="0" y="0"/>
          <a:ext cx="0" cy="0"/>
          <a:chOff x="0" y="0"/>
          <a:chExt cx="0" cy="0"/>
        </a:xfrm>
      </p:grpSpPr>
      <p:sp>
        <p:nvSpPr>
          <p:cNvPr id="29" name="Google Shape;29;p19"/>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9"/>
          <p:cNvSpPr txBox="1">
            <a:spLocks noGrp="1"/>
          </p:cNvSpPr>
          <p:nvPr>
            <p:ph type="body" idx="1"/>
          </p:nvPr>
        </p:nvSpPr>
        <p:spPr>
          <a:xfrm>
            <a:off x="609562"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31" name="Google Shape;31;p19"/>
          <p:cNvSpPr txBox="1">
            <a:spLocks noGrp="1"/>
          </p:cNvSpPr>
          <p:nvPr>
            <p:ph type="body" idx="2"/>
          </p:nvPr>
        </p:nvSpPr>
        <p:spPr>
          <a:xfrm>
            <a:off x="609562" y="368192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32" name="Google Shape;32;p19"/>
          <p:cNvSpPr txBox="1">
            <a:spLocks noGrp="1"/>
          </p:cNvSpPr>
          <p:nvPr>
            <p:ph type="body" idx="3"/>
          </p:nvPr>
        </p:nvSpPr>
        <p:spPr>
          <a:xfrm>
            <a:off x="6231903" y="1604514"/>
            <a:ext cx="5354133"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3"/>
        <p:cNvGrpSpPr/>
        <p:nvPr/>
      </p:nvGrpSpPr>
      <p:grpSpPr>
        <a:xfrm>
          <a:off x="0" y="0"/>
          <a:ext cx="0" cy="0"/>
          <a:chOff x="0" y="0"/>
          <a:chExt cx="0" cy="0"/>
        </a:xfrm>
      </p:grpSpPr>
      <p:sp>
        <p:nvSpPr>
          <p:cNvPr id="34" name="Google Shape;34;p20"/>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0"/>
          <p:cNvSpPr txBox="1">
            <a:spLocks noGrp="1"/>
          </p:cNvSpPr>
          <p:nvPr>
            <p:ph type="body" idx="1"/>
          </p:nvPr>
        </p:nvSpPr>
        <p:spPr>
          <a:xfrm>
            <a:off x="609562" y="1604514"/>
            <a:ext cx="5354133"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36" name="Google Shape;36;p20"/>
          <p:cNvSpPr txBox="1">
            <a:spLocks noGrp="1"/>
          </p:cNvSpPr>
          <p:nvPr>
            <p:ph type="body" idx="2"/>
          </p:nvPr>
        </p:nvSpPr>
        <p:spPr>
          <a:xfrm>
            <a:off x="6231903"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37" name="Google Shape;37;p20"/>
          <p:cNvSpPr txBox="1">
            <a:spLocks noGrp="1"/>
          </p:cNvSpPr>
          <p:nvPr>
            <p:ph type="body" idx="3"/>
          </p:nvPr>
        </p:nvSpPr>
        <p:spPr>
          <a:xfrm>
            <a:off x="6231903" y="368192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8"/>
        <p:cNvGrpSpPr/>
        <p:nvPr/>
      </p:nvGrpSpPr>
      <p:grpSpPr>
        <a:xfrm>
          <a:off x="0" y="0"/>
          <a:ext cx="0" cy="0"/>
          <a:chOff x="0" y="0"/>
          <a:chExt cx="0" cy="0"/>
        </a:xfrm>
      </p:grpSpPr>
      <p:sp>
        <p:nvSpPr>
          <p:cNvPr id="39" name="Google Shape;39;p21"/>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1"/>
          <p:cNvSpPr txBox="1">
            <a:spLocks noGrp="1"/>
          </p:cNvSpPr>
          <p:nvPr>
            <p:ph type="body" idx="1"/>
          </p:nvPr>
        </p:nvSpPr>
        <p:spPr>
          <a:xfrm>
            <a:off x="609562"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41" name="Google Shape;41;p21"/>
          <p:cNvSpPr txBox="1">
            <a:spLocks noGrp="1"/>
          </p:cNvSpPr>
          <p:nvPr>
            <p:ph type="body" idx="2"/>
          </p:nvPr>
        </p:nvSpPr>
        <p:spPr>
          <a:xfrm>
            <a:off x="6231903"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42" name="Google Shape;42;p21"/>
          <p:cNvSpPr txBox="1">
            <a:spLocks noGrp="1"/>
          </p:cNvSpPr>
          <p:nvPr>
            <p:ph type="body" idx="3"/>
          </p:nvPr>
        </p:nvSpPr>
        <p:spPr>
          <a:xfrm>
            <a:off x="609562" y="3681925"/>
            <a:ext cx="10972120"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pic>
        <p:nvPicPr>
          <p:cNvPr id="10" name="Google Shape;10;p10"/>
          <p:cNvPicPr preferRelativeResize="0"/>
          <p:nvPr/>
        </p:nvPicPr>
        <p:blipFill rotWithShape="1">
          <a:blip r:embed="rId14">
            <a:alphaModFix/>
          </a:blip>
          <a:srcRect/>
          <a:stretch/>
        </p:blipFill>
        <p:spPr>
          <a:xfrm>
            <a:off x="435" y="0"/>
            <a:ext cx="12186455" cy="6853723"/>
          </a:xfrm>
          <a:prstGeom prst="rect">
            <a:avLst/>
          </a:prstGeom>
          <a:noFill/>
          <a:ln>
            <a:noFill/>
          </a:ln>
        </p:spPr>
      </p:pic>
      <p:sp>
        <p:nvSpPr>
          <p:cNvPr id="11" name="Google Shape;11;p10"/>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3992"/>
              <a:buFont typeface="Arial"/>
              <a:buNone/>
              <a:defRPr sz="3991"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10"/>
          <p:cNvSpPr txBox="1">
            <a:spLocks noGrp="1"/>
          </p:cNvSpPr>
          <p:nvPr>
            <p:ph type="body" idx="1"/>
          </p:nvPr>
        </p:nvSpPr>
        <p:spPr>
          <a:xfrm>
            <a:off x="609562" y="1604514"/>
            <a:ext cx="10972120" cy="3977158"/>
          </a:xfrm>
          <a:prstGeom prst="rect">
            <a:avLst/>
          </a:prstGeom>
          <a:noFill/>
          <a:ln>
            <a:noFill/>
          </a:ln>
        </p:spPr>
        <p:txBody>
          <a:bodyPr spcFirstLastPara="1" wrap="square" lIns="0" tIns="0" rIns="0" bIns="0" anchor="t" anchorCtr="0">
            <a:noAutofit/>
          </a:bodyPr>
          <a:lstStyle>
            <a:lvl1pPr marL="457200" marR="0" lvl="0" indent="-301180" algn="l" rtl="0">
              <a:lnSpc>
                <a:spcPct val="90000"/>
              </a:lnSpc>
              <a:spcBef>
                <a:spcPts val="907"/>
              </a:spcBef>
              <a:spcAft>
                <a:spcPts val="0"/>
              </a:spcAft>
              <a:buClr>
                <a:srgbClr val="000000"/>
              </a:buClr>
              <a:buSzPts val="1143"/>
              <a:buFont typeface="Noto Sans Symbols"/>
              <a:buChar char="●"/>
              <a:defRPr sz="2540" b="0" i="0" u="none" strike="noStrike" cap="none">
                <a:solidFill>
                  <a:schemeClr val="dk1"/>
                </a:solidFill>
                <a:latin typeface="Arial"/>
                <a:ea typeface="Arial"/>
                <a:cs typeface="Arial"/>
                <a:sym typeface="Arial"/>
              </a:defRPr>
            </a:lvl1pPr>
            <a:lvl2pPr marL="914400" marR="0" lvl="1" indent="-366839" algn="l" rtl="0">
              <a:lnSpc>
                <a:spcPct val="90000"/>
              </a:lnSpc>
              <a:spcBef>
                <a:spcPts val="454"/>
              </a:spcBef>
              <a:spcAft>
                <a:spcPts val="0"/>
              </a:spcAft>
              <a:buClr>
                <a:schemeClr val="dk1"/>
              </a:buClr>
              <a:buSzPts val="2177"/>
              <a:buFont typeface="Arial"/>
              <a:buChar char="•"/>
              <a:defRPr sz="2177" b="0" i="0" u="none" strike="noStrike" cap="none">
                <a:solidFill>
                  <a:schemeClr val="dk1"/>
                </a:solidFill>
                <a:latin typeface="Arial"/>
                <a:ea typeface="Arial"/>
                <a:cs typeface="Arial"/>
                <a:sym typeface="Arial"/>
              </a:defRPr>
            </a:lvl2pPr>
            <a:lvl3pPr marL="1371600" marR="0" lvl="2" indent="-343789" algn="l" rtl="0">
              <a:lnSpc>
                <a:spcPct val="90000"/>
              </a:lnSpc>
              <a:spcBef>
                <a:spcPts val="454"/>
              </a:spcBef>
              <a:spcAft>
                <a:spcPts val="0"/>
              </a:spcAft>
              <a:buClr>
                <a:schemeClr val="dk1"/>
              </a:buClr>
              <a:buSzPts val="1814"/>
              <a:buFont typeface="Arial"/>
              <a:buChar char="•"/>
              <a:defRPr sz="1814" b="0" i="0" u="none" strike="noStrike" cap="none">
                <a:solidFill>
                  <a:schemeClr val="dk1"/>
                </a:solidFill>
                <a:latin typeface="Arial"/>
                <a:ea typeface="Arial"/>
                <a:cs typeface="Arial"/>
                <a:sym typeface="Arial"/>
              </a:defRPr>
            </a:lvl3pPr>
            <a:lvl4pPr marL="1828800" marR="0" lvl="3"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4pPr>
            <a:lvl5pPr marL="2286000" marR="0" lvl="4"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5pPr>
            <a:lvl6pPr marL="2743200" marR="0" lvl="5"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6pPr>
            <a:lvl7pPr marL="3200400" marR="0" lvl="6"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7pPr>
            <a:lvl8pPr marL="3657600" marR="0" lvl="7"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8pPr>
            <a:lvl9pPr marL="4114800" marR="0" lvl="8"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1" name="Google Shape;6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2" name="Google Shape;6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trsunil.kumar@sbi.co.in"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p:nvPr/>
        </p:nvSpPr>
        <p:spPr>
          <a:xfrm>
            <a:off x="2698575" y="942853"/>
            <a:ext cx="6786773" cy="4963119"/>
          </a:xfrm>
          <a:custGeom>
            <a:avLst/>
            <a:gdLst/>
            <a:ahLst/>
            <a:cxnLst/>
            <a:rect l="l" t="t" r="r" b="b"/>
            <a:pathLst>
              <a:path w="5703" h="3129" extrusionOk="0">
                <a:moveTo>
                  <a:pt x="1722" y="476"/>
                </a:moveTo>
                <a:lnTo>
                  <a:pt x="4097" y="476"/>
                </a:lnTo>
                <a:lnTo>
                  <a:pt x="4378" y="159"/>
                </a:lnTo>
                <a:lnTo>
                  <a:pt x="5237" y="159"/>
                </a:lnTo>
                <a:lnTo>
                  <a:pt x="5303" y="235"/>
                </a:lnTo>
                <a:lnTo>
                  <a:pt x="5556" y="235"/>
                </a:lnTo>
                <a:lnTo>
                  <a:pt x="5556" y="654"/>
                </a:lnTo>
                <a:lnTo>
                  <a:pt x="5628" y="726"/>
                </a:lnTo>
                <a:lnTo>
                  <a:pt x="5628" y="2331"/>
                </a:lnTo>
                <a:lnTo>
                  <a:pt x="5556" y="2391"/>
                </a:lnTo>
                <a:lnTo>
                  <a:pt x="5556" y="2797"/>
                </a:lnTo>
                <a:lnTo>
                  <a:pt x="5278" y="2797"/>
                </a:lnTo>
                <a:lnTo>
                  <a:pt x="5059" y="3070"/>
                </a:lnTo>
                <a:lnTo>
                  <a:pt x="4984" y="2970"/>
                </a:lnTo>
                <a:lnTo>
                  <a:pt x="3981" y="2970"/>
                </a:lnTo>
                <a:lnTo>
                  <a:pt x="3900" y="3070"/>
                </a:lnTo>
                <a:lnTo>
                  <a:pt x="3747" y="2879"/>
                </a:lnTo>
                <a:lnTo>
                  <a:pt x="153" y="2879"/>
                </a:lnTo>
                <a:lnTo>
                  <a:pt x="153" y="159"/>
                </a:lnTo>
                <a:lnTo>
                  <a:pt x="1428" y="159"/>
                </a:lnTo>
                <a:lnTo>
                  <a:pt x="1722" y="476"/>
                </a:lnTo>
                <a:moveTo>
                  <a:pt x="541" y="0"/>
                </a:moveTo>
                <a:lnTo>
                  <a:pt x="181" y="0"/>
                </a:lnTo>
                <a:lnTo>
                  <a:pt x="6" y="181"/>
                </a:lnTo>
                <a:lnTo>
                  <a:pt x="6" y="554"/>
                </a:lnTo>
                <a:lnTo>
                  <a:pt x="94" y="626"/>
                </a:lnTo>
                <a:lnTo>
                  <a:pt x="94" y="1076"/>
                </a:lnTo>
                <a:lnTo>
                  <a:pt x="9" y="1161"/>
                </a:lnTo>
                <a:lnTo>
                  <a:pt x="9" y="1890"/>
                </a:lnTo>
                <a:lnTo>
                  <a:pt x="94" y="1956"/>
                </a:lnTo>
                <a:lnTo>
                  <a:pt x="94" y="2425"/>
                </a:lnTo>
                <a:lnTo>
                  <a:pt x="3" y="2488"/>
                </a:lnTo>
                <a:lnTo>
                  <a:pt x="0" y="2854"/>
                </a:lnTo>
                <a:lnTo>
                  <a:pt x="187" y="3048"/>
                </a:lnTo>
                <a:lnTo>
                  <a:pt x="531" y="3048"/>
                </a:lnTo>
                <a:lnTo>
                  <a:pt x="616" y="2944"/>
                </a:lnTo>
                <a:lnTo>
                  <a:pt x="3256" y="2944"/>
                </a:lnTo>
                <a:lnTo>
                  <a:pt x="3325" y="3048"/>
                </a:lnTo>
                <a:lnTo>
                  <a:pt x="3637" y="3048"/>
                </a:lnTo>
                <a:lnTo>
                  <a:pt x="3716" y="2944"/>
                </a:lnTo>
                <a:lnTo>
                  <a:pt x="3859" y="3129"/>
                </a:lnTo>
                <a:lnTo>
                  <a:pt x="5106" y="3129"/>
                </a:lnTo>
                <a:lnTo>
                  <a:pt x="5250" y="2944"/>
                </a:lnTo>
                <a:lnTo>
                  <a:pt x="5700" y="2944"/>
                </a:lnTo>
                <a:lnTo>
                  <a:pt x="5703" y="91"/>
                </a:lnTo>
                <a:lnTo>
                  <a:pt x="619" y="91"/>
                </a:lnTo>
                <a:lnTo>
                  <a:pt x="541" y="0"/>
                </a:lnTo>
              </a:path>
            </a:pathLst>
          </a:custGeom>
          <a:noFill/>
          <a:ln>
            <a:noFill/>
          </a:ln>
        </p:spPr>
      </p:sp>
      <p:sp>
        <p:nvSpPr>
          <p:cNvPr id="140" name="Google Shape;140;p1"/>
          <p:cNvSpPr/>
          <p:nvPr/>
        </p:nvSpPr>
        <p:spPr>
          <a:xfrm>
            <a:off x="1521561" y="117571"/>
            <a:ext cx="3971606" cy="513392"/>
          </a:xfrm>
          <a:custGeom>
            <a:avLst/>
            <a:gdLst/>
            <a:ahLst/>
            <a:cxnLst/>
            <a:rect l="l" t="t" r="r" b="b"/>
            <a:pathLst>
              <a:path w="3339" h="326" extrusionOk="0">
                <a:moveTo>
                  <a:pt x="0" y="0"/>
                </a:moveTo>
                <a:lnTo>
                  <a:pt x="1229" y="0"/>
                </a:lnTo>
                <a:lnTo>
                  <a:pt x="1362" y="96"/>
                </a:lnTo>
                <a:lnTo>
                  <a:pt x="2991" y="96"/>
                </a:lnTo>
                <a:lnTo>
                  <a:pt x="3339" y="326"/>
                </a:lnTo>
              </a:path>
            </a:pathLst>
          </a:custGeom>
          <a:noFill/>
          <a:ln w="28425" cap="flat" cmpd="sng">
            <a:solidFill>
              <a:schemeClr val="lt1"/>
            </a:solidFill>
            <a:prstDash val="solid"/>
            <a:miter lim="8000"/>
            <a:headEnd type="none" w="sm" len="sm"/>
            <a:tailEnd type="none" w="sm" len="sm"/>
          </a:ln>
        </p:spPr>
      </p:sp>
      <p:sp>
        <p:nvSpPr>
          <p:cNvPr id="141" name="Google Shape;141;p1"/>
          <p:cNvSpPr/>
          <p:nvPr/>
        </p:nvSpPr>
        <p:spPr>
          <a:xfrm>
            <a:off x="1521561" y="314176"/>
            <a:ext cx="6767504" cy="543438"/>
          </a:xfrm>
          <a:custGeom>
            <a:avLst/>
            <a:gdLst/>
            <a:ahLst/>
            <a:cxnLst/>
            <a:rect l="l" t="t" r="r" b="b"/>
            <a:pathLst>
              <a:path w="5687" h="345" extrusionOk="0">
                <a:moveTo>
                  <a:pt x="0" y="230"/>
                </a:moveTo>
                <a:lnTo>
                  <a:pt x="2941" y="230"/>
                </a:lnTo>
                <a:lnTo>
                  <a:pt x="3074" y="345"/>
                </a:lnTo>
                <a:lnTo>
                  <a:pt x="3611" y="345"/>
                </a:lnTo>
                <a:lnTo>
                  <a:pt x="3786" y="194"/>
                </a:lnTo>
                <a:lnTo>
                  <a:pt x="4126" y="194"/>
                </a:lnTo>
                <a:lnTo>
                  <a:pt x="4330" y="0"/>
                </a:lnTo>
                <a:lnTo>
                  <a:pt x="5687" y="0"/>
                </a:lnTo>
              </a:path>
            </a:pathLst>
          </a:custGeom>
          <a:noFill/>
          <a:ln w="28425" cap="flat" cmpd="sng">
            <a:solidFill>
              <a:schemeClr val="lt1"/>
            </a:solidFill>
            <a:prstDash val="solid"/>
            <a:miter lim="8000"/>
            <a:headEnd type="none" w="sm" len="sm"/>
            <a:tailEnd type="none" w="sm" len="sm"/>
          </a:ln>
        </p:spPr>
      </p:sp>
      <p:sp>
        <p:nvSpPr>
          <p:cNvPr id="142" name="Google Shape;142;p1"/>
          <p:cNvSpPr/>
          <p:nvPr/>
        </p:nvSpPr>
        <p:spPr>
          <a:xfrm>
            <a:off x="8293311" y="205096"/>
            <a:ext cx="143044" cy="192032"/>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
          <p:cNvSpPr/>
          <p:nvPr/>
        </p:nvSpPr>
        <p:spPr>
          <a:xfrm>
            <a:off x="5423931" y="523191"/>
            <a:ext cx="143044" cy="192032"/>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
          <p:cNvSpPr/>
          <p:nvPr/>
        </p:nvSpPr>
        <p:spPr>
          <a:xfrm>
            <a:off x="7806372" y="6567308"/>
            <a:ext cx="2851418" cy="181255"/>
          </a:xfrm>
          <a:custGeom>
            <a:avLst/>
            <a:gdLst/>
            <a:ahLst/>
            <a:cxnLst/>
            <a:rect l="l" t="t" r="r" b="b"/>
            <a:pathLst>
              <a:path w="2158" h="105" extrusionOk="0">
                <a:moveTo>
                  <a:pt x="0" y="0"/>
                </a:moveTo>
                <a:lnTo>
                  <a:pt x="1543" y="0"/>
                </a:lnTo>
                <a:lnTo>
                  <a:pt x="1713" y="105"/>
                </a:lnTo>
                <a:lnTo>
                  <a:pt x="2158" y="105"/>
                </a:lnTo>
              </a:path>
            </a:pathLst>
          </a:custGeom>
          <a:noFill/>
          <a:ln w="28425" cap="flat" cmpd="sng">
            <a:solidFill>
              <a:srgbClr val="FFFFFF"/>
            </a:solidFill>
            <a:prstDash val="solid"/>
            <a:miter lim="8000"/>
            <a:headEnd type="none" w="sm" len="sm"/>
            <a:tailEnd type="none" w="sm" len="sm"/>
          </a:ln>
        </p:spPr>
      </p:sp>
      <p:sp>
        <p:nvSpPr>
          <p:cNvPr id="145" name="Google Shape;145;p1"/>
          <p:cNvSpPr/>
          <p:nvPr/>
        </p:nvSpPr>
        <p:spPr>
          <a:xfrm>
            <a:off x="5129677" y="5752477"/>
            <a:ext cx="5528112" cy="646639"/>
          </a:xfrm>
          <a:custGeom>
            <a:avLst/>
            <a:gdLst/>
            <a:ahLst/>
            <a:cxnLst/>
            <a:rect l="l" t="t" r="r" b="b"/>
            <a:pathLst>
              <a:path w="4181" h="369" extrusionOk="0">
                <a:moveTo>
                  <a:pt x="4181" y="0"/>
                </a:moveTo>
                <a:lnTo>
                  <a:pt x="3706" y="275"/>
                </a:lnTo>
                <a:lnTo>
                  <a:pt x="1621" y="275"/>
                </a:lnTo>
                <a:lnTo>
                  <a:pt x="1463" y="369"/>
                </a:lnTo>
                <a:lnTo>
                  <a:pt x="0" y="369"/>
                </a:lnTo>
              </a:path>
            </a:pathLst>
          </a:custGeom>
          <a:noFill/>
          <a:ln w="28425" cap="flat" cmpd="sng">
            <a:solidFill>
              <a:srgbClr val="FFFFFF"/>
            </a:solidFill>
            <a:prstDash val="solid"/>
            <a:miter lim="8000"/>
            <a:headEnd type="none" w="sm" len="sm"/>
            <a:tailEnd type="none" w="sm" len="sm"/>
          </a:ln>
        </p:spPr>
      </p:sp>
      <p:sp>
        <p:nvSpPr>
          <p:cNvPr id="146" name="Google Shape;146;p1"/>
          <p:cNvSpPr/>
          <p:nvPr/>
        </p:nvSpPr>
        <p:spPr>
          <a:xfrm>
            <a:off x="4962139" y="6285465"/>
            <a:ext cx="159374" cy="213913"/>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
          <p:cNvSpPr/>
          <p:nvPr/>
        </p:nvSpPr>
        <p:spPr>
          <a:xfrm>
            <a:off x="7718847" y="6470965"/>
            <a:ext cx="159374" cy="213913"/>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
          <p:cNvSpPr/>
          <p:nvPr/>
        </p:nvSpPr>
        <p:spPr>
          <a:xfrm>
            <a:off x="1983799" y="1602557"/>
            <a:ext cx="8224500" cy="2951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629"/>
              <a:buFont typeface="Arial"/>
              <a:buNone/>
            </a:pPr>
            <a:r>
              <a:rPr lang="en-US" sz="3629" b="1" i="0" u="none" strike="noStrike" cap="none">
                <a:solidFill>
                  <a:srgbClr val="FFFFFF"/>
                </a:solidFill>
                <a:latin typeface="Century Schoolbook"/>
                <a:ea typeface="Century Schoolbook"/>
                <a:cs typeface="Century Schoolbook"/>
                <a:sym typeface="Century Schoolbook"/>
              </a:rPr>
              <a:t>V</a:t>
            </a:r>
            <a:r>
              <a:rPr lang="en-US" sz="3629" b="1">
                <a:solidFill>
                  <a:srgbClr val="FFFFFF"/>
                </a:solidFill>
                <a:latin typeface="Century Schoolbook"/>
                <a:ea typeface="Century Schoolbook"/>
                <a:cs typeface="Century Schoolbook"/>
                <a:sym typeface="Century Schoolbook"/>
              </a:rPr>
              <a:t>ideo</a:t>
            </a:r>
            <a:r>
              <a:rPr lang="en-US" sz="3629" b="1" i="0" u="none" strike="noStrike" cap="none">
                <a:solidFill>
                  <a:srgbClr val="FFFFFF"/>
                </a:solidFill>
                <a:latin typeface="Century Schoolbook"/>
                <a:ea typeface="Century Schoolbook"/>
                <a:cs typeface="Century Schoolbook"/>
                <a:sym typeface="Century Schoolbook"/>
              </a:rPr>
              <a:t> </a:t>
            </a:r>
            <a:r>
              <a:rPr lang="en-US" sz="3629" b="1">
                <a:solidFill>
                  <a:srgbClr val="FFFFFF"/>
                </a:solidFill>
                <a:latin typeface="Century Schoolbook"/>
                <a:ea typeface="Century Schoolbook"/>
                <a:cs typeface="Century Schoolbook"/>
                <a:sym typeface="Century Schoolbook"/>
              </a:rPr>
              <a:t>Analyt</a:t>
            </a:r>
            <a:r>
              <a:rPr lang="en-US" sz="3629" b="1" i="0" u="none" strike="noStrike" cap="none">
                <a:solidFill>
                  <a:srgbClr val="FFFFFF"/>
                </a:solidFill>
                <a:latin typeface="Century Schoolbook"/>
                <a:ea typeface="Century Schoolbook"/>
                <a:cs typeface="Century Schoolbook"/>
                <a:sym typeface="Century Schoolbook"/>
              </a:rPr>
              <a:t>ics - SBI</a:t>
            </a:r>
            <a:endParaRPr sz="3629" b="1" i="0" u="none" strike="noStrike" cap="none">
              <a:solidFill>
                <a:srgbClr val="FFFFFF"/>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3629"/>
              <a:buFont typeface="Arial"/>
              <a:buNone/>
            </a:pPr>
            <a:endParaRPr sz="3629" b="1" i="0" u="none" strike="noStrike" cap="none">
              <a:solidFill>
                <a:srgbClr val="FFFFFF"/>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3629"/>
              <a:buFont typeface="Arial"/>
              <a:buNone/>
            </a:pPr>
            <a:r>
              <a:rPr lang="en-US" sz="3629" b="1" i="0" u="none" strike="noStrike" cap="none">
                <a:solidFill>
                  <a:srgbClr val="FFFFFF"/>
                </a:solidFill>
                <a:latin typeface="Century Schoolbook"/>
                <a:ea typeface="Century Schoolbook"/>
                <a:cs typeface="Century Schoolbook"/>
                <a:sym typeface="Century Schoolbook"/>
              </a:rPr>
              <a:t>Powered By - Microsoft Corporation Pvt Ltd.</a:t>
            </a:r>
            <a:endParaRPr sz="3629" b="1" i="0" u="none" strike="noStrike" cap="none">
              <a:solidFill>
                <a:srgbClr val="FFFFFF"/>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2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9"/>
          <p:cNvSpPr/>
          <p:nvPr/>
        </p:nvSpPr>
        <p:spPr>
          <a:xfrm>
            <a:off x="2111048" y="690877"/>
            <a:ext cx="8289719" cy="4501654"/>
          </a:xfrm>
          <a:prstGeom prst="rect">
            <a:avLst/>
          </a:prstGeom>
          <a:solidFill>
            <a:srgbClr val="2F0E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Submitted By : T R SUNIL KUMAR </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Email : </a:t>
            </a:r>
            <a:r>
              <a:rPr lang="en-US" sz="1400" b="0" i="0" u="none" strike="noStrike" cap="none" dirty="0">
                <a:solidFill>
                  <a:schemeClr val="lt1"/>
                </a:solidFill>
                <a:latin typeface="Arial"/>
                <a:ea typeface="Arial"/>
                <a:cs typeface="Arial"/>
                <a:sym typeface="Arial"/>
                <a:hlinkClick r:id="rId3"/>
              </a:rPr>
              <a:t>trsunil.kumar@sbi.co.in</a:t>
            </a:r>
            <a:r>
              <a:rPr lang="en-US" sz="1400" b="0" i="0" u="none" strike="noStrike" cap="none" dirty="0">
                <a:solidFill>
                  <a:schemeClr val="lt1"/>
                </a:solidFill>
                <a:latin typeface="Arial"/>
                <a:ea typeface="Arial"/>
                <a:cs typeface="Arial"/>
                <a:sym typeface="Arial"/>
              </a:rPr>
              <a:t> / trskumar19@sbi.co.in</a:t>
            </a: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Mobile No: 9967777849</a:t>
            </a:r>
          </a:p>
        </p:txBody>
      </p:sp>
      <p:sp>
        <p:nvSpPr>
          <p:cNvPr id="213" name="Google Shape;213;p9"/>
          <p:cNvSpPr/>
          <p:nvPr/>
        </p:nvSpPr>
        <p:spPr>
          <a:xfrm>
            <a:off x="2111048" y="819403"/>
            <a:ext cx="7045428" cy="1069894"/>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pic>
        <p:nvPicPr>
          <p:cNvPr id="214" name="Google Shape;214;p9"/>
          <p:cNvPicPr preferRelativeResize="0"/>
          <p:nvPr/>
        </p:nvPicPr>
        <p:blipFill rotWithShape="1">
          <a:blip r:embed="rId4">
            <a:alphaModFix/>
          </a:blip>
          <a:srcRect/>
          <a:stretch/>
        </p:blipFill>
        <p:spPr>
          <a:xfrm>
            <a:off x="2631000" y="1396731"/>
            <a:ext cx="7540205" cy="1242184"/>
          </a:xfrm>
          <a:prstGeom prst="rect">
            <a:avLst/>
          </a:prstGeom>
          <a:noFill/>
          <a:ln>
            <a:noFill/>
          </a:ln>
        </p:spPr>
      </p:pic>
      <p:pic>
        <p:nvPicPr>
          <p:cNvPr id="7" name="Google Shape;162;p3">
            <a:extLst>
              <a:ext uri="{FF2B5EF4-FFF2-40B4-BE49-F238E27FC236}">
                <a16:creationId xmlns:a16="http://schemas.microsoft.com/office/drawing/2014/main" id="{6901B452-FD9B-4699-90D7-D3A28293D7FE}"/>
              </a:ext>
            </a:extLst>
          </p:cNvPr>
          <p:cNvPicPr preferRelativeResize="0"/>
          <p:nvPr/>
        </p:nvPicPr>
        <p:blipFill rotWithShape="1">
          <a:blip r:embed="rId5">
            <a:alphaModFix/>
          </a:blip>
          <a:srcRect/>
          <a:stretch/>
        </p:blipFill>
        <p:spPr>
          <a:xfrm>
            <a:off x="1" y="6571457"/>
            <a:ext cx="1143000" cy="277543"/>
          </a:xfrm>
          <a:prstGeom prst="rect">
            <a:avLst/>
          </a:prstGeom>
          <a:noFill/>
          <a:ln>
            <a:noFill/>
          </a:ln>
        </p:spPr>
      </p:pic>
      <p:pic>
        <p:nvPicPr>
          <p:cNvPr id="8" name="Picture 6" descr="Thumbnail for version as of 06:43, 21 March 2018">
            <a:extLst>
              <a:ext uri="{FF2B5EF4-FFF2-40B4-BE49-F238E27FC236}">
                <a16:creationId xmlns:a16="http://schemas.microsoft.com/office/drawing/2014/main" id="{072397CC-38B6-4D35-833B-817C6415F508}"/>
              </a:ext>
            </a:extLst>
          </p:cNvPr>
          <p:cNvPicPr>
            <a:picLocks noChangeAspect="1" noChangeArrowheads="1"/>
          </p:cNvPicPr>
          <p:nvPr/>
        </p:nvPicPr>
        <p:blipFill>
          <a:blip r:embed="rId6">
            <a:alphaModFix/>
            <a:extLst>
              <a:ext uri="{28A0092B-C50C-407E-A947-70E740481C1C}">
                <a14:useLocalDpi xmlns:a14="http://schemas.microsoft.com/office/drawing/2010/main" val="0"/>
              </a:ext>
            </a:extLst>
          </a:blip>
          <a:srcRect/>
          <a:stretch>
            <a:fillRect/>
          </a:stretch>
        </p:blipFill>
        <p:spPr bwMode="auto">
          <a:xfrm>
            <a:off x="11225999" y="6508329"/>
            <a:ext cx="947143" cy="331500"/>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4" name="Google Shape;154;p2"/>
          <p:cNvSpPr/>
          <p:nvPr/>
        </p:nvSpPr>
        <p:spPr>
          <a:xfrm>
            <a:off x="1011000" y="504000"/>
            <a:ext cx="7045500" cy="669842"/>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3266"/>
              <a:buFont typeface="Arial"/>
              <a:buNone/>
            </a:pPr>
            <a:r>
              <a:rPr lang="en-US" sz="3266" b="1" i="0" u="none" strike="noStrike" cap="none" dirty="0">
                <a:solidFill>
                  <a:schemeClr val="tx1"/>
                </a:solidFill>
                <a:latin typeface="Arial"/>
                <a:ea typeface="Arial"/>
                <a:cs typeface="Arial"/>
                <a:sym typeface="Arial"/>
              </a:rPr>
              <a:t>Problem Being Solved</a:t>
            </a:r>
            <a:endParaRPr lang="en-US" sz="1633" b="0" i="0" u="none" strike="noStrike" cap="none" dirty="0">
              <a:solidFill>
                <a:schemeClr val="tx1"/>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633"/>
              <a:buFont typeface="Arial"/>
              <a:buNone/>
            </a:pPr>
            <a:endParaRPr lang="en-US" sz="1633" b="0" i="0" u="none" strike="noStrike" cap="none" dirty="0">
              <a:solidFill>
                <a:schemeClr val="tx1"/>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633"/>
              <a:buFont typeface="Arial"/>
              <a:buNone/>
            </a:pPr>
            <a:endParaRPr lang="en-US" sz="1633" b="0" i="0" u="none" strike="noStrike" cap="none" dirty="0">
              <a:solidFill>
                <a:schemeClr val="tx1"/>
              </a:solidFill>
              <a:latin typeface="Arial"/>
              <a:ea typeface="Arial"/>
              <a:cs typeface="Arial"/>
              <a:sym typeface="Arial"/>
            </a:endParaRPr>
          </a:p>
        </p:txBody>
      </p:sp>
      <p:sp>
        <p:nvSpPr>
          <p:cNvPr id="7" name="Google Shape;154;p2">
            <a:extLst>
              <a:ext uri="{FF2B5EF4-FFF2-40B4-BE49-F238E27FC236}">
                <a16:creationId xmlns:a16="http://schemas.microsoft.com/office/drawing/2014/main" id="{E66CFDE0-59B7-6CCB-7CE7-5614BC139C6B}"/>
              </a:ext>
            </a:extLst>
          </p:cNvPr>
          <p:cNvSpPr/>
          <p:nvPr/>
        </p:nvSpPr>
        <p:spPr>
          <a:xfrm>
            <a:off x="1011000" y="1269000"/>
            <a:ext cx="8325000" cy="1664229"/>
          </a:xfrm>
          <a:prstGeom prst="rect">
            <a:avLst/>
          </a:prstGeom>
          <a:noFill/>
          <a:ln>
            <a:noFill/>
          </a:ln>
        </p:spPr>
        <p:txBody>
          <a:bodyPr spcFirstLastPara="1" wrap="square" lIns="81625" tIns="40800" rIns="81625" bIns="40800" anchor="t" anchorCtr="0">
            <a:noAutofit/>
          </a:bodyPr>
          <a:lstStyle/>
          <a:p>
            <a:pPr marR="0" lvl="0" algn="l" rtl="0">
              <a:lnSpc>
                <a:spcPct val="150000"/>
              </a:lnSpc>
              <a:spcBef>
                <a:spcPts val="0"/>
              </a:spcBef>
              <a:spcAft>
                <a:spcPts val="0"/>
              </a:spcAft>
              <a:buClr>
                <a:srgbClr val="000000"/>
              </a:buClr>
              <a:buSzPts val="3266"/>
            </a:pPr>
            <a:r>
              <a:rPr lang="en-US" sz="1800" dirty="0">
                <a:solidFill>
                  <a:schemeClr val="tx1"/>
                </a:solidFill>
              </a:rPr>
              <a:t>An alert system to prevent </a:t>
            </a:r>
          </a:p>
          <a:p>
            <a:pPr marL="285750" marR="0" lvl="0" indent="-285750" algn="l" rtl="0">
              <a:lnSpc>
                <a:spcPct val="150000"/>
              </a:lnSpc>
              <a:spcBef>
                <a:spcPts val="0"/>
              </a:spcBef>
              <a:spcAft>
                <a:spcPts val="0"/>
              </a:spcAft>
              <a:buClr>
                <a:srgbClr val="000000"/>
              </a:buClr>
              <a:buSzPts val="3266"/>
              <a:buFont typeface="Wingdings" panose="05000000000000000000" pitchFamily="2" charset="2"/>
              <a:buChar char="ü"/>
            </a:pPr>
            <a:r>
              <a:rPr lang="en-US" sz="1800" dirty="0">
                <a:solidFill>
                  <a:schemeClr val="tx1"/>
                </a:solidFill>
              </a:rPr>
              <a:t>ATM Theft/ Burglary/ Dacoit (Fire / Theft related incident taking place)</a:t>
            </a:r>
          </a:p>
          <a:p>
            <a:pPr marL="342900" marR="0" lvl="0" indent="-342900" algn="l" rtl="0">
              <a:lnSpc>
                <a:spcPct val="150000"/>
              </a:lnSpc>
              <a:spcBef>
                <a:spcPts val="0"/>
              </a:spcBef>
              <a:spcAft>
                <a:spcPts val="0"/>
              </a:spcAft>
              <a:buClr>
                <a:srgbClr val="000000"/>
              </a:buClr>
              <a:buSzPts val="3266"/>
              <a:buFont typeface="Wingdings" panose="05000000000000000000" pitchFamily="2" charset="2"/>
              <a:buChar char="ü"/>
            </a:pPr>
            <a:r>
              <a:rPr lang="en-US" sz="1800" dirty="0">
                <a:solidFill>
                  <a:schemeClr val="tx1"/>
                </a:solidFill>
              </a:rPr>
              <a:t>ATM Skimming (Suspicious Activities)</a:t>
            </a:r>
          </a:p>
          <a:p>
            <a:pPr marL="342900" marR="0" lvl="0" indent="-342900" algn="l" rtl="0">
              <a:lnSpc>
                <a:spcPct val="150000"/>
              </a:lnSpc>
              <a:spcBef>
                <a:spcPts val="0"/>
              </a:spcBef>
              <a:spcAft>
                <a:spcPts val="0"/>
              </a:spcAft>
              <a:buClr>
                <a:srgbClr val="000000"/>
              </a:buClr>
              <a:buSzPts val="3266"/>
              <a:buFont typeface="Wingdings" panose="05000000000000000000" pitchFamily="2" charset="2"/>
              <a:buChar char="ü"/>
            </a:pPr>
            <a:r>
              <a:rPr lang="en-US" sz="1800" dirty="0">
                <a:solidFill>
                  <a:schemeClr val="tx1"/>
                </a:solidFill>
              </a:rPr>
              <a:t>15 minutes video to command center upon alert</a:t>
            </a:r>
          </a:p>
        </p:txBody>
      </p:sp>
      <p:pic>
        <p:nvPicPr>
          <p:cNvPr id="5" name="Google Shape;162;p3">
            <a:extLst>
              <a:ext uri="{FF2B5EF4-FFF2-40B4-BE49-F238E27FC236}">
                <a16:creationId xmlns:a16="http://schemas.microsoft.com/office/drawing/2014/main" id="{DF902452-65D9-4C76-8D8B-804C5023FC25}"/>
              </a:ext>
            </a:extLst>
          </p:cNvPr>
          <p:cNvPicPr preferRelativeResize="0"/>
          <p:nvPr/>
        </p:nvPicPr>
        <p:blipFill rotWithShape="1">
          <a:blip r:embed="rId3">
            <a:alphaModFix/>
          </a:blip>
          <a:srcRect/>
          <a:stretch/>
        </p:blipFill>
        <p:spPr>
          <a:xfrm>
            <a:off x="1" y="6571457"/>
            <a:ext cx="1143000" cy="277543"/>
          </a:xfrm>
          <a:prstGeom prst="rect">
            <a:avLst/>
          </a:prstGeom>
          <a:noFill/>
          <a:ln>
            <a:noFill/>
          </a:ln>
        </p:spPr>
      </p:pic>
      <p:pic>
        <p:nvPicPr>
          <p:cNvPr id="6" name="Picture 6" descr="Thumbnail for version as of 06:43, 21 March 2018">
            <a:extLst>
              <a:ext uri="{FF2B5EF4-FFF2-40B4-BE49-F238E27FC236}">
                <a16:creationId xmlns:a16="http://schemas.microsoft.com/office/drawing/2014/main" id="{B2B6F8CF-D620-48B7-9E64-A9415136BFA7}"/>
              </a:ext>
            </a:extLst>
          </p:cNvPr>
          <p:cNvPicPr>
            <a:picLocks noChangeAspect="1" noChangeArrowheads="1"/>
          </p:cNvPicPr>
          <p:nvPr/>
        </p:nvPicPr>
        <p:blipFill>
          <a:blip r:embed="rId4">
            <a:alphaModFix/>
            <a:extLst>
              <a:ext uri="{28A0092B-C50C-407E-A947-70E740481C1C}">
                <a14:useLocalDpi xmlns:a14="http://schemas.microsoft.com/office/drawing/2010/main" val="0"/>
              </a:ext>
            </a:extLst>
          </a:blip>
          <a:srcRect/>
          <a:stretch>
            <a:fillRect/>
          </a:stretch>
        </p:blipFill>
        <p:spPr bwMode="auto">
          <a:xfrm>
            <a:off x="11225999" y="6508329"/>
            <a:ext cx="947143" cy="331500"/>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p3"/>
          <p:cNvSpPr/>
          <p:nvPr/>
        </p:nvSpPr>
        <p:spPr>
          <a:xfrm>
            <a:off x="21000" y="75490"/>
            <a:ext cx="5130000" cy="630000"/>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chemeClr val="tx1"/>
                </a:solidFill>
                <a:latin typeface="Lato"/>
                <a:ea typeface="Lato"/>
                <a:cs typeface="Lato"/>
                <a:sym typeface="Lato"/>
              </a:rPr>
              <a:t>Fact analysis</a:t>
            </a:r>
            <a:r>
              <a:rPr lang="en-US" sz="2400" b="1" i="0" u="none" strike="noStrike" cap="none" dirty="0">
                <a:solidFill>
                  <a:schemeClr val="tx1"/>
                </a:solidFill>
                <a:latin typeface="Lato"/>
                <a:ea typeface="Lato"/>
                <a:cs typeface="Lato"/>
                <a:sym typeface="Lato"/>
              </a:rPr>
              <a:t> to create the model</a:t>
            </a:r>
            <a:endParaRPr sz="2400" b="1" i="0" u="none" strike="noStrike" cap="none" dirty="0">
              <a:solidFill>
                <a:schemeClr val="tx1"/>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633"/>
              <a:buFont typeface="Arial"/>
              <a:buNone/>
            </a:pPr>
            <a:endParaRPr sz="2400" b="0" i="0" u="none" strike="noStrike" cap="none" dirty="0">
              <a:solidFill>
                <a:schemeClr val="tx1"/>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633"/>
              <a:buFont typeface="Arial"/>
              <a:buNone/>
            </a:pPr>
            <a:endParaRPr sz="2400" b="0" i="0" u="none" strike="noStrike" cap="none" dirty="0">
              <a:solidFill>
                <a:schemeClr val="tx1"/>
              </a:solidFill>
              <a:latin typeface="Arial"/>
              <a:ea typeface="Arial"/>
              <a:cs typeface="Arial"/>
              <a:sym typeface="Arial"/>
            </a:endParaRPr>
          </a:p>
        </p:txBody>
      </p:sp>
      <p:pic>
        <p:nvPicPr>
          <p:cNvPr id="162" name="Google Shape;162;p3"/>
          <p:cNvPicPr preferRelativeResize="0"/>
          <p:nvPr/>
        </p:nvPicPr>
        <p:blipFill rotWithShape="1">
          <a:blip r:embed="rId3">
            <a:alphaModFix/>
          </a:blip>
          <a:srcRect/>
          <a:stretch/>
        </p:blipFill>
        <p:spPr>
          <a:xfrm>
            <a:off x="1" y="6571457"/>
            <a:ext cx="1143000" cy="277543"/>
          </a:xfrm>
          <a:prstGeom prst="rect">
            <a:avLst/>
          </a:prstGeom>
          <a:noFill/>
          <a:ln>
            <a:noFill/>
          </a:ln>
        </p:spPr>
      </p:pic>
      <p:pic>
        <p:nvPicPr>
          <p:cNvPr id="1030" name="Picture 6" descr="Thumbnail for version as of 06:43, 21 March 2018">
            <a:extLst>
              <a:ext uri="{FF2B5EF4-FFF2-40B4-BE49-F238E27FC236}">
                <a16:creationId xmlns:a16="http://schemas.microsoft.com/office/drawing/2014/main" id="{906B8CF1-A302-C135-FD2B-2159DCEAAD0C}"/>
              </a:ext>
            </a:extLst>
          </p:cNvPr>
          <p:cNvPicPr>
            <a:picLocks noChangeAspect="1" noChangeArrowheads="1"/>
          </p:cNvPicPr>
          <p:nvPr/>
        </p:nvPicPr>
        <p:blipFill>
          <a:blip r:embed="rId4">
            <a:alphaModFix/>
            <a:extLst>
              <a:ext uri="{28A0092B-C50C-407E-A947-70E740481C1C}">
                <a14:useLocalDpi xmlns:a14="http://schemas.microsoft.com/office/drawing/2010/main" val="0"/>
              </a:ext>
            </a:extLst>
          </a:blip>
          <a:srcRect/>
          <a:stretch>
            <a:fillRect/>
          </a:stretch>
        </p:blipFill>
        <p:spPr bwMode="auto">
          <a:xfrm>
            <a:off x="11225999" y="6508329"/>
            <a:ext cx="947143" cy="3315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45067BC-9DBB-D1CA-034E-56EA5BCA8A93}"/>
              </a:ext>
            </a:extLst>
          </p:cNvPr>
          <p:cNvSpPr txBox="1"/>
          <p:nvPr/>
        </p:nvSpPr>
        <p:spPr>
          <a:xfrm>
            <a:off x="336000" y="1388118"/>
            <a:ext cx="2205000" cy="954107"/>
          </a:xfrm>
          <a:prstGeom prst="rect">
            <a:avLst/>
          </a:prstGeom>
          <a:noFill/>
          <a:ln>
            <a:solidFill>
              <a:schemeClr val="tx1"/>
            </a:solidFill>
            <a:prstDash val="dashDot"/>
          </a:ln>
        </p:spPr>
        <p:txBody>
          <a:bodyPr wrap="square" rtlCol="0">
            <a:spAutoFit/>
          </a:bodyPr>
          <a:lstStyle/>
          <a:p>
            <a:r>
              <a:rPr lang="en-IN" b="1" dirty="0"/>
              <a:t>No of persons involved</a:t>
            </a:r>
          </a:p>
          <a:p>
            <a:pPr marL="285750" indent="-285750">
              <a:buFont typeface="Wingdings" panose="05000000000000000000" pitchFamily="2" charset="2"/>
              <a:buChar char="§"/>
            </a:pPr>
            <a:r>
              <a:rPr lang="en-IN" dirty="0"/>
              <a:t>ATM theft</a:t>
            </a:r>
          </a:p>
          <a:p>
            <a:pPr marL="285750" indent="-285750">
              <a:buFont typeface="Wingdings" panose="05000000000000000000" pitchFamily="2" charset="2"/>
              <a:buChar char="§"/>
            </a:pPr>
            <a:r>
              <a:rPr lang="en-IN" dirty="0"/>
              <a:t>ATM Burglary</a:t>
            </a:r>
          </a:p>
          <a:p>
            <a:pPr marL="285750" indent="-285750">
              <a:buFont typeface="Wingdings" panose="05000000000000000000" pitchFamily="2" charset="2"/>
              <a:buChar char="§"/>
            </a:pPr>
            <a:r>
              <a:rPr lang="en-IN" dirty="0"/>
              <a:t>ATM Dacoit</a:t>
            </a:r>
          </a:p>
        </p:txBody>
      </p:sp>
      <p:sp>
        <p:nvSpPr>
          <p:cNvPr id="36" name="TextBox 35">
            <a:extLst>
              <a:ext uri="{FF2B5EF4-FFF2-40B4-BE49-F238E27FC236}">
                <a16:creationId xmlns:a16="http://schemas.microsoft.com/office/drawing/2014/main" id="{37B1C99C-8092-4787-D6F3-203A518B9862}"/>
              </a:ext>
            </a:extLst>
          </p:cNvPr>
          <p:cNvSpPr txBox="1"/>
          <p:nvPr/>
        </p:nvSpPr>
        <p:spPr>
          <a:xfrm>
            <a:off x="7401000" y="1388118"/>
            <a:ext cx="3555000" cy="1600438"/>
          </a:xfrm>
          <a:prstGeom prst="rect">
            <a:avLst/>
          </a:prstGeom>
          <a:noFill/>
          <a:ln>
            <a:solidFill>
              <a:schemeClr val="tx1"/>
            </a:solidFill>
            <a:prstDash val="dashDot"/>
          </a:ln>
        </p:spPr>
        <p:txBody>
          <a:bodyPr wrap="square" rtlCol="0">
            <a:spAutoFit/>
          </a:bodyPr>
          <a:lstStyle>
            <a:defPPr marR="0" lvl="0" algn="l" rtl="0">
              <a:lnSpc>
                <a:spcPct val="100000"/>
              </a:lnSpc>
              <a:spcBef>
                <a:spcPts val="0"/>
              </a:spcBef>
              <a:spcAft>
                <a:spcPts val="0"/>
              </a:spcAft>
            </a:defPPr>
            <a:lvl1pPr>
              <a:defRPr b="1"/>
            </a:lvl1pPr>
          </a:lstStyle>
          <a:p>
            <a:r>
              <a:rPr lang="en-IN" dirty="0"/>
              <a:t>Distinct modus operandi:</a:t>
            </a:r>
          </a:p>
          <a:p>
            <a:pPr marL="285750" indent="-285750">
              <a:buFont typeface="Wingdings" panose="05000000000000000000" pitchFamily="2" charset="2"/>
              <a:buChar char="§"/>
            </a:pPr>
            <a:r>
              <a:rPr lang="en-IN" b="0" dirty="0"/>
              <a:t>ATM breaking with Gas cutter</a:t>
            </a:r>
          </a:p>
          <a:p>
            <a:pPr marL="285750" indent="-285750">
              <a:buFont typeface="Wingdings" panose="05000000000000000000" pitchFamily="2" charset="2"/>
              <a:buChar char="§"/>
            </a:pPr>
            <a:r>
              <a:rPr lang="en-IN" b="0" dirty="0"/>
              <a:t>ATM breaking with Rod / Digging bar</a:t>
            </a:r>
          </a:p>
          <a:p>
            <a:pPr marL="285750" indent="-285750">
              <a:buFont typeface="Wingdings" panose="05000000000000000000" pitchFamily="2" charset="2"/>
              <a:buChar char="§"/>
            </a:pPr>
            <a:r>
              <a:rPr lang="en-IN" b="0" dirty="0"/>
              <a:t>ATM breaking by human force</a:t>
            </a:r>
          </a:p>
          <a:p>
            <a:pPr marL="285750" indent="-285750">
              <a:buFont typeface="Wingdings" panose="05000000000000000000" pitchFamily="2" charset="2"/>
              <a:buChar char="§"/>
            </a:pPr>
            <a:r>
              <a:rPr lang="en-IN" b="0" dirty="0"/>
              <a:t>ATM by Key/ any other device</a:t>
            </a:r>
          </a:p>
          <a:p>
            <a:pPr marL="285750" indent="-285750">
              <a:buFont typeface="Wingdings" panose="05000000000000000000" pitchFamily="2" charset="2"/>
              <a:buChar char="§"/>
            </a:pPr>
            <a:r>
              <a:rPr lang="en-IN" b="0" dirty="0"/>
              <a:t>ATM lifting with Chain / Excavator</a:t>
            </a:r>
          </a:p>
          <a:p>
            <a:pPr marL="285750" indent="-285750">
              <a:buFont typeface="Wingdings" panose="05000000000000000000" pitchFamily="2" charset="2"/>
              <a:buChar char="§"/>
            </a:pPr>
            <a:r>
              <a:rPr lang="en-IN" b="0" dirty="0"/>
              <a:t>Any other unknown method</a:t>
            </a:r>
          </a:p>
        </p:txBody>
      </p:sp>
      <p:sp>
        <p:nvSpPr>
          <p:cNvPr id="5" name="TextBox 4">
            <a:extLst>
              <a:ext uri="{FF2B5EF4-FFF2-40B4-BE49-F238E27FC236}">
                <a16:creationId xmlns:a16="http://schemas.microsoft.com/office/drawing/2014/main" id="{88628064-5C00-B4B8-43EC-01FA52B692AE}"/>
              </a:ext>
            </a:extLst>
          </p:cNvPr>
          <p:cNvSpPr txBox="1"/>
          <p:nvPr/>
        </p:nvSpPr>
        <p:spPr>
          <a:xfrm>
            <a:off x="1686000" y="4554000"/>
            <a:ext cx="2680971" cy="738664"/>
          </a:xfrm>
          <a:prstGeom prst="rect">
            <a:avLst/>
          </a:prstGeom>
          <a:noFill/>
          <a:ln>
            <a:solidFill>
              <a:schemeClr val="tx1"/>
            </a:solidFill>
            <a:prstDash val="dashDot"/>
          </a:ln>
        </p:spPr>
        <p:txBody>
          <a:bodyPr wrap="square" rtlCol="0">
            <a:spAutoFit/>
          </a:bodyPr>
          <a:lstStyle>
            <a:defPPr marR="0" lvl="0" algn="l" rtl="0">
              <a:lnSpc>
                <a:spcPct val="100000"/>
              </a:lnSpc>
              <a:spcBef>
                <a:spcPts val="0"/>
              </a:spcBef>
              <a:spcAft>
                <a:spcPts val="0"/>
              </a:spcAft>
              <a:defRPr/>
            </a:defPPr>
            <a:lvl1pPr>
              <a:defRPr b="1"/>
            </a:lvl1pPr>
          </a:lstStyle>
          <a:p>
            <a:r>
              <a:rPr lang="en-IN" b="0" dirty="0"/>
              <a:t>Average time  for a successful theft/ Burglary/ Dacoit:</a:t>
            </a:r>
          </a:p>
          <a:p>
            <a:pPr algn="ctr"/>
            <a:r>
              <a:rPr lang="en-IN" dirty="0"/>
              <a:t>3 to 15 minutes</a:t>
            </a:r>
          </a:p>
        </p:txBody>
      </p:sp>
      <p:sp>
        <p:nvSpPr>
          <p:cNvPr id="42" name="TextBox 41">
            <a:extLst>
              <a:ext uri="{FF2B5EF4-FFF2-40B4-BE49-F238E27FC236}">
                <a16:creationId xmlns:a16="http://schemas.microsoft.com/office/drawing/2014/main" id="{6F19CC6C-7E29-6838-3BD0-99A5BA406CB1}"/>
              </a:ext>
            </a:extLst>
          </p:cNvPr>
          <p:cNvSpPr txBox="1"/>
          <p:nvPr/>
        </p:nvSpPr>
        <p:spPr>
          <a:xfrm>
            <a:off x="3473568" y="1388118"/>
            <a:ext cx="2994864" cy="1815882"/>
          </a:xfrm>
          <a:prstGeom prst="rect">
            <a:avLst/>
          </a:prstGeom>
          <a:noFill/>
          <a:ln>
            <a:solidFill>
              <a:schemeClr val="tx1"/>
            </a:solidFill>
            <a:prstDash val="dashDot"/>
          </a:ln>
        </p:spPr>
        <p:txBody>
          <a:bodyPr wrap="square" rtlCol="0">
            <a:spAutoFit/>
          </a:bodyPr>
          <a:lstStyle/>
          <a:p>
            <a:r>
              <a:rPr lang="en-IN" b="1" dirty="0"/>
              <a:t>Reasons to commit</a:t>
            </a:r>
          </a:p>
          <a:p>
            <a:pPr marL="285750" indent="-285750">
              <a:buFont typeface="Wingdings" panose="05000000000000000000" pitchFamily="2" charset="2"/>
              <a:buChar char="ü"/>
            </a:pPr>
            <a:r>
              <a:rPr lang="en-IN" dirty="0"/>
              <a:t>Easy money</a:t>
            </a:r>
          </a:p>
          <a:p>
            <a:pPr marL="285750" indent="-285750">
              <a:buFont typeface="Wingdings" panose="05000000000000000000" pitchFamily="2" charset="2"/>
              <a:buChar char="ü"/>
            </a:pPr>
            <a:r>
              <a:rPr lang="en-IN" dirty="0"/>
              <a:t>Isolated place</a:t>
            </a:r>
          </a:p>
          <a:p>
            <a:pPr marL="285750" indent="-285750">
              <a:buFont typeface="Wingdings" panose="05000000000000000000" pitchFamily="2" charset="2"/>
              <a:buChar char="ü"/>
            </a:pPr>
            <a:r>
              <a:rPr lang="en-IN" dirty="0"/>
              <a:t>Absence of security guard</a:t>
            </a:r>
          </a:p>
          <a:p>
            <a:pPr marL="285750" indent="-285750">
              <a:buFont typeface="Wingdings" panose="05000000000000000000" pitchFamily="2" charset="2"/>
              <a:buChar char="ü"/>
            </a:pPr>
            <a:r>
              <a:rPr lang="en-IN" dirty="0"/>
              <a:t>Majority night time (12 to 4 AM)</a:t>
            </a:r>
          </a:p>
          <a:p>
            <a:pPr marL="285750" indent="-285750">
              <a:buFont typeface="Wingdings" panose="05000000000000000000" pitchFamily="2" charset="2"/>
              <a:buChar char="ü"/>
            </a:pPr>
            <a:r>
              <a:rPr lang="en-IN" dirty="0"/>
              <a:t>Tampering evidences</a:t>
            </a:r>
          </a:p>
          <a:p>
            <a:pPr marL="285750" indent="-285750">
              <a:buFont typeface="Wingdings" panose="05000000000000000000" pitchFamily="2" charset="2"/>
              <a:buChar char="ü"/>
            </a:pPr>
            <a:r>
              <a:rPr lang="en-IN" dirty="0"/>
              <a:t>Late reporting and arrests</a:t>
            </a:r>
          </a:p>
          <a:p>
            <a:pPr marL="285750" indent="-285750">
              <a:buFont typeface="Wingdings" panose="05000000000000000000" pitchFamily="2" charset="2"/>
              <a:buChar char="ü"/>
            </a:pPr>
            <a:r>
              <a:rPr lang="en-IN" dirty="0"/>
              <a:t>Delayed punishment</a:t>
            </a:r>
          </a:p>
        </p:txBody>
      </p:sp>
      <p:sp>
        <p:nvSpPr>
          <p:cNvPr id="50" name="TextBox 49">
            <a:extLst>
              <a:ext uri="{FF2B5EF4-FFF2-40B4-BE49-F238E27FC236}">
                <a16:creationId xmlns:a16="http://schemas.microsoft.com/office/drawing/2014/main" id="{C72ED30A-3612-476D-7C33-9345A90FA427}"/>
              </a:ext>
            </a:extLst>
          </p:cNvPr>
          <p:cNvSpPr txBox="1"/>
          <p:nvPr/>
        </p:nvSpPr>
        <p:spPr>
          <a:xfrm>
            <a:off x="130531" y="4615734"/>
            <a:ext cx="1254966" cy="523220"/>
          </a:xfrm>
          <a:prstGeom prst="rect">
            <a:avLst/>
          </a:prstGeom>
          <a:noFill/>
          <a:ln>
            <a:solidFill>
              <a:schemeClr val="tx1"/>
            </a:solidFill>
            <a:prstDash val="dashDot"/>
          </a:ln>
        </p:spPr>
        <p:txBody>
          <a:bodyPr wrap="square" rtlCol="0">
            <a:spAutoFit/>
          </a:bodyPr>
          <a:lstStyle>
            <a:defPPr marR="0" lvl="0" algn="l" rtl="0">
              <a:lnSpc>
                <a:spcPct val="100000"/>
              </a:lnSpc>
              <a:spcBef>
                <a:spcPts val="0"/>
              </a:spcBef>
              <a:spcAft>
                <a:spcPts val="0"/>
              </a:spcAft>
              <a:defRPr/>
            </a:defPPr>
            <a:lvl1pPr>
              <a:defRPr b="1"/>
            </a:lvl1pPr>
          </a:lstStyle>
          <a:p>
            <a:pPr algn="ctr"/>
            <a:r>
              <a:rPr lang="en-IN" b="0" dirty="0"/>
              <a:t>2017 – 18 : </a:t>
            </a:r>
            <a:endParaRPr lang="en-IN" dirty="0"/>
          </a:p>
          <a:p>
            <a:pPr algn="ctr"/>
            <a:r>
              <a:rPr lang="en-IN" dirty="0"/>
              <a:t>18.63 </a:t>
            </a:r>
            <a:r>
              <a:rPr lang="en-IN" dirty="0" err="1"/>
              <a:t>Crs</a:t>
            </a:r>
            <a:endParaRPr lang="en-IN" dirty="0"/>
          </a:p>
        </p:txBody>
      </p:sp>
      <p:grpSp>
        <p:nvGrpSpPr>
          <p:cNvPr id="18" name="Group 17">
            <a:extLst>
              <a:ext uri="{FF2B5EF4-FFF2-40B4-BE49-F238E27FC236}">
                <a16:creationId xmlns:a16="http://schemas.microsoft.com/office/drawing/2014/main" id="{5326B1B8-E88F-CAA7-BBCA-52A06B94492F}"/>
              </a:ext>
            </a:extLst>
          </p:cNvPr>
          <p:cNvGrpSpPr/>
          <p:nvPr/>
        </p:nvGrpSpPr>
        <p:grpSpPr>
          <a:xfrm>
            <a:off x="1146000" y="686322"/>
            <a:ext cx="495000" cy="492678"/>
            <a:chOff x="1236000" y="2801322"/>
            <a:chExt cx="495000" cy="492678"/>
          </a:xfrm>
        </p:grpSpPr>
        <p:sp>
          <p:nvSpPr>
            <p:cNvPr id="16" name="Oval 15">
              <a:extLst>
                <a:ext uri="{FF2B5EF4-FFF2-40B4-BE49-F238E27FC236}">
                  <a16:creationId xmlns:a16="http://schemas.microsoft.com/office/drawing/2014/main" id="{F4D8D3DC-A612-BC95-521B-55C451E297FB}"/>
                </a:ext>
              </a:extLst>
            </p:cNvPr>
            <p:cNvSpPr/>
            <p:nvPr/>
          </p:nvSpPr>
          <p:spPr>
            <a:xfrm>
              <a:off x="1236000" y="2801322"/>
              <a:ext cx="495000" cy="492678"/>
            </a:xfrm>
            <a:prstGeom prst="ellipse">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E83259F7-9688-EF2D-C25A-CDAA955D7013}"/>
                </a:ext>
              </a:extLst>
            </p:cNvPr>
            <p:cNvSpPr txBox="1"/>
            <p:nvPr/>
          </p:nvSpPr>
          <p:spPr>
            <a:xfrm>
              <a:off x="1326000" y="2896223"/>
              <a:ext cx="315000" cy="338554"/>
            </a:xfrm>
            <a:prstGeom prst="rect">
              <a:avLst/>
            </a:prstGeom>
            <a:noFill/>
          </p:spPr>
          <p:txBody>
            <a:bodyPr wrap="square" rtlCol="0">
              <a:spAutoFit/>
            </a:bodyPr>
            <a:lstStyle/>
            <a:p>
              <a:r>
                <a:rPr lang="en-IN" sz="1600" dirty="0"/>
                <a:t>1</a:t>
              </a:r>
            </a:p>
          </p:txBody>
        </p:sp>
      </p:grpSp>
      <p:grpSp>
        <p:nvGrpSpPr>
          <p:cNvPr id="108" name="Group 107">
            <a:extLst>
              <a:ext uri="{FF2B5EF4-FFF2-40B4-BE49-F238E27FC236}">
                <a16:creationId xmlns:a16="http://schemas.microsoft.com/office/drawing/2014/main" id="{7F8BEFD1-F4DE-BCFA-9A8F-5BB57896C0AF}"/>
              </a:ext>
            </a:extLst>
          </p:cNvPr>
          <p:cNvGrpSpPr/>
          <p:nvPr/>
        </p:nvGrpSpPr>
        <p:grpSpPr>
          <a:xfrm>
            <a:off x="5038500" y="686322"/>
            <a:ext cx="495000" cy="492678"/>
            <a:chOff x="1236000" y="2801322"/>
            <a:chExt cx="495000" cy="492678"/>
          </a:xfrm>
        </p:grpSpPr>
        <p:sp>
          <p:nvSpPr>
            <p:cNvPr id="109" name="Oval 108">
              <a:extLst>
                <a:ext uri="{FF2B5EF4-FFF2-40B4-BE49-F238E27FC236}">
                  <a16:creationId xmlns:a16="http://schemas.microsoft.com/office/drawing/2014/main" id="{ECC0F50A-DEFE-8E6A-8675-1283451A3AF9}"/>
                </a:ext>
              </a:extLst>
            </p:cNvPr>
            <p:cNvSpPr/>
            <p:nvPr/>
          </p:nvSpPr>
          <p:spPr>
            <a:xfrm>
              <a:off x="1236000" y="2801322"/>
              <a:ext cx="495000" cy="492678"/>
            </a:xfrm>
            <a:prstGeom prst="ellipse">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 name="TextBox 109">
              <a:extLst>
                <a:ext uri="{FF2B5EF4-FFF2-40B4-BE49-F238E27FC236}">
                  <a16:creationId xmlns:a16="http://schemas.microsoft.com/office/drawing/2014/main" id="{33023C98-29E9-70D4-D91C-0F0D95C9FBDA}"/>
                </a:ext>
              </a:extLst>
            </p:cNvPr>
            <p:cNvSpPr txBox="1"/>
            <p:nvPr/>
          </p:nvSpPr>
          <p:spPr>
            <a:xfrm>
              <a:off x="1326000" y="2896223"/>
              <a:ext cx="315000" cy="338554"/>
            </a:xfrm>
            <a:prstGeom prst="rect">
              <a:avLst/>
            </a:prstGeom>
            <a:noFill/>
          </p:spPr>
          <p:txBody>
            <a:bodyPr wrap="square" rtlCol="0">
              <a:spAutoFit/>
            </a:bodyPr>
            <a:lstStyle/>
            <a:p>
              <a:r>
                <a:rPr lang="en-IN" sz="1600" dirty="0"/>
                <a:t>2</a:t>
              </a:r>
            </a:p>
          </p:txBody>
        </p:sp>
      </p:grpSp>
      <p:grpSp>
        <p:nvGrpSpPr>
          <p:cNvPr id="111" name="Group 110">
            <a:extLst>
              <a:ext uri="{FF2B5EF4-FFF2-40B4-BE49-F238E27FC236}">
                <a16:creationId xmlns:a16="http://schemas.microsoft.com/office/drawing/2014/main" id="{516A3FB4-CDA3-DFED-34F9-F2CD7EBF82DD}"/>
              </a:ext>
            </a:extLst>
          </p:cNvPr>
          <p:cNvGrpSpPr/>
          <p:nvPr/>
        </p:nvGrpSpPr>
        <p:grpSpPr>
          <a:xfrm>
            <a:off x="8931000" y="686322"/>
            <a:ext cx="495000" cy="492678"/>
            <a:chOff x="1236000" y="2801322"/>
            <a:chExt cx="495000" cy="492678"/>
          </a:xfrm>
        </p:grpSpPr>
        <p:sp>
          <p:nvSpPr>
            <p:cNvPr id="112" name="Oval 111">
              <a:extLst>
                <a:ext uri="{FF2B5EF4-FFF2-40B4-BE49-F238E27FC236}">
                  <a16:creationId xmlns:a16="http://schemas.microsoft.com/office/drawing/2014/main" id="{C8644EC5-C94E-D73C-28DD-640DFF6087BD}"/>
                </a:ext>
              </a:extLst>
            </p:cNvPr>
            <p:cNvSpPr/>
            <p:nvPr/>
          </p:nvSpPr>
          <p:spPr>
            <a:xfrm>
              <a:off x="1236000" y="2801322"/>
              <a:ext cx="495000" cy="492678"/>
            </a:xfrm>
            <a:prstGeom prst="ellipse">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 name="TextBox 112">
              <a:extLst>
                <a:ext uri="{FF2B5EF4-FFF2-40B4-BE49-F238E27FC236}">
                  <a16:creationId xmlns:a16="http://schemas.microsoft.com/office/drawing/2014/main" id="{41E6B84C-AD17-E181-D707-695099D052D4}"/>
                </a:ext>
              </a:extLst>
            </p:cNvPr>
            <p:cNvSpPr txBox="1"/>
            <p:nvPr/>
          </p:nvSpPr>
          <p:spPr>
            <a:xfrm>
              <a:off x="1326000" y="2896223"/>
              <a:ext cx="315000" cy="338554"/>
            </a:xfrm>
            <a:prstGeom prst="rect">
              <a:avLst/>
            </a:prstGeom>
            <a:noFill/>
          </p:spPr>
          <p:txBody>
            <a:bodyPr wrap="square" rtlCol="0">
              <a:spAutoFit/>
            </a:bodyPr>
            <a:lstStyle/>
            <a:p>
              <a:r>
                <a:rPr lang="en-IN" sz="1600" dirty="0"/>
                <a:t>3</a:t>
              </a:r>
            </a:p>
          </p:txBody>
        </p:sp>
      </p:grpSp>
      <p:grpSp>
        <p:nvGrpSpPr>
          <p:cNvPr id="114" name="Group 113">
            <a:extLst>
              <a:ext uri="{FF2B5EF4-FFF2-40B4-BE49-F238E27FC236}">
                <a16:creationId xmlns:a16="http://schemas.microsoft.com/office/drawing/2014/main" id="{57EA08AA-7112-0DD7-4983-FC14F8BF9356}"/>
              </a:ext>
            </a:extLst>
          </p:cNvPr>
          <p:cNvGrpSpPr/>
          <p:nvPr/>
        </p:nvGrpSpPr>
        <p:grpSpPr>
          <a:xfrm>
            <a:off x="2721000" y="3969000"/>
            <a:ext cx="495000" cy="492678"/>
            <a:chOff x="1236000" y="2801322"/>
            <a:chExt cx="495000" cy="492678"/>
          </a:xfrm>
        </p:grpSpPr>
        <p:sp>
          <p:nvSpPr>
            <p:cNvPr id="115" name="Oval 114">
              <a:extLst>
                <a:ext uri="{FF2B5EF4-FFF2-40B4-BE49-F238E27FC236}">
                  <a16:creationId xmlns:a16="http://schemas.microsoft.com/office/drawing/2014/main" id="{BBC718BA-0185-B543-3568-6C07362B728B}"/>
                </a:ext>
              </a:extLst>
            </p:cNvPr>
            <p:cNvSpPr/>
            <p:nvPr/>
          </p:nvSpPr>
          <p:spPr>
            <a:xfrm>
              <a:off x="1236000" y="2801322"/>
              <a:ext cx="495000" cy="492678"/>
            </a:xfrm>
            <a:prstGeom prst="ellipse">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 name="TextBox 115">
              <a:extLst>
                <a:ext uri="{FF2B5EF4-FFF2-40B4-BE49-F238E27FC236}">
                  <a16:creationId xmlns:a16="http://schemas.microsoft.com/office/drawing/2014/main" id="{ED7B9643-80BC-51F5-8562-FCFE22D36407}"/>
                </a:ext>
              </a:extLst>
            </p:cNvPr>
            <p:cNvSpPr txBox="1"/>
            <p:nvPr/>
          </p:nvSpPr>
          <p:spPr>
            <a:xfrm>
              <a:off x="1326000" y="2896223"/>
              <a:ext cx="315000" cy="338554"/>
            </a:xfrm>
            <a:prstGeom prst="rect">
              <a:avLst/>
            </a:prstGeom>
            <a:noFill/>
          </p:spPr>
          <p:txBody>
            <a:bodyPr wrap="square" rtlCol="0">
              <a:spAutoFit/>
            </a:bodyPr>
            <a:lstStyle/>
            <a:p>
              <a:r>
                <a:rPr lang="en-IN" sz="1600" dirty="0"/>
                <a:t>6</a:t>
              </a:r>
            </a:p>
          </p:txBody>
        </p:sp>
      </p:grpSp>
      <p:grpSp>
        <p:nvGrpSpPr>
          <p:cNvPr id="117" name="Group 116">
            <a:extLst>
              <a:ext uri="{FF2B5EF4-FFF2-40B4-BE49-F238E27FC236}">
                <a16:creationId xmlns:a16="http://schemas.microsoft.com/office/drawing/2014/main" id="{C3E91081-1B6B-8A46-C30F-DA02DB0973E7}"/>
              </a:ext>
            </a:extLst>
          </p:cNvPr>
          <p:cNvGrpSpPr/>
          <p:nvPr/>
        </p:nvGrpSpPr>
        <p:grpSpPr>
          <a:xfrm>
            <a:off x="505029" y="3969000"/>
            <a:ext cx="505971" cy="492678"/>
            <a:chOff x="1236000" y="2801322"/>
            <a:chExt cx="495000" cy="492678"/>
          </a:xfrm>
        </p:grpSpPr>
        <p:sp>
          <p:nvSpPr>
            <p:cNvPr id="118" name="Oval 117">
              <a:extLst>
                <a:ext uri="{FF2B5EF4-FFF2-40B4-BE49-F238E27FC236}">
                  <a16:creationId xmlns:a16="http://schemas.microsoft.com/office/drawing/2014/main" id="{7BC1E421-1327-74B9-7428-9B5C9513F361}"/>
                </a:ext>
              </a:extLst>
            </p:cNvPr>
            <p:cNvSpPr/>
            <p:nvPr/>
          </p:nvSpPr>
          <p:spPr>
            <a:xfrm>
              <a:off x="1236000" y="2801322"/>
              <a:ext cx="495000" cy="492678"/>
            </a:xfrm>
            <a:prstGeom prst="ellipse">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TextBox 118">
              <a:extLst>
                <a:ext uri="{FF2B5EF4-FFF2-40B4-BE49-F238E27FC236}">
                  <a16:creationId xmlns:a16="http://schemas.microsoft.com/office/drawing/2014/main" id="{3C899F96-8C46-4295-D269-DDF45EA1D749}"/>
                </a:ext>
              </a:extLst>
            </p:cNvPr>
            <p:cNvSpPr txBox="1"/>
            <p:nvPr/>
          </p:nvSpPr>
          <p:spPr>
            <a:xfrm>
              <a:off x="1326000" y="2896223"/>
              <a:ext cx="315000" cy="338554"/>
            </a:xfrm>
            <a:prstGeom prst="rect">
              <a:avLst/>
            </a:prstGeom>
            <a:noFill/>
          </p:spPr>
          <p:txBody>
            <a:bodyPr wrap="square" rtlCol="0">
              <a:spAutoFit/>
            </a:bodyPr>
            <a:lstStyle/>
            <a:p>
              <a:r>
                <a:rPr lang="en-IN" sz="1600" dirty="0"/>
                <a:t>7</a:t>
              </a:r>
            </a:p>
          </p:txBody>
        </p:sp>
      </p:grpSp>
      <p:pic>
        <p:nvPicPr>
          <p:cNvPr id="120" name="Picture 2" descr="Hikvision CCTV Camera Security Surveillance System, Rs 1500 | ID:  23123493273">
            <a:extLst>
              <a:ext uri="{FF2B5EF4-FFF2-40B4-BE49-F238E27FC236}">
                <a16:creationId xmlns:a16="http://schemas.microsoft.com/office/drawing/2014/main" id="{8C297A91-5078-01B7-8AC1-74198734F9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887011">
            <a:off x="5535554" y="4227408"/>
            <a:ext cx="1314699" cy="1115339"/>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4" descr="ATM Center - Boxies123">
            <a:extLst>
              <a:ext uri="{FF2B5EF4-FFF2-40B4-BE49-F238E27FC236}">
                <a16:creationId xmlns:a16="http://schemas.microsoft.com/office/drawing/2014/main" id="{A0DF011C-2CA7-1E1E-6BB2-E2210F13B6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1448" y="4194393"/>
            <a:ext cx="1814552" cy="1374660"/>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462386A9-EF7C-89EE-860B-A7E6EBB4E059}"/>
              </a:ext>
            </a:extLst>
          </p:cNvPr>
          <p:cNvGrpSpPr/>
          <p:nvPr/>
        </p:nvGrpSpPr>
        <p:grpSpPr>
          <a:xfrm>
            <a:off x="9865029" y="3611322"/>
            <a:ext cx="505971" cy="492678"/>
            <a:chOff x="1236000" y="2801322"/>
            <a:chExt cx="495000" cy="492678"/>
          </a:xfrm>
        </p:grpSpPr>
        <p:sp>
          <p:nvSpPr>
            <p:cNvPr id="28" name="Oval 27">
              <a:extLst>
                <a:ext uri="{FF2B5EF4-FFF2-40B4-BE49-F238E27FC236}">
                  <a16:creationId xmlns:a16="http://schemas.microsoft.com/office/drawing/2014/main" id="{4E6B3C4A-1FBE-8BA9-8FA5-91BB8CD45588}"/>
                </a:ext>
              </a:extLst>
            </p:cNvPr>
            <p:cNvSpPr/>
            <p:nvPr/>
          </p:nvSpPr>
          <p:spPr>
            <a:xfrm>
              <a:off x="1236000" y="2801322"/>
              <a:ext cx="495000" cy="492678"/>
            </a:xfrm>
            <a:prstGeom prst="ellipse">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4A3F34FF-C50E-637E-088D-29DBD6DEF06B}"/>
                </a:ext>
              </a:extLst>
            </p:cNvPr>
            <p:cNvSpPr txBox="1"/>
            <p:nvPr/>
          </p:nvSpPr>
          <p:spPr>
            <a:xfrm>
              <a:off x="1326000" y="2896223"/>
              <a:ext cx="315000" cy="338554"/>
            </a:xfrm>
            <a:prstGeom prst="rect">
              <a:avLst/>
            </a:prstGeom>
            <a:noFill/>
          </p:spPr>
          <p:txBody>
            <a:bodyPr wrap="square" rtlCol="0">
              <a:spAutoFit/>
            </a:bodyPr>
            <a:lstStyle/>
            <a:p>
              <a:r>
                <a:rPr lang="en-IN" sz="1600" dirty="0"/>
                <a:t>4</a:t>
              </a:r>
            </a:p>
          </p:txBody>
        </p:sp>
      </p:grpSp>
      <p:sp>
        <p:nvSpPr>
          <p:cNvPr id="30" name="TextBox 29">
            <a:extLst>
              <a:ext uri="{FF2B5EF4-FFF2-40B4-BE49-F238E27FC236}">
                <a16:creationId xmlns:a16="http://schemas.microsoft.com/office/drawing/2014/main" id="{306BC777-A4C4-4A95-BE0F-0E4CF51E714F}"/>
              </a:ext>
            </a:extLst>
          </p:cNvPr>
          <p:cNvSpPr txBox="1"/>
          <p:nvPr/>
        </p:nvSpPr>
        <p:spPr>
          <a:xfrm>
            <a:off x="4140154" y="5409000"/>
            <a:ext cx="3710846" cy="1384995"/>
          </a:xfrm>
          <a:prstGeom prst="rect">
            <a:avLst/>
          </a:prstGeom>
          <a:noFill/>
          <a:ln>
            <a:solidFill>
              <a:schemeClr val="tx1"/>
            </a:solidFill>
            <a:prstDash val="dashDot"/>
          </a:ln>
        </p:spPr>
        <p:txBody>
          <a:bodyPr wrap="square" rtlCol="0">
            <a:spAutoFit/>
          </a:bodyPr>
          <a:lstStyle>
            <a:defPPr marR="0" lvl="0" algn="l" rtl="0">
              <a:lnSpc>
                <a:spcPct val="100000"/>
              </a:lnSpc>
              <a:spcBef>
                <a:spcPts val="0"/>
              </a:spcBef>
              <a:spcAft>
                <a:spcPts val="0"/>
              </a:spcAft>
              <a:defRPr/>
            </a:defPPr>
            <a:lvl1pPr>
              <a:defRPr b="1"/>
            </a:lvl1pPr>
          </a:lstStyle>
          <a:p>
            <a:pPr algn="ctr"/>
            <a:r>
              <a:rPr lang="en-IN" dirty="0"/>
              <a:t>CCTV issues:</a:t>
            </a:r>
          </a:p>
          <a:p>
            <a:pPr marL="285750" indent="-285750">
              <a:buFont typeface="Arial" panose="020B0604020202020204" pitchFamily="34" charset="0"/>
              <a:buChar char="•"/>
            </a:pPr>
            <a:r>
              <a:rPr lang="en-IN" b="0" dirty="0"/>
              <a:t>Captures light</a:t>
            </a:r>
          </a:p>
          <a:p>
            <a:pPr marL="285750" indent="-285750">
              <a:buFont typeface="Arial" panose="020B0604020202020204" pitchFamily="34" charset="0"/>
              <a:buChar char="•"/>
            </a:pPr>
            <a:r>
              <a:rPr lang="en-IN" b="0" dirty="0"/>
              <a:t>Numerous resolutions</a:t>
            </a:r>
          </a:p>
          <a:p>
            <a:pPr marL="285750" indent="-285750">
              <a:buFont typeface="Arial" panose="020B0604020202020204" pitchFamily="34" charset="0"/>
              <a:buChar char="•"/>
            </a:pPr>
            <a:r>
              <a:rPr lang="en-IN" b="0" dirty="0"/>
              <a:t>Multiple angles</a:t>
            </a:r>
          </a:p>
          <a:p>
            <a:pPr marL="285750" indent="-285750">
              <a:buFont typeface="Arial" panose="020B0604020202020204" pitchFamily="34" charset="0"/>
              <a:buChar char="•"/>
            </a:pPr>
            <a:r>
              <a:rPr lang="en-IN" b="0" dirty="0"/>
              <a:t>15/20/25/30/60 frames per second (FPS)</a:t>
            </a:r>
          </a:p>
          <a:p>
            <a:pPr marL="285750" indent="-285750">
              <a:buFont typeface="Arial" panose="020B0604020202020204" pitchFamily="34" charset="0"/>
              <a:buChar char="•"/>
            </a:pPr>
            <a:r>
              <a:rPr lang="en-IN" b="0" dirty="0"/>
              <a:t>Black &amp; White / Colour</a:t>
            </a:r>
            <a:endParaRPr lang="en-IN" dirty="0"/>
          </a:p>
        </p:txBody>
      </p:sp>
      <p:grpSp>
        <p:nvGrpSpPr>
          <p:cNvPr id="34" name="Group 33">
            <a:extLst>
              <a:ext uri="{FF2B5EF4-FFF2-40B4-BE49-F238E27FC236}">
                <a16:creationId xmlns:a16="http://schemas.microsoft.com/office/drawing/2014/main" id="{520EE7AE-CA5D-4336-AFDC-B83700214F4B}"/>
              </a:ext>
            </a:extLst>
          </p:cNvPr>
          <p:cNvGrpSpPr/>
          <p:nvPr/>
        </p:nvGrpSpPr>
        <p:grpSpPr>
          <a:xfrm>
            <a:off x="5860029" y="3789000"/>
            <a:ext cx="505971" cy="492678"/>
            <a:chOff x="1236000" y="2801322"/>
            <a:chExt cx="495000" cy="492678"/>
          </a:xfrm>
        </p:grpSpPr>
        <p:sp>
          <p:nvSpPr>
            <p:cNvPr id="35" name="Oval 34">
              <a:extLst>
                <a:ext uri="{FF2B5EF4-FFF2-40B4-BE49-F238E27FC236}">
                  <a16:creationId xmlns:a16="http://schemas.microsoft.com/office/drawing/2014/main" id="{8322B84A-4788-4187-96B3-B785430DD544}"/>
                </a:ext>
              </a:extLst>
            </p:cNvPr>
            <p:cNvSpPr/>
            <p:nvPr/>
          </p:nvSpPr>
          <p:spPr>
            <a:xfrm>
              <a:off x="1236000" y="2801322"/>
              <a:ext cx="495000" cy="492678"/>
            </a:xfrm>
            <a:prstGeom prst="ellipse">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7ABDC0E4-44B3-4628-B55E-57B15D54DB59}"/>
                </a:ext>
              </a:extLst>
            </p:cNvPr>
            <p:cNvSpPr txBox="1"/>
            <p:nvPr/>
          </p:nvSpPr>
          <p:spPr>
            <a:xfrm>
              <a:off x="1326000" y="2896223"/>
              <a:ext cx="315000" cy="338554"/>
            </a:xfrm>
            <a:prstGeom prst="rect">
              <a:avLst/>
            </a:prstGeom>
            <a:noFill/>
          </p:spPr>
          <p:txBody>
            <a:bodyPr wrap="square" rtlCol="0">
              <a:spAutoFit/>
            </a:bodyPr>
            <a:lstStyle/>
            <a:p>
              <a:r>
                <a:rPr lang="en-IN" sz="1600" dirty="0"/>
                <a:t>5</a:t>
              </a:r>
            </a:p>
          </p:txBody>
        </p:sp>
      </p:grpSp>
      <p:sp>
        <p:nvSpPr>
          <p:cNvPr id="38" name="TextBox 37">
            <a:extLst>
              <a:ext uri="{FF2B5EF4-FFF2-40B4-BE49-F238E27FC236}">
                <a16:creationId xmlns:a16="http://schemas.microsoft.com/office/drawing/2014/main" id="{B2D38BED-2739-4D5D-ADA3-ECE8B9ADC840}"/>
              </a:ext>
            </a:extLst>
          </p:cNvPr>
          <p:cNvSpPr txBox="1"/>
          <p:nvPr/>
        </p:nvSpPr>
        <p:spPr>
          <a:xfrm>
            <a:off x="8853760" y="5599723"/>
            <a:ext cx="2597239" cy="954107"/>
          </a:xfrm>
          <a:prstGeom prst="rect">
            <a:avLst/>
          </a:prstGeom>
          <a:noFill/>
          <a:ln>
            <a:solidFill>
              <a:schemeClr val="tx1"/>
            </a:solidFill>
            <a:prstDash val="dashDot"/>
          </a:ln>
        </p:spPr>
        <p:txBody>
          <a:bodyPr wrap="square" rtlCol="0">
            <a:spAutoFit/>
          </a:bodyPr>
          <a:lstStyle>
            <a:defPPr marR="0" lvl="0" algn="l" rtl="0">
              <a:lnSpc>
                <a:spcPct val="100000"/>
              </a:lnSpc>
              <a:spcBef>
                <a:spcPts val="0"/>
              </a:spcBef>
              <a:spcAft>
                <a:spcPts val="0"/>
              </a:spcAft>
              <a:defRPr/>
            </a:defPPr>
            <a:lvl1pPr>
              <a:defRPr b="1"/>
            </a:lvl1pPr>
          </a:lstStyle>
          <a:p>
            <a:r>
              <a:rPr lang="en-IN" dirty="0"/>
              <a:t>ATM centre issues:</a:t>
            </a:r>
          </a:p>
          <a:p>
            <a:pPr marL="285750" indent="-285750">
              <a:buFont typeface="Wingdings" panose="05000000000000000000" pitchFamily="2" charset="2"/>
              <a:buChar char="Ø"/>
            </a:pPr>
            <a:r>
              <a:rPr lang="en-IN" b="0" dirty="0"/>
              <a:t>Artificial light in ATM</a:t>
            </a:r>
          </a:p>
          <a:p>
            <a:pPr marL="285750" indent="-285750">
              <a:buFont typeface="Wingdings" panose="05000000000000000000" pitchFamily="2" charset="2"/>
              <a:buChar char="Ø"/>
            </a:pPr>
            <a:r>
              <a:rPr lang="en-IN" b="0" dirty="0"/>
              <a:t>Natural Day / Night Light</a:t>
            </a:r>
          </a:p>
          <a:p>
            <a:pPr marL="285750" indent="-285750">
              <a:buFont typeface="Wingdings" panose="05000000000000000000" pitchFamily="2" charset="2"/>
              <a:buChar char="Ø"/>
            </a:pPr>
            <a:r>
              <a:rPr lang="en-IN" b="0" dirty="0"/>
              <a:t>Subject / Object behaviour</a:t>
            </a:r>
          </a:p>
        </p:txBody>
      </p:sp>
    </p:spTree>
    <p:extLst>
      <p:ext uri="{BB962C8B-B14F-4D97-AF65-F5344CB8AC3E}">
        <p14:creationId xmlns:p14="http://schemas.microsoft.com/office/powerpoint/2010/main" val="583743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p3"/>
          <p:cNvSpPr/>
          <p:nvPr/>
        </p:nvSpPr>
        <p:spPr>
          <a:xfrm>
            <a:off x="3575999" y="21062"/>
            <a:ext cx="4554001" cy="489872"/>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1" i="0" u="none" strike="noStrike" cap="none" dirty="0">
                <a:solidFill>
                  <a:schemeClr val="tx1"/>
                </a:solidFill>
                <a:latin typeface="Lato"/>
                <a:ea typeface="Lato"/>
                <a:cs typeface="Lato"/>
                <a:sym typeface="Lato"/>
              </a:rPr>
              <a:t>Approach taken to create the model</a:t>
            </a:r>
            <a:endParaRPr sz="2000" b="0" i="0" u="none" strike="noStrike" cap="none" dirty="0">
              <a:solidFill>
                <a:schemeClr val="tx1"/>
              </a:solidFill>
              <a:latin typeface="Arial"/>
              <a:ea typeface="Arial"/>
              <a:cs typeface="Arial"/>
              <a:sym typeface="Arial"/>
            </a:endParaRPr>
          </a:p>
        </p:txBody>
      </p:sp>
      <p:pic>
        <p:nvPicPr>
          <p:cNvPr id="162" name="Google Shape;162;p3"/>
          <p:cNvPicPr preferRelativeResize="0"/>
          <p:nvPr/>
        </p:nvPicPr>
        <p:blipFill rotWithShape="1">
          <a:blip r:embed="rId3">
            <a:alphaModFix/>
          </a:blip>
          <a:srcRect/>
          <a:stretch/>
        </p:blipFill>
        <p:spPr>
          <a:xfrm>
            <a:off x="1" y="6571457"/>
            <a:ext cx="1143000" cy="277543"/>
          </a:xfrm>
          <a:prstGeom prst="rect">
            <a:avLst/>
          </a:prstGeom>
          <a:noFill/>
          <a:ln>
            <a:noFill/>
          </a:ln>
        </p:spPr>
      </p:pic>
      <p:pic>
        <p:nvPicPr>
          <p:cNvPr id="1026" name="Picture 2" descr="Hikvision CCTV Camera Security Surveillance System, Rs 1500 | ID:  23123493273">
            <a:extLst>
              <a:ext uri="{FF2B5EF4-FFF2-40B4-BE49-F238E27FC236}">
                <a16:creationId xmlns:a16="http://schemas.microsoft.com/office/drawing/2014/main" id="{9C4BC50D-7E3D-184A-B8E1-4A61A6784E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712989" flipH="1">
            <a:off x="5985554" y="435253"/>
            <a:ext cx="1314699" cy="11153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TM Center - Boxies123">
            <a:extLst>
              <a:ext uri="{FF2B5EF4-FFF2-40B4-BE49-F238E27FC236}">
                <a16:creationId xmlns:a16="http://schemas.microsoft.com/office/drawing/2014/main" id="{BA132037-29D0-6CB9-40BF-BAB0ECF9EF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791100"/>
            <a:ext cx="1980002" cy="1377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umbnail for version as of 06:43, 21 March 2018">
            <a:extLst>
              <a:ext uri="{FF2B5EF4-FFF2-40B4-BE49-F238E27FC236}">
                <a16:creationId xmlns:a16="http://schemas.microsoft.com/office/drawing/2014/main" id="{906B8CF1-A302-C135-FD2B-2159DCEAAD0C}"/>
              </a:ext>
            </a:extLst>
          </p:cNvPr>
          <p:cNvPicPr>
            <a:picLocks noChangeAspect="1" noChangeArrowheads="1"/>
          </p:cNvPicPr>
          <p:nvPr/>
        </p:nvPicPr>
        <p:blipFill>
          <a:blip r:embed="rId6">
            <a:alphaModFix/>
            <a:extLst>
              <a:ext uri="{28A0092B-C50C-407E-A947-70E740481C1C}">
                <a14:useLocalDpi xmlns:a14="http://schemas.microsoft.com/office/drawing/2010/main" val="0"/>
              </a:ext>
            </a:extLst>
          </a:blip>
          <a:srcRect/>
          <a:stretch>
            <a:fillRect/>
          </a:stretch>
        </p:blipFill>
        <p:spPr bwMode="auto">
          <a:xfrm>
            <a:off x="11225999" y="6508329"/>
            <a:ext cx="947143" cy="3315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914131D6-2DD0-33C6-9D68-8D477519A76F}"/>
              </a:ext>
            </a:extLst>
          </p:cNvPr>
          <p:cNvSpPr txBox="1"/>
          <p:nvPr/>
        </p:nvSpPr>
        <p:spPr>
          <a:xfrm>
            <a:off x="4728481" y="565978"/>
            <a:ext cx="1289918" cy="738664"/>
          </a:xfrm>
          <a:prstGeom prst="rect">
            <a:avLst/>
          </a:prstGeom>
          <a:noFill/>
          <a:ln>
            <a:solidFill>
              <a:schemeClr val="tx1"/>
            </a:solidFill>
            <a:prstDash val="dashDot"/>
          </a:ln>
        </p:spPr>
        <p:txBody>
          <a:bodyPr wrap="square" rtlCol="0">
            <a:spAutoFit/>
          </a:bodyPr>
          <a:lstStyle>
            <a:defPPr marR="0" lvl="0" algn="l" rtl="0">
              <a:lnSpc>
                <a:spcPct val="100000"/>
              </a:lnSpc>
              <a:spcBef>
                <a:spcPts val="0"/>
              </a:spcBef>
              <a:spcAft>
                <a:spcPts val="0"/>
              </a:spcAft>
              <a:defRPr/>
            </a:defPPr>
            <a:lvl1pPr>
              <a:defRPr b="1"/>
            </a:lvl1pPr>
          </a:lstStyle>
          <a:p>
            <a:r>
              <a:rPr lang="en-IN" b="0" dirty="0"/>
              <a:t>Red: 0-255</a:t>
            </a:r>
          </a:p>
          <a:p>
            <a:r>
              <a:rPr lang="en-IN" b="0" dirty="0"/>
              <a:t>Green: 0-255</a:t>
            </a:r>
          </a:p>
          <a:p>
            <a:r>
              <a:rPr lang="en-IN" b="0" dirty="0"/>
              <a:t>Blue: 0-255</a:t>
            </a:r>
            <a:endParaRPr lang="en-IN" dirty="0"/>
          </a:p>
        </p:txBody>
      </p:sp>
      <p:grpSp>
        <p:nvGrpSpPr>
          <p:cNvPr id="11" name="Group 10">
            <a:extLst>
              <a:ext uri="{FF2B5EF4-FFF2-40B4-BE49-F238E27FC236}">
                <a16:creationId xmlns:a16="http://schemas.microsoft.com/office/drawing/2014/main" id="{3EBCB1A1-6806-58E1-B830-1A6167E6FA6C}"/>
              </a:ext>
            </a:extLst>
          </p:cNvPr>
          <p:cNvGrpSpPr/>
          <p:nvPr/>
        </p:nvGrpSpPr>
        <p:grpSpPr>
          <a:xfrm>
            <a:off x="283261" y="2763000"/>
            <a:ext cx="1656000" cy="576000"/>
            <a:chOff x="283261" y="2296632"/>
            <a:chExt cx="1656000" cy="576000"/>
          </a:xfrm>
        </p:grpSpPr>
        <p:sp>
          <p:nvSpPr>
            <p:cNvPr id="8" name="Rectangle: Rounded Corners 7">
              <a:extLst>
                <a:ext uri="{FF2B5EF4-FFF2-40B4-BE49-F238E27FC236}">
                  <a16:creationId xmlns:a16="http://schemas.microsoft.com/office/drawing/2014/main" id="{8FE0F571-A4F8-7E9E-251E-E084D503B70E}"/>
                </a:ext>
              </a:extLst>
            </p:cNvPr>
            <p:cNvSpPr/>
            <p:nvPr/>
          </p:nvSpPr>
          <p:spPr>
            <a:xfrm>
              <a:off x="283261" y="2296632"/>
              <a:ext cx="1656000" cy="576000"/>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8CE7235A-5834-A8BF-1D09-CE110FB3B6DC}"/>
                </a:ext>
              </a:extLst>
            </p:cNvPr>
            <p:cNvSpPr txBox="1"/>
            <p:nvPr/>
          </p:nvSpPr>
          <p:spPr>
            <a:xfrm>
              <a:off x="283262" y="2435279"/>
              <a:ext cx="1621738" cy="307777"/>
            </a:xfrm>
            <a:prstGeom prst="rect">
              <a:avLst/>
            </a:prstGeom>
            <a:noFill/>
          </p:spPr>
          <p:txBody>
            <a:bodyPr wrap="square" rtlCol="0">
              <a:spAutoFit/>
            </a:bodyPr>
            <a:lstStyle/>
            <a:p>
              <a:pPr algn="ctr"/>
              <a:r>
                <a:rPr lang="en-IN" dirty="0"/>
                <a:t>Video Acquisition</a:t>
              </a:r>
            </a:p>
          </p:txBody>
        </p:sp>
      </p:grpSp>
      <p:grpSp>
        <p:nvGrpSpPr>
          <p:cNvPr id="12" name="Group 11">
            <a:extLst>
              <a:ext uri="{FF2B5EF4-FFF2-40B4-BE49-F238E27FC236}">
                <a16:creationId xmlns:a16="http://schemas.microsoft.com/office/drawing/2014/main" id="{A13A279C-C843-4748-DDF1-FF5E15555E93}"/>
              </a:ext>
            </a:extLst>
          </p:cNvPr>
          <p:cNvGrpSpPr/>
          <p:nvPr/>
        </p:nvGrpSpPr>
        <p:grpSpPr>
          <a:xfrm>
            <a:off x="2541000" y="2760893"/>
            <a:ext cx="1684396" cy="576000"/>
            <a:chOff x="283261" y="3511632"/>
            <a:chExt cx="1656000" cy="576000"/>
          </a:xfrm>
        </p:grpSpPr>
        <p:sp>
          <p:nvSpPr>
            <p:cNvPr id="22" name="Rectangle: Rounded Corners 21">
              <a:extLst>
                <a:ext uri="{FF2B5EF4-FFF2-40B4-BE49-F238E27FC236}">
                  <a16:creationId xmlns:a16="http://schemas.microsoft.com/office/drawing/2014/main" id="{D8A64320-14DD-69C0-0DED-C714CF171EAE}"/>
                </a:ext>
              </a:extLst>
            </p:cNvPr>
            <p:cNvSpPr/>
            <p:nvPr/>
          </p:nvSpPr>
          <p:spPr>
            <a:xfrm>
              <a:off x="283261" y="3511632"/>
              <a:ext cx="1656000" cy="576000"/>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73494250-47B9-562D-A43F-F0882319A9B6}"/>
                </a:ext>
              </a:extLst>
            </p:cNvPr>
            <p:cNvSpPr txBox="1"/>
            <p:nvPr/>
          </p:nvSpPr>
          <p:spPr>
            <a:xfrm>
              <a:off x="283262" y="3552892"/>
              <a:ext cx="1655999" cy="523220"/>
            </a:xfrm>
            <a:prstGeom prst="rect">
              <a:avLst/>
            </a:prstGeom>
            <a:noFill/>
          </p:spPr>
          <p:txBody>
            <a:bodyPr wrap="square" rtlCol="0">
              <a:spAutoFit/>
            </a:bodyPr>
            <a:lstStyle/>
            <a:p>
              <a:pPr algn="ctr"/>
              <a:r>
                <a:rPr lang="en-IN" dirty="0"/>
                <a:t>Image Conversion </a:t>
              </a:r>
            </a:p>
            <a:p>
              <a:pPr algn="ctr"/>
              <a:r>
                <a:rPr lang="en-IN" dirty="0"/>
                <a:t>30 FPS</a:t>
              </a:r>
            </a:p>
          </p:txBody>
        </p:sp>
      </p:grpSp>
      <p:grpSp>
        <p:nvGrpSpPr>
          <p:cNvPr id="14" name="Group 13">
            <a:extLst>
              <a:ext uri="{FF2B5EF4-FFF2-40B4-BE49-F238E27FC236}">
                <a16:creationId xmlns:a16="http://schemas.microsoft.com/office/drawing/2014/main" id="{E711500F-E822-8072-104F-A23DBFA62193}"/>
              </a:ext>
            </a:extLst>
          </p:cNvPr>
          <p:cNvGrpSpPr/>
          <p:nvPr/>
        </p:nvGrpSpPr>
        <p:grpSpPr>
          <a:xfrm>
            <a:off x="9671419" y="2746014"/>
            <a:ext cx="1656000" cy="576206"/>
            <a:chOff x="283261" y="4726633"/>
            <a:chExt cx="1656000" cy="576206"/>
          </a:xfrm>
        </p:grpSpPr>
        <p:sp>
          <p:nvSpPr>
            <p:cNvPr id="25" name="Rectangle: Rounded Corners 24">
              <a:extLst>
                <a:ext uri="{FF2B5EF4-FFF2-40B4-BE49-F238E27FC236}">
                  <a16:creationId xmlns:a16="http://schemas.microsoft.com/office/drawing/2014/main" id="{681C9C9E-9018-68CA-C582-B639B0475DD5}"/>
                </a:ext>
              </a:extLst>
            </p:cNvPr>
            <p:cNvSpPr/>
            <p:nvPr/>
          </p:nvSpPr>
          <p:spPr>
            <a:xfrm>
              <a:off x="283261" y="4726633"/>
              <a:ext cx="1656000" cy="576000"/>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06C0DF95-A898-5860-CE58-8661D6DB9C36}"/>
                </a:ext>
              </a:extLst>
            </p:cNvPr>
            <p:cNvSpPr txBox="1"/>
            <p:nvPr/>
          </p:nvSpPr>
          <p:spPr>
            <a:xfrm>
              <a:off x="283262" y="4779619"/>
              <a:ext cx="1619709" cy="523220"/>
            </a:xfrm>
            <a:prstGeom prst="rect">
              <a:avLst/>
            </a:prstGeom>
            <a:noFill/>
          </p:spPr>
          <p:txBody>
            <a:bodyPr wrap="square" rtlCol="0">
              <a:spAutoFit/>
            </a:bodyPr>
            <a:lstStyle/>
            <a:p>
              <a:pPr algn="ctr"/>
              <a:r>
                <a:rPr lang="en-IN" dirty="0"/>
                <a:t>Image pre-processing</a:t>
              </a:r>
            </a:p>
          </p:txBody>
        </p:sp>
      </p:grpSp>
      <p:grpSp>
        <p:nvGrpSpPr>
          <p:cNvPr id="79" name="Group 78">
            <a:extLst>
              <a:ext uri="{FF2B5EF4-FFF2-40B4-BE49-F238E27FC236}">
                <a16:creationId xmlns:a16="http://schemas.microsoft.com/office/drawing/2014/main" id="{6EE5FC3E-DBF4-3A82-93A2-A3C942D14235}"/>
              </a:ext>
            </a:extLst>
          </p:cNvPr>
          <p:cNvGrpSpPr/>
          <p:nvPr/>
        </p:nvGrpSpPr>
        <p:grpSpPr>
          <a:xfrm>
            <a:off x="7320000" y="2482492"/>
            <a:ext cx="1656000" cy="595219"/>
            <a:chOff x="276447" y="2296632"/>
            <a:chExt cx="2109404" cy="612131"/>
          </a:xfrm>
        </p:grpSpPr>
        <p:sp>
          <p:nvSpPr>
            <p:cNvPr id="80" name="Rectangle: Rounded Corners 79">
              <a:extLst>
                <a:ext uri="{FF2B5EF4-FFF2-40B4-BE49-F238E27FC236}">
                  <a16:creationId xmlns:a16="http://schemas.microsoft.com/office/drawing/2014/main" id="{DEC19BE6-7077-081C-30A0-B2AE9FA68ACF}"/>
                </a:ext>
              </a:extLst>
            </p:cNvPr>
            <p:cNvSpPr/>
            <p:nvPr/>
          </p:nvSpPr>
          <p:spPr>
            <a:xfrm>
              <a:off x="276447" y="2296632"/>
              <a:ext cx="2109404" cy="592367"/>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TextBox 80">
              <a:extLst>
                <a:ext uri="{FF2B5EF4-FFF2-40B4-BE49-F238E27FC236}">
                  <a16:creationId xmlns:a16="http://schemas.microsoft.com/office/drawing/2014/main" id="{B80D73F5-D154-FC39-6DDB-9EDECE767EAE}"/>
                </a:ext>
              </a:extLst>
            </p:cNvPr>
            <p:cNvSpPr txBox="1"/>
            <p:nvPr/>
          </p:nvSpPr>
          <p:spPr>
            <a:xfrm>
              <a:off x="276448" y="2370676"/>
              <a:ext cx="2109403" cy="538087"/>
            </a:xfrm>
            <a:prstGeom prst="rect">
              <a:avLst/>
            </a:prstGeom>
            <a:noFill/>
          </p:spPr>
          <p:txBody>
            <a:bodyPr wrap="square" rtlCol="0">
              <a:spAutoFit/>
            </a:bodyPr>
            <a:lstStyle/>
            <a:p>
              <a:pPr algn="ctr"/>
              <a:r>
                <a:rPr lang="en-IN" dirty="0"/>
                <a:t>a. ATM Theft/ Burglary/ Dacoit</a:t>
              </a:r>
            </a:p>
          </p:txBody>
        </p:sp>
      </p:grpSp>
      <p:grpSp>
        <p:nvGrpSpPr>
          <p:cNvPr id="85" name="Group 84">
            <a:extLst>
              <a:ext uri="{FF2B5EF4-FFF2-40B4-BE49-F238E27FC236}">
                <a16:creationId xmlns:a16="http://schemas.microsoft.com/office/drawing/2014/main" id="{8D114416-DA8C-F224-020A-410379422BF2}"/>
              </a:ext>
            </a:extLst>
          </p:cNvPr>
          <p:cNvGrpSpPr/>
          <p:nvPr/>
        </p:nvGrpSpPr>
        <p:grpSpPr>
          <a:xfrm>
            <a:off x="7320000" y="3123000"/>
            <a:ext cx="1656000" cy="576000"/>
            <a:chOff x="276447" y="2296632"/>
            <a:chExt cx="2109404" cy="592367"/>
          </a:xfrm>
        </p:grpSpPr>
        <p:sp>
          <p:nvSpPr>
            <p:cNvPr id="86" name="Rectangle: Rounded Corners 85">
              <a:extLst>
                <a:ext uri="{FF2B5EF4-FFF2-40B4-BE49-F238E27FC236}">
                  <a16:creationId xmlns:a16="http://schemas.microsoft.com/office/drawing/2014/main" id="{E851F618-906A-60A7-8764-7140DD199CF5}"/>
                </a:ext>
              </a:extLst>
            </p:cNvPr>
            <p:cNvSpPr/>
            <p:nvPr/>
          </p:nvSpPr>
          <p:spPr>
            <a:xfrm>
              <a:off x="276447" y="2296632"/>
              <a:ext cx="2109404" cy="592367"/>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7" name="TextBox 86">
              <a:extLst>
                <a:ext uri="{FF2B5EF4-FFF2-40B4-BE49-F238E27FC236}">
                  <a16:creationId xmlns:a16="http://schemas.microsoft.com/office/drawing/2014/main" id="{FC508E5F-B451-10E5-C7C0-71B93A85634A}"/>
                </a:ext>
              </a:extLst>
            </p:cNvPr>
            <p:cNvSpPr txBox="1"/>
            <p:nvPr/>
          </p:nvSpPr>
          <p:spPr>
            <a:xfrm>
              <a:off x="276448" y="2432578"/>
              <a:ext cx="2109403" cy="316522"/>
            </a:xfrm>
            <a:prstGeom prst="rect">
              <a:avLst/>
            </a:prstGeom>
            <a:noFill/>
          </p:spPr>
          <p:txBody>
            <a:bodyPr wrap="square" rtlCol="0">
              <a:spAutoFit/>
            </a:bodyPr>
            <a:lstStyle/>
            <a:p>
              <a:pPr algn="ctr"/>
              <a:r>
                <a:rPr lang="en-IN" dirty="0"/>
                <a:t>b. ATM Skimming</a:t>
              </a:r>
            </a:p>
          </p:txBody>
        </p:sp>
      </p:grpSp>
      <p:sp>
        <p:nvSpPr>
          <p:cNvPr id="53" name="TextBox 52">
            <a:extLst>
              <a:ext uri="{FF2B5EF4-FFF2-40B4-BE49-F238E27FC236}">
                <a16:creationId xmlns:a16="http://schemas.microsoft.com/office/drawing/2014/main" id="{EF4F3B5B-36E8-A837-28E2-27145342E916}"/>
              </a:ext>
            </a:extLst>
          </p:cNvPr>
          <p:cNvSpPr txBox="1"/>
          <p:nvPr/>
        </p:nvSpPr>
        <p:spPr>
          <a:xfrm>
            <a:off x="7940999" y="864000"/>
            <a:ext cx="2610001" cy="307777"/>
          </a:xfrm>
          <a:prstGeom prst="rect">
            <a:avLst/>
          </a:prstGeom>
          <a:noFill/>
          <a:ln w="12700">
            <a:solidFill>
              <a:schemeClr val="tx1"/>
            </a:solidFill>
            <a:prstDash val="solid"/>
          </a:ln>
        </p:spPr>
        <p:txBody>
          <a:bodyPr wrap="square" rtlCol="0">
            <a:spAutoFit/>
          </a:bodyPr>
          <a:lstStyle>
            <a:defPPr marR="0" lvl="0" algn="l" rtl="0">
              <a:lnSpc>
                <a:spcPct val="100000"/>
              </a:lnSpc>
              <a:spcBef>
                <a:spcPts val="0"/>
              </a:spcBef>
              <a:spcAft>
                <a:spcPts val="0"/>
              </a:spcAft>
              <a:defRPr/>
            </a:defPPr>
            <a:lvl1pPr>
              <a:defRPr b="1"/>
            </a:lvl1pPr>
          </a:lstStyle>
          <a:p>
            <a:r>
              <a:rPr lang="en-IN" b="0" dirty="0"/>
              <a:t>Live stream / Recorded Video</a:t>
            </a:r>
            <a:endParaRPr lang="en-IN" dirty="0"/>
          </a:p>
        </p:txBody>
      </p:sp>
      <p:grpSp>
        <p:nvGrpSpPr>
          <p:cNvPr id="37" name="Group 36">
            <a:extLst>
              <a:ext uri="{FF2B5EF4-FFF2-40B4-BE49-F238E27FC236}">
                <a16:creationId xmlns:a16="http://schemas.microsoft.com/office/drawing/2014/main" id="{F6D4C1E5-F368-765D-77EC-5B3924B1D1DC}"/>
              </a:ext>
            </a:extLst>
          </p:cNvPr>
          <p:cNvGrpSpPr/>
          <p:nvPr/>
        </p:nvGrpSpPr>
        <p:grpSpPr>
          <a:xfrm>
            <a:off x="2496000" y="461322"/>
            <a:ext cx="505971" cy="492678"/>
            <a:chOff x="1236000" y="2801322"/>
            <a:chExt cx="495000" cy="492678"/>
          </a:xfrm>
        </p:grpSpPr>
        <p:sp>
          <p:nvSpPr>
            <p:cNvPr id="38" name="Oval 37">
              <a:extLst>
                <a:ext uri="{FF2B5EF4-FFF2-40B4-BE49-F238E27FC236}">
                  <a16:creationId xmlns:a16="http://schemas.microsoft.com/office/drawing/2014/main" id="{EA5FFAD9-1E5E-8099-C031-26BE71B557CB}"/>
                </a:ext>
              </a:extLst>
            </p:cNvPr>
            <p:cNvSpPr/>
            <p:nvPr/>
          </p:nvSpPr>
          <p:spPr>
            <a:xfrm>
              <a:off x="1236000" y="2801322"/>
              <a:ext cx="495000" cy="492678"/>
            </a:xfrm>
            <a:prstGeom prst="ellipse">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254D2430-FF10-F767-FCF1-7FC91D53C72A}"/>
                </a:ext>
              </a:extLst>
            </p:cNvPr>
            <p:cNvSpPr txBox="1"/>
            <p:nvPr/>
          </p:nvSpPr>
          <p:spPr>
            <a:xfrm>
              <a:off x="1326000" y="2896223"/>
              <a:ext cx="315000" cy="338554"/>
            </a:xfrm>
            <a:prstGeom prst="rect">
              <a:avLst/>
            </a:prstGeom>
            <a:noFill/>
          </p:spPr>
          <p:txBody>
            <a:bodyPr wrap="square" rtlCol="0">
              <a:spAutoFit/>
            </a:bodyPr>
            <a:lstStyle/>
            <a:p>
              <a:r>
                <a:rPr lang="en-IN" sz="1600" dirty="0"/>
                <a:t>6</a:t>
              </a:r>
            </a:p>
          </p:txBody>
        </p:sp>
      </p:grpSp>
      <p:grpSp>
        <p:nvGrpSpPr>
          <p:cNvPr id="40" name="Group 39">
            <a:extLst>
              <a:ext uri="{FF2B5EF4-FFF2-40B4-BE49-F238E27FC236}">
                <a16:creationId xmlns:a16="http://schemas.microsoft.com/office/drawing/2014/main" id="{53D7B72B-1A88-181A-AB29-8CE1FFC5563B}"/>
              </a:ext>
            </a:extLst>
          </p:cNvPr>
          <p:cNvGrpSpPr/>
          <p:nvPr/>
        </p:nvGrpSpPr>
        <p:grpSpPr>
          <a:xfrm>
            <a:off x="4195029" y="596322"/>
            <a:ext cx="505971" cy="492678"/>
            <a:chOff x="1236000" y="2801322"/>
            <a:chExt cx="495000" cy="492678"/>
          </a:xfrm>
        </p:grpSpPr>
        <p:sp>
          <p:nvSpPr>
            <p:cNvPr id="41" name="Oval 40">
              <a:extLst>
                <a:ext uri="{FF2B5EF4-FFF2-40B4-BE49-F238E27FC236}">
                  <a16:creationId xmlns:a16="http://schemas.microsoft.com/office/drawing/2014/main" id="{81C1B99F-1162-B73D-F9D4-26536EB0558E}"/>
                </a:ext>
              </a:extLst>
            </p:cNvPr>
            <p:cNvSpPr/>
            <p:nvPr/>
          </p:nvSpPr>
          <p:spPr>
            <a:xfrm>
              <a:off x="1236000" y="2801322"/>
              <a:ext cx="495000" cy="492678"/>
            </a:xfrm>
            <a:prstGeom prst="ellipse">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id="{EA9EA234-B031-2D9D-4F4C-9688BA0E4689}"/>
                </a:ext>
              </a:extLst>
            </p:cNvPr>
            <p:cNvSpPr txBox="1"/>
            <p:nvPr/>
          </p:nvSpPr>
          <p:spPr>
            <a:xfrm>
              <a:off x="1326000" y="2896223"/>
              <a:ext cx="315000" cy="338554"/>
            </a:xfrm>
            <a:prstGeom prst="rect">
              <a:avLst/>
            </a:prstGeom>
            <a:noFill/>
          </p:spPr>
          <p:txBody>
            <a:bodyPr wrap="square" rtlCol="0">
              <a:spAutoFit/>
            </a:bodyPr>
            <a:lstStyle/>
            <a:p>
              <a:r>
                <a:rPr lang="en-IN" sz="1600" dirty="0"/>
                <a:t>7</a:t>
              </a:r>
            </a:p>
          </p:txBody>
        </p:sp>
      </p:grpSp>
      <p:grpSp>
        <p:nvGrpSpPr>
          <p:cNvPr id="44" name="Group 43">
            <a:extLst>
              <a:ext uri="{FF2B5EF4-FFF2-40B4-BE49-F238E27FC236}">
                <a16:creationId xmlns:a16="http://schemas.microsoft.com/office/drawing/2014/main" id="{54B626E3-103A-C66F-AC38-B1609277A34F}"/>
              </a:ext>
            </a:extLst>
          </p:cNvPr>
          <p:cNvGrpSpPr/>
          <p:nvPr/>
        </p:nvGrpSpPr>
        <p:grpSpPr>
          <a:xfrm>
            <a:off x="8976000" y="245483"/>
            <a:ext cx="505971" cy="492678"/>
            <a:chOff x="1236000" y="2801322"/>
            <a:chExt cx="495000" cy="492678"/>
          </a:xfrm>
        </p:grpSpPr>
        <p:sp>
          <p:nvSpPr>
            <p:cNvPr id="45" name="Oval 44">
              <a:extLst>
                <a:ext uri="{FF2B5EF4-FFF2-40B4-BE49-F238E27FC236}">
                  <a16:creationId xmlns:a16="http://schemas.microsoft.com/office/drawing/2014/main" id="{0CD65120-DE3D-8FD2-A189-194130B63E1E}"/>
                </a:ext>
              </a:extLst>
            </p:cNvPr>
            <p:cNvSpPr/>
            <p:nvPr/>
          </p:nvSpPr>
          <p:spPr>
            <a:xfrm>
              <a:off x="1236000" y="2801322"/>
              <a:ext cx="495000" cy="492678"/>
            </a:xfrm>
            <a:prstGeom prst="ellipse">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TextBox 45">
              <a:extLst>
                <a:ext uri="{FF2B5EF4-FFF2-40B4-BE49-F238E27FC236}">
                  <a16:creationId xmlns:a16="http://schemas.microsoft.com/office/drawing/2014/main" id="{E4A73C3D-37B2-7C77-3ED4-90A6444FAC46}"/>
                </a:ext>
              </a:extLst>
            </p:cNvPr>
            <p:cNvSpPr txBox="1"/>
            <p:nvPr/>
          </p:nvSpPr>
          <p:spPr>
            <a:xfrm>
              <a:off x="1326000" y="2896223"/>
              <a:ext cx="315000" cy="338554"/>
            </a:xfrm>
            <a:prstGeom prst="rect">
              <a:avLst/>
            </a:prstGeom>
            <a:noFill/>
          </p:spPr>
          <p:txBody>
            <a:bodyPr wrap="square" rtlCol="0">
              <a:spAutoFit/>
            </a:bodyPr>
            <a:lstStyle/>
            <a:p>
              <a:r>
                <a:rPr lang="en-IN" sz="1600" dirty="0"/>
                <a:t>8</a:t>
              </a:r>
            </a:p>
          </p:txBody>
        </p:sp>
      </p:grpSp>
      <p:grpSp>
        <p:nvGrpSpPr>
          <p:cNvPr id="47" name="Group 46">
            <a:extLst>
              <a:ext uri="{FF2B5EF4-FFF2-40B4-BE49-F238E27FC236}">
                <a16:creationId xmlns:a16="http://schemas.microsoft.com/office/drawing/2014/main" id="{CDA4018E-7F9D-2C9A-6951-75AE5A8ED089}"/>
              </a:ext>
            </a:extLst>
          </p:cNvPr>
          <p:cNvGrpSpPr/>
          <p:nvPr/>
        </p:nvGrpSpPr>
        <p:grpSpPr>
          <a:xfrm>
            <a:off x="865029" y="2216322"/>
            <a:ext cx="505971" cy="492678"/>
            <a:chOff x="1236000" y="2801322"/>
            <a:chExt cx="495000" cy="492678"/>
          </a:xfrm>
        </p:grpSpPr>
        <p:sp>
          <p:nvSpPr>
            <p:cNvPr id="48" name="Oval 47">
              <a:extLst>
                <a:ext uri="{FF2B5EF4-FFF2-40B4-BE49-F238E27FC236}">
                  <a16:creationId xmlns:a16="http://schemas.microsoft.com/office/drawing/2014/main" id="{2A2AC5FC-5C32-F62C-59FA-3F7D5118642E}"/>
                </a:ext>
              </a:extLst>
            </p:cNvPr>
            <p:cNvSpPr/>
            <p:nvPr/>
          </p:nvSpPr>
          <p:spPr>
            <a:xfrm>
              <a:off x="1236000" y="2801322"/>
              <a:ext cx="495000" cy="492678"/>
            </a:xfrm>
            <a:prstGeom prst="ellipse">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TextBox 48">
              <a:extLst>
                <a:ext uri="{FF2B5EF4-FFF2-40B4-BE49-F238E27FC236}">
                  <a16:creationId xmlns:a16="http://schemas.microsoft.com/office/drawing/2014/main" id="{7503F482-7D83-3CAE-F39B-C33C879ABED7}"/>
                </a:ext>
              </a:extLst>
            </p:cNvPr>
            <p:cNvSpPr txBox="1"/>
            <p:nvPr/>
          </p:nvSpPr>
          <p:spPr>
            <a:xfrm>
              <a:off x="1326000" y="2896223"/>
              <a:ext cx="315000" cy="338554"/>
            </a:xfrm>
            <a:prstGeom prst="rect">
              <a:avLst/>
            </a:prstGeom>
            <a:noFill/>
          </p:spPr>
          <p:txBody>
            <a:bodyPr wrap="square" rtlCol="0">
              <a:spAutoFit/>
            </a:bodyPr>
            <a:lstStyle/>
            <a:p>
              <a:r>
                <a:rPr lang="en-IN" sz="1600" dirty="0"/>
                <a:t>9</a:t>
              </a:r>
            </a:p>
          </p:txBody>
        </p:sp>
      </p:grpSp>
      <p:grpSp>
        <p:nvGrpSpPr>
          <p:cNvPr id="50" name="Group 49">
            <a:extLst>
              <a:ext uri="{FF2B5EF4-FFF2-40B4-BE49-F238E27FC236}">
                <a16:creationId xmlns:a16="http://schemas.microsoft.com/office/drawing/2014/main" id="{7BD95D97-F12F-E04F-0C23-98A538A59E40}"/>
              </a:ext>
            </a:extLst>
          </p:cNvPr>
          <p:cNvGrpSpPr/>
          <p:nvPr/>
        </p:nvGrpSpPr>
        <p:grpSpPr>
          <a:xfrm>
            <a:off x="3120796" y="2216322"/>
            <a:ext cx="519600" cy="492678"/>
            <a:chOff x="1236000" y="2801322"/>
            <a:chExt cx="508334" cy="492678"/>
          </a:xfrm>
        </p:grpSpPr>
        <p:sp>
          <p:nvSpPr>
            <p:cNvPr id="54" name="Oval 53">
              <a:extLst>
                <a:ext uri="{FF2B5EF4-FFF2-40B4-BE49-F238E27FC236}">
                  <a16:creationId xmlns:a16="http://schemas.microsoft.com/office/drawing/2014/main" id="{B901C896-9064-5710-E4C5-C7A3DD9A12E5}"/>
                </a:ext>
              </a:extLst>
            </p:cNvPr>
            <p:cNvSpPr/>
            <p:nvPr/>
          </p:nvSpPr>
          <p:spPr>
            <a:xfrm>
              <a:off x="1236000" y="2801322"/>
              <a:ext cx="495000" cy="492678"/>
            </a:xfrm>
            <a:prstGeom prst="ellipse">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TextBox 54">
              <a:extLst>
                <a:ext uri="{FF2B5EF4-FFF2-40B4-BE49-F238E27FC236}">
                  <a16:creationId xmlns:a16="http://schemas.microsoft.com/office/drawing/2014/main" id="{39EF8B9E-B17C-CD28-CF84-26AFDBF3C3AE}"/>
                </a:ext>
              </a:extLst>
            </p:cNvPr>
            <p:cNvSpPr txBox="1"/>
            <p:nvPr/>
          </p:nvSpPr>
          <p:spPr>
            <a:xfrm>
              <a:off x="1249332" y="2860822"/>
              <a:ext cx="495002" cy="338554"/>
            </a:xfrm>
            <a:prstGeom prst="rect">
              <a:avLst/>
            </a:prstGeom>
            <a:noFill/>
          </p:spPr>
          <p:txBody>
            <a:bodyPr wrap="square" rtlCol="0">
              <a:spAutoFit/>
            </a:bodyPr>
            <a:lstStyle/>
            <a:p>
              <a:r>
                <a:rPr lang="en-IN" sz="1600" dirty="0"/>
                <a:t>10</a:t>
              </a:r>
            </a:p>
          </p:txBody>
        </p:sp>
      </p:grpSp>
      <p:grpSp>
        <p:nvGrpSpPr>
          <p:cNvPr id="56" name="Group 55">
            <a:extLst>
              <a:ext uri="{FF2B5EF4-FFF2-40B4-BE49-F238E27FC236}">
                <a16:creationId xmlns:a16="http://schemas.microsoft.com/office/drawing/2014/main" id="{427AF1F6-92E1-8C1E-444C-65D19CB1888E}"/>
              </a:ext>
            </a:extLst>
          </p:cNvPr>
          <p:cNvGrpSpPr/>
          <p:nvPr/>
        </p:nvGrpSpPr>
        <p:grpSpPr>
          <a:xfrm>
            <a:off x="10312819" y="2169000"/>
            <a:ext cx="519600" cy="492678"/>
            <a:chOff x="1236000" y="2801322"/>
            <a:chExt cx="508334" cy="492678"/>
          </a:xfrm>
        </p:grpSpPr>
        <p:sp>
          <p:nvSpPr>
            <p:cNvPr id="57" name="Oval 56">
              <a:extLst>
                <a:ext uri="{FF2B5EF4-FFF2-40B4-BE49-F238E27FC236}">
                  <a16:creationId xmlns:a16="http://schemas.microsoft.com/office/drawing/2014/main" id="{027D6CB5-A722-94DB-E43C-44DF0E478749}"/>
                </a:ext>
              </a:extLst>
            </p:cNvPr>
            <p:cNvSpPr/>
            <p:nvPr/>
          </p:nvSpPr>
          <p:spPr>
            <a:xfrm>
              <a:off x="1236000" y="2801322"/>
              <a:ext cx="495000" cy="492678"/>
            </a:xfrm>
            <a:prstGeom prst="ellipse">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TextBox 57">
              <a:extLst>
                <a:ext uri="{FF2B5EF4-FFF2-40B4-BE49-F238E27FC236}">
                  <a16:creationId xmlns:a16="http://schemas.microsoft.com/office/drawing/2014/main" id="{46813CDE-097A-D842-A980-DF71A8FDCA77}"/>
                </a:ext>
              </a:extLst>
            </p:cNvPr>
            <p:cNvSpPr txBox="1"/>
            <p:nvPr/>
          </p:nvSpPr>
          <p:spPr>
            <a:xfrm>
              <a:off x="1249332" y="2860822"/>
              <a:ext cx="495002" cy="338554"/>
            </a:xfrm>
            <a:prstGeom prst="rect">
              <a:avLst/>
            </a:prstGeom>
            <a:noFill/>
          </p:spPr>
          <p:txBody>
            <a:bodyPr wrap="square" rtlCol="0">
              <a:spAutoFit/>
            </a:bodyPr>
            <a:lstStyle/>
            <a:p>
              <a:r>
                <a:rPr lang="en-IN" sz="1600" dirty="0"/>
                <a:t>13</a:t>
              </a:r>
            </a:p>
          </p:txBody>
        </p:sp>
      </p:grpSp>
      <p:grpSp>
        <p:nvGrpSpPr>
          <p:cNvPr id="59" name="Group 58">
            <a:extLst>
              <a:ext uri="{FF2B5EF4-FFF2-40B4-BE49-F238E27FC236}">
                <a16:creationId xmlns:a16="http://schemas.microsoft.com/office/drawing/2014/main" id="{7C420588-9678-B0AF-25B8-6D74724286E0}"/>
              </a:ext>
            </a:extLst>
          </p:cNvPr>
          <p:cNvGrpSpPr/>
          <p:nvPr/>
        </p:nvGrpSpPr>
        <p:grpSpPr>
          <a:xfrm>
            <a:off x="4800000" y="2440024"/>
            <a:ext cx="1656000" cy="657196"/>
            <a:chOff x="283261" y="4726633"/>
            <a:chExt cx="1656000" cy="657196"/>
          </a:xfrm>
          <a:solidFill>
            <a:schemeClr val="bg1">
              <a:lumMod val="85000"/>
            </a:schemeClr>
          </a:solidFill>
        </p:grpSpPr>
        <p:sp>
          <p:nvSpPr>
            <p:cNvPr id="60" name="Rectangle: Rounded Corners 59">
              <a:extLst>
                <a:ext uri="{FF2B5EF4-FFF2-40B4-BE49-F238E27FC236}">
                  <a16:creationId xmlns:a16="http://schemas.microsoft.com/office/drawing/2014/main" id="{4DF32CEC-F6C8-F116-B285-E90C8B4215D6}"/>
                </a:ext>
              </a:extLst>
            </p:cNvPr>
            <p:cNvSpPr/>
            <p:nvPr/>
          </p:nvSpPr>
          <p:spPr>
            <a:xfrm>
              <a:off x="283261" y="4726633"/>
              <a:ext cx="1656000" cy="576000"/>
            </a:xfrm>
            <a:prstGeom prst="round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TextBox 60">
              <a:extLst>
                <a:ext uri="{FF2B5EF4-FFF2-40B4-BE49-F238E27FC236}">
                  <a16:creationId xmlns:a16="http://schemas.microsoft.com/office/drawing/2014/main" id="{C10CF407-AC8C-97BD-4B92-2CD92C3DD395}"/>
                </a:ext>
              </a:extLst>
            </p:cNvPr>
            <p:cNvSpPr txBox="1"/>
            <p:nvPr/>
          </p:nvSpPr>
          <p:spPr>
            <a:xfrm>
              <a:off x="283262" y="4860609"/>
              <a:ext cx="1655999" cy="523220"/>
            </a:xfrm>
            <a:prstGeom prst="rect">
              <a:avLst/>
            </a:prstGeom>
            <a:grpFill/>
          </p:spPr>
          <p:txBody>
            <a:bodyPr wrap="square" rtlCol="0">
              <a:spAutoFit/>
            </a:bodyPr>
            <a:lstStyle/>
            <a:p>
              <a:pPr algn="ctr"/>
              <a:r>
                <a:rPr lang="en-IN" dirty="0"/>
                <a:t>Object detection using </a:t>
              </a:r>
              <a:r>
                <a:rPr lang="en-IN" b="1" dirty="0">
                  <a:solidFill>
                    <a:srgbClr val="FF0000"/>
                  </a:solidFill>
                </a:rPr>
                <a:t>Azure.ai</a:t>
              </a:r>
            </a:p>
          </p:txBody>
        </p:sp>
      </p:grpSp>
      <p:grpSp>
        <p:nvGrpSpPr>
          <p:cNvPr id="62" name="Group 61">
            <a:extLst>
              <a:ext uri="{FF2B5EF4-FFF2-40B4-BE49-F238E27FC236}">
                <a16:creationId xmlns:a16="http://schemas.microsoft.com/office/drawing/2014/main" id="{847CB105-B742-4046-00AD-34F4B6AB2BEB}"/>
              </a:ext>
            </a:extLst>
          </p:cNvPr>
          <p:cNvGrpSpPr/>
          <p:nvPr/>
        </p:nvGrpSpPr>
        <p:grpSpPr>
          <a:xfrm>
            <a:off x="4800000" y="3141000"/>
            <a:ext cx="1656000" cy="576000"/>
            <a:chOff x="283261" y="4726633"/>
            <a:chExt cx="1656000" cy="576000"/>
          </a:xfrm>
          <a:solidFill>
            <a:schemeClr val="tx1">
              <a:lumMod val="65000"/>
              <a:lumOff val="35000"/>
            </a:schemeClr>
          </a:solidFill>
        </p:grpSpPr>
        <p:sp>
          <p:nvSpPr>
            <p:cNvPr id="63" name="Rectangle: Rounded Corners 62">
              <a:extLst>
                <a:ext uri="{FF2B5EF4-FFF2-40B4-BE49-F238E27FC236}">
                  <a16:creationId xmlns:a16="http://schemas.microsoft.com/office/drawing/2014/main" id="{4C1053E7-9889-7EFB-8BAB-D2DC48136173}"/>
                </a:ext>
              </a:extLst>
            </p:cNvPr>
            <p:cNvSpPr/>
            <p:nvPr/>
          </p:nvSpPr>
          <p:spPr>
            <a:xfrm>
              <a:off x="283261" y="4726633"/>
              <a:ext cx="1656000" cy="576000"/>
            </a:xfrm>
            <a:prstGeom prst="round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64" name="TextBox 63">
              <a:extLst>
                <a:ext uri="{FF2B5EF4-FFF2-40B4-BE49-F238E27FC236}">
                  <a16:creationId xmlns:a16="http://schemas.microsoft.com/office/drawing/2014/main" id="{648602EC-56C1-F191-63E6-C83020F00F17}"/>
                </a:ext>
              </a:extLst>
            </p:cNvPr>
            <p:cNvSpPr txBox="1"/>
            <p:nvPr/>
          </p:nvSpPr>
          <p:spPr>
            <a:xfrm>
              <a:off x="283262" y="4834633"/>
              <a:ext cx="1655999" cy="461665"/>
            </a:xfrm>
            <a:prstGeom prst="rect">
              <a:avLst/>
            </a:prstGeom>
            <a:grpFill/>
          </p:spPr>
          <p:txBody>
            <a:bodyPr wrap="square" rtlCol="0">
              <a:spAutoFit/>
            </a:bodyPr>
            <a:lstStyle/>
            <a:p>
              <a:pPr algn="ctr"/>
              <a:r>
                <a:rPr lang="en-IN" sz="1200" dirty="0">
                  <a:solidFill>
                    <a:schemeClr val="bg1"/>
                  </a:solidFill>
                </a:rPr>
                <a:t>Subject is not in the purview of the study</a:t>
              </a:r>
            </a:p>
          </p:txBody>
        </p:sp>
      </p:grpSp>
      <p:sp>
        <p:nvSpPr>
          <p:cNvPr id="71" name="TextBox 70">
            <a:extLst>
              <a:ext uri="{FF2B5EF4-FFF2-40B4-BE49-F238E27FC236}">
                <a16:creationId xmlns:a16="http://schemas.microsoft.com/office/drawing/2014/main" id="{C076252B-1C50-2C2A-FBC4-E6D9279E8568}"/>
              </a:ext>
            </a:extLst>
          </p:cNvPr>
          <p:cNvSpPr txBox="1"/>
          <p:nvPr/>
        </p:nvSpPr>
        <p:spPr>
          <a:xfrm>
            <a:off x="4655999" y="2006442"/>
            <a:ext cx="1980001" cy="461665"/>
          </a:xfrm>
          <a:prstGeom prst="rect">
            <a:avLst/>
          </a:prstGeom>
          <a:noFill/>
          <a:ln>
            <a:solidFill>
              <a:schemeClr val="tx1"/>
            </a:solidFill>
            <a:prstDash val="dashDot"/>
          </a:ln>
        </p:spPr>
        <p:txBody>
          <a:bodyPr wrap="square" rtlCol="0">
            <a:spAutoFit/>
          </a:bodyPr>
          <a:lstStyle>
            <a:defPPr marR="0" lvl="0" algn="l" rtl="0">
              <a:lnSpc>
                <a:spcPct val="100000"/>
              </a:lnSpc>
              <a:spcBef>
                <a:spcPts val="0"/>
              </a:spcBef>
              <a:spcAft>
                <a:spcPts val="0"/>
              </a:spcAft>
              <a:defRPr/>
            </a:defPPr>
            <a:lvl1pPr>
              <a:defRPr b="1"/>
            </a:lvl1pPr>
          </a:lstStyle>
          <a:p>
            <a:pPr marL="171450" indent="-171450">
              <a:buFont typeface="Arial" panose="020B0604020202020204" pitchFamily="34" charset="0"/>
              <a:buChar char="•"/>
            </a:pPr>
            <a:r>
              <a:rPr lang="en-IN" sz="1200" b="0" dirty="0"/>
              <a:t>Simplifying the problem</a:t>
            </a:r>
          </a:p>
          <a:p>
            <a:pPr marL="171450" indent="-171450">
              <a:buFont typeface="Arial" panose="020B0604020202020204" pitchFamily="34" charset="0"/>
              <a:buChar char="•"/>
            </a:pPr>
            <a:r>
              <a:rPr lang="en-IN" sz="1200" b="0" dirty="0"/>
              <a:t>Naming the object</a:t>
            </a:r>
            <a:endParaRPr lang="en-IN" sz="1200" dirty="0"/>
          </a:p>
        </p:txBody>
      </p:sp>
      <p:grpSp>
        <p:nvGrpSpPr>
          <p:cNvPr id="65" name="Group 64">
            <a:extLst>
              <a:ext uri="{FF2B5EF4-FFF2-40B4-BE49-F238E27FC236}">
                <a16:creationId xmlns:a16="http://schemas.microsoft.com/office/drawing/2014/main" id="{CD7B1C16-D470-D033-C018-5782CB82C58C}"/>
              </a:ext>
            </a:extLst>
          </p:cNvPr>
          <p:cNvGrpSpPr/>
          <p:nvPr/>
        </p:nvGrpSpPr>
        <p:grpSpPr>
          <a:xfrm>
            <a:off x="7961400" y="1584000"/>
            <a:ext cx="519600" cy="492678"/>
            <a:chOff x="1236000" y="2801322"/>
            <a:chExt cx="508334" cy="492678"/>
          </a:xfrm>
        </p:grpSpPr>
        <p:sp>
          <p:nvSpPr>
            <p:cNvPr id="66" name="Oval 65">
              <a:extLst>
                <a:ext uri="{FF2B5EF4-FFF2-40B4-BE49-F238E27FC236}">
                  <a16:creationId xmlns:a16="http://schemas.microsoft.com/office/drawing/2014/main" id="{D8481CC1-083A-AF22-005A-9B60E8EE4150}"/>
                </a:ext>
              </a:extLst>
            </p:cNvPr>
            <p:cNvSpPr/>
            <p:nvPr/>
          </p:nvSpPr>
          <p:spPr>
            <a:xfrm>
              <a:off x="1236000" y="2801322"/>
              <a:ext cx="495000" cy="492678"/>
            </a:xfrm>
            <a:prstGeom prst="ellipse">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TextBox 66">
              <a:extLst>
                <a:ext uri="{FF2B5EF4-FFF2-40B4-BE49-F238E27FC236}">
                  <a16:creationId xmlns:a16="http://schemas.microsoft.com/office/drawing/2014/main" id="{7E75CC20-FF2C-E798-7586-BCCAFA46D907}"/>
                </a:ext>
              </a:extLst>
            </p:cNvPr>
            <p:cNvSpPr txBox="1"/>
            <p:nvPr/>
          </p:nvSpPr>
          <p:spPr>
            <a:xfrm>
              <a:off x="1249332" y="2860822"/>
              <a:ext cx="495002" cy="338554"/>
            </a:xfrm>
            <a:prstGeom prst="rect">
              <a:avLst/>
            </a:prstGeom>
            <a:noFill/>
          </p:spPr>
          <p:txBody>
            <a:bodyPr wrap="square" rtlCol="0">
              <a:spAutoFit/>
            </a:bodyPr>
            <a:lstStyle/>
            <a:p>
              <a:r>
                <a:rPr lang="en-IN" sz="1600" dirty="0"/>
                <a:t>12</a:t>
              </a:r>
            </a:p>
          </p:txBody>
        </p:sp>
      </p:grpSp>
      <p:grpSp>
        <p:nvGrpSpPr>
          <p:cNvPr id="69" name="Group 68">
            <a:extLst>
              <a:ext uri="{FF2B5EF4-FFF2-40B4-BE49-F238E27FC236}">
                <a16:creationId xmlns:a16="http://schemas.microsoft.com/office/drawing/2014/main" id="{1437EFDF-7C9B-4B7E-CBA7-EC95B6F772AF}"/>
              </a:ext>
            </a:extLst>
          </p:cNvPr>
          <p:cNvGrpSpPr/>
          <p:nvPr/>
        </p:nvGrpSpPr>
        <p:grpSpPr>
          <a:xfrm>
            <a:off x="10380000" y="4743000"/>
            <a:ext cx="1656000" cy="576000"/>
            <a:chOff x="276447" y="2296632"/>
            <a:chExt cx="2109404" cy="592367"/>
          </a:xfrm>
        </p:grpSpPr>
        <p:sp>
          <p:nvSpPr>
            <p:cNvPr id="70" name="Rectangle: Rounded Corners 69">
              <a:extLst>
                <a:ext uri="{FF2B5EF4-FFF2-40B4-BE49-F238E27FC236}">
                  <a16:creationId xmlns:a16="http://schemas.microsoft.com/office/drawing/2014/main" id="{0F3F8FE6-83D6-494B-DA17-D8D05D658E7C}"/>
                </a:ext>
              </a:extLst>
            </p:cNvPr>
            <p:cNvSpPr/>
            <p:nvPr/>
          </p:nvSpPr>
          <p:spPr>
            <a:xfrm>
              <a:off x="276447" y="2296632"/>
              <a:ext cx="2109404" cy="592367"/>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2" name="TextBox 71">
              <a:extLst>
                <a:ext uri="{FF2B5EF4-FFF2-40B4-BE49-F238E27FC236}">
                  <a16:creationId xmlns:a16="http://schemas.microsoft.com/office/drawing/2014/main" id="{81479378-5CC3-80FD-A6EA-D644A2E75233}"/>
                </a:ext>
              </a:extLst>
            </p:cNvPr>
            <p:cNvSpPr txBox="1"/>
            <p:nvPr/>
          </p:nvSpPr>
          <p:spPr>
            <a:xfrm>
              <a:off x="276448" y="2432578"/>
              <a:ext cx="2109403" cy="316522"/>
            </a:xfrm>
            <a:prstGeom prst="rect">
              <a:avLst/>
            </a:prstGeom>
            <a:noFill/>
          </p:spPr>
          <p:txBody>
            <a:bodyPr wrap="square" rtlCol="0">
              <a:spAutoFit/>
            </a:bodyPr>
            <a:lstStyle/>
            <a:p>
              <a:pPr algn="ctr"/>
              <a:r>
                <a:rPr lang="en-IN" dirty="0"/>
                <a:t>Feature selection</a:t>
              </a:r>
            </a:p>
          </p:txBody>
        </p:sp>
      </p:grpSp>
      <p:grpSp>
        <p:nvGrpSpPr>
          <p:cNvPr id="73" name="Group 72">
            <a:extLst>
              <a:ext uri="{FF2B5EF4-FFF2-40B4-BE49-F238E27FC236}">
                <a16:creationId xmlns:a16="http://schemas.microsoft.com/office/drawing/2014/main" id="{30581CFC-9F0C-09C9-C5AD-644336785F61}"/>
              </a:ext>
            </a:extLst>
          </p:cNvPr>
          <p:cNvGrpSpPr/>
          <p:nvPr/>
        </p:nvGrpSpPr>
        <p:grpSpPr>
          <a:xfrm>
            <a:off x="8130000" y="4734000"/>
            <a:ext cx="1656000" cy="576000"/>
            <a:chOff x="276447" y="2296632"/>
            <a:chExt cx="2109404" cy="592367"/>
          </a:xfrm>
        </p:grpSpPr>
        <p:sp>
          <p:nvSpPr>
            <p:cNvPr id="74" name="Rectangle: Rounded Corners 73">
              <a:extLst>
                <a:ext uri="{FF2B5EF4-FFF2-40B4-BE49-F238E27FC236}">
                  <a16:creationId xmlns:a16="http://schemas.microsoft.com/office/drawing/2014/main" id="{04EB2613-E199-F07B-1453-0E92558C9B02}"/>
                </a:ext>
              </a:extLst>
            </p:cNvPr>
            <p:cNvSpPr/>
            <p:nvPr/>
          </p:nvSpPr>
          <p:spPr>
            <a:xfrm>
              <a:off x="276447" y="2296632"/>
              <a:ext cx="2109404" cy="592367"/>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5" name="TextBox 74">
              <a:extLst>
                <a:ext uri="{FF2B5EF4-FFF2-40B4-BE49-F238E27FC236}">
                  <a16:creationId xmlns:a16="http://schemas.microsoft.com/office/drawing/2014/main" id="{3082FD6C-3769-E698-C215-3D3AD8E9AA04}"/>
                </a:ext>
              </a:extLst>
            </p:cNvPr>
            <p:cNvSpPr txBox="1"/>
            <p:nvPr/>
          </p:nvSpPr>
          <p:spPr>
            <a:xfrm>
              <a:off x="276448" y="2377193"/>
              <a:ext cx="2109403" cy="474783"/>
            </a:xfrm>
            <a:prstGeom prst="rect">
              <a:avLst/>
            </a:prstGeom>
            <a:noFill/>
          </p:spPr>
          <p:txBody>
            <a:bodyPr wrap="square" rtlCol="0">
              <a:spAutoFit/>
            </a:bodyPr>
            <a:lstStyle/>
            <a:p>
              <a:pPr algn="ctr"/>
              <a:r>
                <a:rPr lang="en-IN" sz="1200" dirty="0"/>
                <a:t>Development of Time series ML model </a:t>
              </a:r>
            </a:p>
          </p:txBody>
        </p:sp>
      </p:grpSp>
      <p:grpSp>
        <p:nvGrpSpPr>
          <p:cNvPr id="91" name="Group 90">
            <a:extLst>
              <a:ext uri="{FF2B5EF4-FFF2-40B4-BE49-F238E27FC236}">
                <a16:creationId xmlns:a16="http://schemas.microsoft.com/office/drawing/2014/main" id="{BA40A748-C5BB-AFB3-6FEB-03279600D2C0}"/>
              </a:ext>
            </a:extLst>
          </p:cNvPr>
          <p:cNvGrpSpPr/>
          <p:nvPr/>
        </p:nvGrpSpPr>
        <p:grpSpPr>
          <a:xfrm>
            <a:off x="10911000" y="4104000"/>
            <a:ext cx="519600" cy="492678"/>
            <a:chOff x="1236000" y="2801322"/>
            <a:chExt cx="508334" cy="492678"/>
          </a:xfrm>
        </p:grpSpPr>
        <p:sp>
          <p:nvSpPr>
            <p:cNvPr id="92" name="Oval 91">
              <a:extLst>
                <a:ext uri="{FF2B5EF4-FFF2-40B4-BE49-F238E27FC236}">
                  <a16:creationId xmlns:a16="http://schemas.microsoft.com/office/drawing/2014/main" id="{BADF37E7-ABD2-7EFC-6CB3-48B825ED6F7C}"/>
                </a:ext>
              </a:extLst>
            </p:cNvPr>
            <p:cNvSpPr/>
            <p:nvPr/>
          </p:nvSpPr>
          <p:spPr>
            <a:xfrm>
              <a:off x="1236000" y="2801322"/>
              <a:ext cx="495000" cy="492678"/>
            </a:xfrm>
            <a:prstGeom prst="ellipse">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TextBox 92">
              <a:extLst>
                <a:ext uri="{FF2B5EF4-FFF2-40B4-BE49-F238E27FC236}">
                  <a16:creationId xmlns:a16="http://schemas.microsoft.com/office/drawing/2014/main" id="{E90394F6-9537-047E-E7DC-A74D69B8B1CB}"/>
                </a:ext>
              </a:extLst>
            </p:cNvPr>
            <p:cNvSpPr txBox="1"/>
            <p:nvPr/>
          </p:nvSpPr>
          <p:spPr>
            <a:xfrm>
              <a:off x="1249332" y="2860822"/>
              <a:ext cx="495002" cy="338554"/>
            </a:xfrm>
            <a:prstGeom prst="rect">
              <a:avLst/>
            </a:prstGeom>
            <a:noFill/>
          </p:spPr>
          <p:txBody>
            <a:bodyPr wrap="square" rtlCol="0">
              <a:spAutoFit/>
            </a:bodyPr>
            <a:lstStyle/>
            <a:p>
              <a:r>
                <a:rPr lang="en-IN" sz="1600" dirty="0"/>
                <a:t>14</a:t>
              </a:r>
            </a:p>
          </p:txBody>
        </p:sp>
      </p:grpSp>
      <p:grpSp>
        <p:nvGrpSpPr>
          <p:cNvPr id="94" name="Group 93">
            <a:extLst>
              <a:ext uri="{FF2B5EF4-FFF2-40B4-BE49-F238E27FC236}">
                <a16:creationId xmlns:a16="http://schemas.microsoft.com/office/drawing/2014/main" id="{BAD70E6A-6144-C697-0F60-4CEF1B2E5732}"/>
              </a:ext>
            </a:extLst>
          </p:cNvPr>
          <p:cNvGrpSpPr/>
          <p:nvPr/>
        </p:nvGrpSpPr>
        <p:grpSpPr>
          <a:xfrm>
            <a:off x="8670000" y="4149000"/>
            <a:ext cx="519600" cy="492678"/>
            <a:chOff x="1236000" y="2801322"/>
            <a:chExt cx="508334" cy="492678"/>
          </a:xfrm>
        </p:grpSpPr>
        <p:sp>
          <p:nvSpPr>
            <p:cNvPr id="95" name="Oval 94">
              <a:extLst>
                <a:ext uri="{FF2B5EF4-FFF2-40B4-BE49-F238E27FC236}">
                  <a16:creationId xmlns:a16="http://schemas.microsoft.com/office/drawing/2014/main" id="{E4D72C66-2C2C-82D8-B213-1CDEF107F722}"/>
                </a:ext>
              </a:extLst>
            </p:cNvPr>
            <p:cNvSpPr/>
            <p:nvPr/>
          </p:nvSpPr>
          <p:spPr>
            <a:xfrm>
              <a:off x="1236000" y="2801322"/>
              <a:ext cx="495000" cy="492678"/>
            </a:xfrm>
            <a:prstGeom prst="ellipse">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TextBox 95">
              <a:extLst>
                <a:ext uri="{FF2B5EF4-FFF2-40B4-BE49-F238E27FC236}">
                  <a16:creationId xmlns:a16="http://schemas.microsoft.com/office/drawing/2014/main" id="{2529BD0B-EA83-C41C-3210-55E4A439CFFB}"/>
                </a:ext>
              </a:extLst>
            </p:cNvPr>
            <p:cNvSpPr txBox="1"/>
            <p:nvPr/>
          </p:nvSpPr>
          <p:spPr>
            <a:xfrm>
              <a:off x="1249332" y="2860822"/>
              <a:ext cx="495002" cy="338554"/>
            </a:xfrm>
            <a:prstGeom prst="rect">
              <a:avLst/>
            </a:prstGeom>
            <a:noFill/>
          </p:spPr>
          <p:txBody>
            <a:bodyPr wrap="square" rtlCol="0">
              <a:spAutoFit/>
            </a:bodyPr>
            <a:lstStyle/>
            <a:p>
              <a:r>
                <a:rPr lang="en-IN" sz="1600" dirty="0"/>
                <a:t>15</a:t>
              </a:r>
            </a:p>
          </p:txBody>
        </p:sp>
      </p:grpSp>
      <p:sp>
        <p:nvSpPr>
          <p:cNvPr id="76" name="TextBox 75">
            <a:extLst>
              <a:ext uri="{FF2B5EF4-FFF2-40B4-BE49-F238E27FC236}">
                <a16:creationId xmlns:a16="http://schemas.microsoft.com/office/drawing/2014/main" id="{A436B796-4E7F-469D-B050-5BCE76D8BB5B}"/>
              </a:ext>
            </a:extLst>
          </p:cNvPr>
          <p:cNvSpPr txBox="1"/>
          <p:nvPr/>
        </p:nvSpPr>
        <p:spPr>
          <a:xfrm>
            <a:off x="465763" y="92499"/>
            <a:ext cx="1887439" cy="646331"/>
          </a:xfrm>
          <a:prstGeom prst="rect">
            <a:avLst/>
          </a:prstGeom>
          <a:noFill/>
          <a:ln>
            <a:solidFill>
              <a:schemeClr val="tx1"/>
            </a:solidFill>
            <a:prstDash val="dashDot"/>
          </a:ln>
        </p:spPr>
        <p:txBody>
          <a:bodyPr wrap="square" rtlCol="0">
            <a:spAutoFit/>
          </a:bodyPr>
          <a:lstStyle>
            <a:defPPr marR="0" lvl="0" algn="l" rtl="0">
              <a:lnSpc>
                <a:spcPct val="100000"/>
              </a:lnSpc>
              <a:spcBef>
                <a:spcPts val="0"/>
              </a:spcBef>
              <a:spcAft>
                <a:spcPts val="0"/>
              </a:spcAft>
              <a:defRPr/>
            </a:defPPr>
            <a:lvl1pPr>
              <a:defRPr b="1"/>
            </a:lvl1pPr>
          </a:lstStyle>
          <a:p>
            <a:r>
              <a:rPr lang="en-IN" sz="1200" dirty="0"/>
              <a:t>Behaviour</a:t>
            </a:r>
          </a:p>
          <a:p>
            <a:r>
              <a:rPr lang="en-IN" sz="1200" dirty="0"/>
              <a:t>Subject:</a:t>
            </a:r>
            <a:r>
              <a:rPr lang="en-IN" sz="1200" b="0" dirty="0"/>
              <a:t> Non-stationary</a:t>
            </a:r>
          </a:p>
          <a:p>
            <a:r>
              <a:rPr lang="en-IN" sz="1200" dirty="0"/>
              <a:t>Object:</a:t>
            </a:r>
            <a:r>
              <a:rPr lang="en-IN" sz="1200" b="0" dirty="0"/>
              <a:t> Stationary</a:t>
            </a:r>
            <a:endParaRPr lang="en-IN" sz="1200" dirty="0"/>
          </a:p>
        </p:txBody>
      </p:sp>
      <p:sp>
        <p:nvSpPr>
          <p:cNvPr id="77" name="TextBox 76">
            <a:extLst>
              <a:ext uri="{FF2B5EF4-FFF2-40B4-BE49-F238E27FC236}">
                <a16:creationId xmlns:a16="http://schemas.microsoft.com/office/drawing/2014/main" id="{6AD327F0-BA83-4E03-9C6A-C0A9788577B4}"/>
              </a:ext>
            </a:extLst>
          </p:cNvPr>
          <p:cNvSpPr txBox="1"/>
          <p:nvPr/>
        </p:nvSpPr>
        <p:spPr>
          <a:xfrm>
            <a:off x="7365001" y="2169000"/>
            <a:ext cx="1655999" cy="276999"/>
          </a:xfrm>
          <a:prstGeom prst="rect">
            <a:avLst/>
          </a:prstGeom>
          <a:noFill/>
          <a:ln>
            <a:solidFill>
              <a:schemeClr val="tx1"/>
            </a:solidFill>
            <a:prstDash val="dashDot"/>
          </a:ln>
        </p:spPr>
        <p:txBody>
          <a:bodyPr wrap="square" rtlCol="0">
            <a:spAutoFit/>
          </a:bodyPr>
          <a:lstStyle>
            <a:defPPr marR="0" lvl="0" algn="l" rtl="0">
              <a:lnSpc>
                <a:spcPct val="100000"/>
              </a:lnSpc>
              <a:spcBef>
                <a:spcPts val="0"/>
              </a:spcBef>
              <a:spcAft>
                <a:spcPts val="0"/>
              </a:spcAft>
              <a:defRPr/>
            </a:defPPr>
            <a:lvl1pPr>
              <a:defRPr b="1"/>
            </a:lvl1pPr>
          </a:lstStyle>
          <a:p>
            <a:pPr algn="ctr"/>
            <a:r>
              <a:rPr lang="en-IN" sz="1200" b="0" dirty="0"/>
              <a:t>Objective / Problem</a:t>
            </a:r>
            <a:endParaRPr lang="en-IN" sz="1200" dirty="0"/>
          </a:p>
        </p:txBody>
      </p:sp>
      <p:sp>
        <p:nvSpPr>
          <p:cNvPr id="78" name="TextBox 77">
            <a:extLst>
              <a:ext uri="{FF2B5EF4-FFF2-40B4-BE49-F238E27FC236}">
                <a16:creationId xmlns:a16="http://schemas.microsoft.com/office/drawing/2014/main" id="{B6D7BCD9-C628-46A5-B625-A49BB5795537}"/>
              </a:ext>
            </a:extLst>
          </p:cNvPr>
          <p:cNvSpPr txBox="1"/>
          <p:nvPr/>
        </p:nvSpPr>
        <p:spPr>
          <a:xfrm>
            <a:off x="9705000" y="3384000"/>
            <a:ext cx="1656000" cy="276999"/>
          </a:xfrm>
          <a:prstGeom prst="rect">
            <a:avLst/>
          </a:prstGeom>
          <a:noFill/>
          <a:ln>
            <a:solidFill>
              <a:schemeClr val="tx1"/>
            </a:solidFill>
            <a:prstDash val="dashDot"/>
          </a:ln>
        </p:spPr>
        <p:txBody>
          <a:bodyPr wrap="square" rtlCol="0">
            <a:spAutoFit/>
          </a:bodyPr>
          <a:lstStyle>
            <a:defPPr marR="0" lvl="0" algn="l" rtl="0">
              <a:lnSpc>
                <a:spcPct val="100000"/>
              </a:lnSpc>
              <a:spcBef>
                <a:spcPts val="0"/>
              </a:spcBef>
              <a:spcAft>
                <a:spcPts val="0"/>
              </a:spcAft>
              <a:defRPr/>
            </a:defPPr>
            <a:lvl1pPr>
              <a:defRPr b="1"/>
            </a:lvl1pPr>
          </a:lstStyle>
          <a:p>
            <a:pPr algn="ctr"/>
            <a:r>
              <a:rPr lang="en-IN" sz="1200" b="0" dirty="0"/>
              <a:t>Cropping the object</a:t>
            </a:r>
          </a:p>
        </p:txBody>
      </p:sp>
      <p:grpSp>
        <p:nvGrpSpPr>
          <p:cNvPr id="82" name="Group 81">
            <a:extLst>
              <a:ext uri="{FF2B5EF4-FFF2-40B4-BE49-F238E27FC236}">
                <a16:creationId xmlns:a16="http://schemas.microsoft.com/office/drawing/2014/main" id="{8AF40DFA-F238-4363-B6CB-539AED551D0E}"/>
              </a:ext>
            </a:extLst>
          </p:cNvPr>
          <p:cNvGrpSpPr/>
          <p:nvPr/>
        </p:nvGrpSpPr>
        <p:grpSpPr>
          <a:xfrm>
            <a:off x="5479696" y="1466462"/>
            <a:ext cx="519600" cy="492678"/>
            <a:chOff x="1236000" y="2801322"/>
            <a:chExt cx="508334" cy="492678"/>
          </a:xfrm>
        </p:grpSpPr>
        <p:sp>
          <p:nvSpPr>
            <p:cNvPr id="83" name="Oval 82">
              <a:extLst>
                <a:ext uri="{FF2B5EF4-FFF2-40B4-BE49-F238E27FC236}">
                  <a16:creationId xmlns:a16="http://schemas.microsoft.com/office/drawing/2014/main" id="{98C241E3-7D98-4788-9945-5043424E1860}"/>
                </a:ext>
              </a:extLst>
            </p:cNvPr>
            <p:cNvSpPr/>
            <p:nvPr/>
          </p:nvSpPr>
          <p:spPr>
            <a:xfrm>
              <a:off x="1236000" y="2801322"/>
              <a:ext cx="495000" cy="492678"/>
            </a:xfrm>
            <a:prstGeom prst="ellipse">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TextBox 83">
              <a:extLst>
                <a:ext uri="{FF2B5EF4-FFF2-40B4-BE49-F238E27FC236}">
                  <a16:creationId xmlns:a16="http://schemas.microsoft.com/office/drawing/2014/main" id="{03C81EC8-42D9-466D-9493-B83EFE84966D}"/>
                </a:ext>
              </a:extLst>
            </p:cNvPr>
            <p:cNvSpPr txBox="1"/>
            <p:nvPr/>
          </p:nvSpPr>
          <p:spPr>
            <a:xfrm>
              <a:off x="1249332" y="2860822"/>
              <a:ext cx="495002" cy="338554"/>
            </a:xfrm>
            <a:prstGeom prst="rect">
              <a:avLst/>
            </a:prstGeom>
            <a:noFill/>
          </p:spPr>
          <p:txBody>
            <a:bodyPr wrap="square" rtlCol="0">
              <a:spAutoFit/>
            </a:bodyPr>
            <a:lstStyle/>
            <a:p>
              <a:r>
                <a:rPr lang="en-IN" sz="1600" dirty="0"/>
                <a:t>11</a:t>
              </a:r>
            </a:p>
          </p:txBody>
        </p:sp>
      </p:grpSp>
      <p:sp>
        <p:nvSpPr>
          <p:cNvPr id="88" name="TextBox 87">
            <a:extLst>
              <a:ext uri="{FF2B5EF4-FFF2-40B4-BE49-F238E27FC236}">
                <a16:creationId xmlns:a16="http://schemas.microsoft.com/office/drawing/2014/main" id="{5534C6AE-39B9-48EC-9953-7F3DD0F2E225}"/>
              </a:ext>
            </a:extLst>
          </p:cNvPr>
          <p:cNvSpPr txBox="1"/>
          <p:nvPr/>
        </p:nvSpPr>
        <p:spPr>
          <a:xfrm>
            <a:off x="9696000" y="99000"/>
            <a:ext cx="2435310" cy="646331"/>
          </a:xfrm>
          <a:prstGeom prst="rect">
            <a:avLst/>
          </a:prstGeom>
          <a:noFill/>
          <a:ln>
            <a:solidFill>
              <a:schemeClr val="tx1"/>
            </a:solidFill>
            <a:prstDash val="dashDot"/>
          </a:ln>
        </p:spPr>
        <p:txBody>
          <a:bodyPr wrap="square" rtlCol="0">
            <a:spAutoFit/>
          </a:bodyPr>
          <a:lstStyle>
            <a:defPPr marR="0" lvl="0" algn="l" rtl="0">
              <a:lnSpc>
                <a:spcPct val="100000"/>
              </a:lnSpc>
              <a:spcBef>
                <a:spcPts val="0"/>
              </a:spcBef>
              <a:spcAft>
                <a:spcPts val="0"/>
              </a:spcAft>
              <a:defRPr/>
            </a:defPPr>
            <a:lvl1pPr>
              <a:defRPr b="1"/>
            </a:lvl1pPr>
          </a:lstStyle>
          <a:p>
            <a:r>
              <a:rPr lang="en-IN" sz="1200" dirty="0"/>
              <a:t>Live stream:</a:t>
            </a:r>
            <a:r>
              <a:rPr lang="en-IN" sz="1200" b="0" dirty="0"/>
              <a:t> Alerts in real time</a:t>
            </a:r>
          </a:p>
          <a:p>
            <a:r>
              <a:rPr lang="en-IN" sz="1200" dirty="0"/>
              <a:t>Recorded:</a:t>
            </a:r>
            <a:r>
              <a:rPr lang="en-IN" sz="1200" b="0" dirty="0"/>
              <a:t> grabs the historical events</a:t>
            </a:r>
            <a:endParaRPr lang="en-IN" sz="1200" dirty="0"/>
          </a:p>
        </p:txBody>
      </p:sp>
      <p:grpSp>
        <p:nvGrpSpPr>
          <p:cNvPr id="89" name="Group 88">
            <a:extLst>
              <a:ext uri="{FF2B5EF4-FFF2-40B4-BE49-F238E27FC236}">
                <a16:creationId xmlns:a16="http://schemas.microsoft.com/office/drawing/2014/main" id="{CCA35979-6443-4A27-80AF-23DE76255759}"/>
              </a:ext>
            </a:extLst>
          </p:cNvPr>
          <p:cNvGrpSpPr/>
          <p:nvPr/>
        </p:nvGrpSpPr>
        <p:grpSpPr>
          <a:xfrm>
            <a:off x="5999296" y="4554001"/>
            <a:ext cx="1656000" cy="646331"/>
            <a:chOff x="276447" y="2296632"/>
            <a:chExt cx="2109404" cy="664696"/>
          </a:xfrm>
        </p:grpSpPr>
        <p:sp>
          <p:nvSpPr>
            <p:cNvPr id="90" name="Rectangle: Rounded Corners 89">
              <a:extLst>
                <a:ext uri="{FF2B5EF4-FFF2-40B4-BE49-F238E27FC236}">
                  <a16:creationId xmlns:a16="http://schemas.microsoft.com/office/drawing/2014/main" id="{D6F74867-C2F2-4F59-BEEA-B84D4EE985DD}"/>
                </a:ext>
              </a:extLst>
            </p:cNvPr>
            <p:cNvSpPr/>
            <p:nvPr/>
          </p:nvSpPr>
          <p:spPr>
            <a:xfrm>
              <a:off x="276447" y="2296632"/>
              <a:ext cx="2109404" cy="592367"/>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7" name="TextBox 96">
              <a:extLst>
                <a:ext uri="{FF2B5EF4-FFF2-40B4-BE49-F238E27FC236}">
                  <a16:creationId xmlns:a16="http://schemas.microsoft.com/office/drawing/2014/main" id="{0AE87FD3-B241-4DD1-80CB-9E82EA6C9C24}"/>
                </a:ext>
              </a:extLst>
            </p:cNvPr>
            <p:cNvSpPr txBox="1"/>
            <p:nvPr/>
          </p:nvSpPr>
          <p:spPr>
            <a:xfrm>
              <a:off x="276448" y="2296632"/>
              <a:ext cx="2109403" cy="664696"/>
            </a:xfrm>
            <a:prstGeom prst="rect">
              <a:avLst/>
            </a:prstGeom>
            <a:noFill/>
          </p:spPr>
          <p:txBody>
            <a:bodyPr wrap="square" rtlCol="0">
              <a:spAutoFit/>
            </a:bodyPr>
            <a:lstStyle/>
            <a:p>
              <a:pPr algn="ctr"/>
              <a:r>
                <a:rPr lang="en-IN" sz="1200" dirty="0"/>
                <a:t>Continuously predicts the results by trained ML model</a:t>
              </a:r>
            </a:p>
          </p:txBody>
        </p:sp>
      </p:grpSp>
      <p:grpSp>
        <p:nvGrpSpPr>
          <p:cNvPr id="98" name="Group 97">
            <a:extLst>
              <a:ext uri="{FF2B5EF4-FFF2-40B4-BE49-F238E27FC236}">
                <a16:creationId xmlns:a16="http://schemas.microsoft.com/office/drawing/2014/main" id="{70A95B5C-68D0-4664-B620-F5AD91C2D1A7}"/>
              </a:ext>
            </a:extLst>
          </p:cNvPr>
          <p:cNvGrpSpPr/>
          <p:nvPr/>
        </p:nvGrpSpPr>
        <p:grpSpPr>
          <a:xfrm>
            <a:off x="6539296" y="3969000"/>
            <a:ext cx="519600" cy="492678"/>
            <a:chOff x="1236000" y="2801322"/>
            <a:chExt cx="508334" cy="492678"/>
          </a:xfrm>
        </p:grpSpPr>
        <p:sp>
          <p:nvSpPr>
            <p:cNvPr id="99" name="Oval 98">
              <a:extLst>
                <a:ext uri="{FF2B5EF4-FFF2-40B4-BE49-F238E27FC236}">
                  <a16:creationId xmlns:a16="http://schemas.microsoft.com/office/drawing/2014/main" id="{261D63D5-BDD7-4F8C-96F2-693088C6A30F}"/>
                </a:ext>
              </a:extLst>
            </p:cNvPr>
            <p:cNvSpPr/>
            <p:nvPr/>
          </p:nvSpPr>
          <p:spPr>
            <a:xfrm>
              <a:off x="1236000" y="2801322"/>
              <a:ext cx="495000" cy="492678"/>
            </a:xfrm>
            <a:prstGeom prst="ellipse">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TextBox 99">
              <a:extLst>
                <a:ext uri="{FF2B5EF4-FFF2-40B4-BE49-F238E27FC236}">
                  <a16:creationId xmlns:a16="http://schemas.microsoft.com/office/drawing/2014/main" id="{FBADA875-8F25-4957-A91D-A37A4C4762F0}"/>
                </a:ext>
              </a:extLst>
            </p:cNvPr>
            <p:cNvSpPr txBox="1"/>
            <p:nvPr/>
          </p:nvSpPr>
          <p:spPr>
            <a:xfrm>
              <a:off x="1249332" y="2860822"/>
              <a:ext cx="495002" cy="338554"/>
            </a:xfrm>
            <a:prstGeom prst="rect">
              <a:avLst/>
            </a:prstGeom>
            <a:noFill/>
          </p:spPr>
          <p:txBody>
            <a:bodyPr wrap="square" rtlCol="0">
              <a:spAutoFit/>
            </a:bodyPr>
            <a:lstStyle/>
            <a:p>
              <a:r>
                <a:rPr lang="en-IN" sz="1600" dirty="0"/>
                <a:t>16</a:t>
              </a:r>
            </a:p>
          </p:txBody>
        </p:sp>
      </p:grpSp>
      <p:grpSp>
        <p:nvGrpSpPr>
          <p:cNvPr id="104" name="Group 103">
            <a:extLst>
              <a:ext uri="{FF2B5EF4-FFF2-40B4-BE49-F238E27FC236}">
                <a16:creationId xmlns:a16="http://schemas.microsoft.com/office/drawing/2014/main" id="{769E8ECA-ED49-4AD0-9067-925DE4191E1C}"/>
              </a:ext>
            </a:extLst>
          </p:cNvPr>
          <p:cNvGrpSpPr/>
          <p:nvPr/>
        </p:nvGrpSpPr>
        <p:grpSpPr>
          <a:xfrm>
            <a:off x="4761800" y="4018652"/>
            <a:ext cx="519600" cy="492678"/>
            <a:chOff x="1236000" y="2801322"/>
            <a:chExt cx="508334" cy="492678"/>
          </a:xfrm>
        </p:grpSpPr>
        <p:sp>
          <p:nvSpPr>
            <p:cNvPr id="105" name="Oval 104">
              <a:extLst>
                <a:ext uri="{FF2B5EF4-FFF2-40B4-BE49-F238E27FC236}">
                  <a16:creationId xmlns:a16="http://schemas.microsoft.com/office/drawing/2014/main" id="{328F1E6B-1D8C-4E7A-B426-3CF3B4190D87}"/>
                </a:ext>
              </a:extLst>
            </p:cNvPr>
            <p:cNvSpPr/>
            <p:nvPr/>
          </p:nvSpPr>
          <p:spPr>
            <a:xfrm>
              <a:off x="1236000" y="2801322"/>
              <a:ext cx="495000" cy="492678"/>
            </a:xfrm>
            <a:prstGeom prst="ellipse">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 name="TextBox 105">
              <a:extLst>
                <a:ext uri="{FF2B5EF4-FFF2-40B4-BE49-F238E27FC236}">
                  <a16:creationId xmlns:a16="http://schemas.microsoft.com/office/drawing/2014/main" id="{1678DA8C-751A-4557-81D9-3AF631E88448}"/>
                </a:ext>
              </a:extLst>
            </p:cNvPr>
            <p:cNvSpPr txBox="1"/>
            <p:nvPr/>
          </p:nvSpPr>
          <p:spPr>
            <a:xfrm>
              <a:off x="1249332" y="2860822"/>
              <a:ext cx="495002" cy="338554"/>
            </a:xfrm>
            <a:prstGeom prst="rect">
              <a:avLst/>
            </a:prstGeom>
            <a:noFill/>
          </p:spPr>
          <p:txBody>
            <a:bodyPr wrap="square" rtlCol="0">
              <a:spAutoFit/>
            </a:bodyPr>
            <a:lstStyle/>
            <a:p>
              <a:r>
                <a:rPr lang="en-IN" sz="1600" dirty="0"/>
                <a:t>15</a:t>
              </a:r>
            </a:p>
          </p:txBody>
        </p:sp>
      </p:grpSp>
      <p:grpSp>
        <p:nvGrpSpPr>
          <p:cNvPr id="107" name="Group 106">
            <a:extLst>
              <a:ext uri="{FF2B5EF4-FFF2-40B4-BE49-F238E27FC236}">
                <a16:creationId xmlns:a16="http://schemas.microsoft.com/office/drawing/2014/main" id="{50A63FAA-1494-467A-B33A-B865E2991325}"/>
              </a:ext>
            </a:extLst>
          </p:cNvPr>
          <p:cNvGrpSpPr/>
          <p:nvPr/>
        </p:nvGrpSpPr>
        <p:grpSpPr>
          <a:xfrm>
            <a:off x="6015000" y="5212669"/>
            <a:ext cx="1656000" cy="646331"/>
            <a:chOff x="276447" y="2296632"/>
            <a:chExt cx="2109404" cy="664696"/>
          </a:xfrm>
        </p:grpSpPr>
        <p:sp>
          <p:nvSpPr>
            <p:cNvPr id="108" name="Rectangle: Rounded Corners 107">
              <a:extLst>
                <a:ext uri="{FF2B5EF4-FFF2-40B4-BE49-F238E27FC236}">
                  <a16:creationId xmlns:a16="http://schemas.microsoft.com/office/drawing/2014/main" id="{A1360EB7-E9BD-40C1-9CD9-A7DF6FFBA1D4}"/>
                </a:ext>
              </a:extLst>
            </p:cNvPr>
            <p:cNvSpPr/>
            <p:nvPr/>
          </p:nvSpPr>
          <p:spPr>
            <a:xfrm>
              <a:off x="276447" y="2296632"/>
              <a:ext cx="2109404" cy="592367"/>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9" name="TextBox 108">
              <a:extLst>
                <a:ext uri="{FF2B5EF4-FFF2-40B4-BE49-F238E27FC236}">
                  <a16:creationId xmlns:a16="http://schemas.microsoft.com/office/drawing/2014/main" id="{D6845A34-632E-438C-9345-FF2954AFA6EB}"/>
                </a:ext>
              </a:extLst>
            </p:cNvPr>
            <p:cNvSpPr txBox="1"/>
            <p:nvPr/>
          </p:nvSpPr>
          <p:spPr>
            <a:xfrm>
              <a:off x="276448" y="2296632"/>
              <a:ext cx="2109403" cy="664696"/>
            </a:xfrm>
            <a:prstGeom prst="rect">
              <a:avLst/>
            </a:prstGeom>
            <a:noFill/>
          </p:spPr>
          <p:txBody>
            <a:bodyPr wrap="square" rtlCol="0">
              <a:spAutoFit/>
            </a:bodyPr>
            <a:lstStyle/>
            <a:p>
              <a:pPr algn="ctr"/>
              <a:r>
                <a:rPr lang="en-IN" sz="1200" dirty="0"/>
                <a:t>Continuously  recording the actual values</a:t>
              </a:r>
            </a:p>
          </p:txBody>
        </p:sp>
      </p:grpSp>
      <p:grpSp>
        <p:nvGrpSpPr>
          <p:cNvPr id="4" name="Group 3">
            <a:extLst>
              <a:ext uri="{FF2B5EF4-FFF2-40B4-BE49-F238E27FC236}">
                <a16:creationId xmlns:a16="http://schemas.microsoft.com/office/drawing/2014/main" id="{DB31DC2D-279A-4854-9E1B-45BA3E38915B}"/>
              </a:ext>
            </a:extLst>
          </p:cNvPr>
          <p:cNvGrpSpPr/>
          <p:nvPr/>
        </p:nvGrpSpPr>
        <p:grpSpPr>
          <a:xfrm>
            <a:off x="4417756" y="4643817"/>
            <a:ext cx="1183244" cy="1144852"/>
            <a:chOff x="4102756" y="4643817"/>
            <a:chExt cx="1012499" cy="979400"/>
          </a:xfrm>
        </p:grpSpPr>
        <p:sp>
          <p:nvSpPr>
            <p:cNvPr id="2" name="Diamond 1">
              <a:extLst>
                <a:ext uri="{FF2B5EF4-FFF2-40B4-BE49-F238E27FC236}">
                  <a16:creationId xmlns:a16="http://schemas.microsoft.com/office/drawing/2014/main" id="{F78481E6-187E-49DF-8AE9-8274F4B6D1A7}"/>
                </a:ext>
              </a:extLst>
            </p:cNvPr>
            <p:cNvSpPr/>
            <p:nvPr/>
          </p:nvSpPr>
          <p:spPr>
            <a:xfrm>
              <a:off x="4102756" y="4643817"/>
              <a:ext cx="1012499" cy="979400"/>
            </a:xfrm>
            <a:prstGeom prst="diamond">
              <a:avLst/>
            </a:prstGeom>
            <a:solidFill>
              <a:schemeClr val="bg1">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C69DF7F-7EF0-4209-8BB2-F6932614AFBF}"/>
                </a:ext>
              </a:extLst>
            </p:cNvPr>
            <p:cNvSpPr txBox="1"/>
            <p:nvPr/>
          </p:nvSpPr>
          <p:spPr>
            <a:xfrm>
              <a:off x="4124700" y="4854338"/>
              <a:ext cx="968610" cy="646331"/>
            </a:xfrm>
            <a:prstGeom prst="rect">
              <a:avLst/>
            </a:prstGeom>
            <a:noFill/>
          </p:spPr>
          <p:txBody>
            <a:bodyPr wrap="square" rtlCol="0">
              <a:spAutoFit/>
            </a:bodyPr>
            <a:lstStyle/>
            <a:p>
              <a:pPr algn="ctr"/>
              <a:r>
                <a:rPr lang="en-US" sz="1200" dirty="0"/>
                <a:t>Compare Actual v/s Predict</a:t>
              </a:r>
            </a:p>
          </p:txBody>
        </p:sp>
      </p:grpSp>
      <p:sp>
        <p:nvSpPr>
          <p:cNvPr id="5" name="Rectangle: Diagonal Corners Rounded 4">
            <a:extLst>
              <a:ext uri="{FF2B5EF4-FFF2-40B4-BE49-F238E27FC236}">
                <a16:creationId xmlns:a16="http://schemas.microsoft.com/office/drawing/2014/main" id="{63E5ABEF-5A76-4142-AB77-CC152CD30E09}"/>
              </a:ext>
            </a:extLst>
          </p:cNvPr>
          <p:cNvSpPr/>
          <p:nvPr/>
        </p:nvSpPr>
        <p:spPr>
          <a:xfrm>
            <a:off x="2079430" y="4324351"/>
            <a:ext cx="2078189" cy="1354649"/>
          </a:xfrm>
          <a:prstGeom prst="round2DiagRect">
            <a:avLst>
              <a:gd name="adj1" fmla="val 50000"/>
              <a:gd name="adj2" fmla="val 0"/>
            </a:avLst>
          </a:prstGeom>
          <a:solidFill>
            <a:schemeClr val="bg1">
              <a:lumMod val="7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CF6C0F6-82C1-42B5-970A-28EB5F53B46C}"/>
              </a:ext>
            </a:extLst>
          </p:cNvPr>
          <p:cNvSpPr txBox="1"/>
          <p:nvPr/>
        </p:nvSpPr>
        <p:spPr>
          <a:xfrm>
            <a:off x="2210414" y="4547185"/>
            <a:ext cx="1995586" cy="954107"/>
          </a:xfrm>
          <a:prstGeom prst="rect">
            <a:avLst/>
          </a:prstGeom>
          <a:noFill/>
        </p:spPr>
        <p:txBody>
          <a:bodyPr wrap="square" rtlCol="0">
            <a:spAutoFit/>
          </a:bodyPr>
          <a:lstStyle/>
          <a:p>
            <a:r>
              <a:rPr lang="en-US" dirty="0"/>
              <a:t>If actual is within the specifications of predicted, then “No alert” else “alert”</a:t>
            </a:r>
          </a:p>
        </p:txBody>
      </p:sp>
      <p:grpSp>
        <p:nvGrpSpPr>
          <p:cNvPr id="110" name="Group 109">
            <a:extLst>
              <a:ext uri="{FF2B5EF4-FFF2-40B4-BE49-F238E27FC236}">
                <a16:creationId xmlns:a16="http://schemas.microsoft.com/office/drawing/2014/main" id="{45D52FE8-9791-4264-84B0-D6586D9F4687}"/>
              </a:ext>
            </a:extLst>
          </p:cNvPr>
          <p:cNvGrpSpPr/>
          <p:nvPr/>
        </p:nvGrpSpPr>
        <p:grpSpPr>
          <a:xfrm>
            <a:off x="2934431" y="3754784"/>
            <a:ext cx="519600" cy="492678"/>
            <a:chOff x="1236000" y="2801322"/>
            <a:chExt cx="508334" cy="492678"/>
          </a:xfrm>
        </p:grpSpPr>
        <p:sp>
          <p:nvSpPr>
            <p:cNvPr id="111" name="Oval 110">
              <a:extLst>
                <a:ext uri="{FF2B5EF4-FFF2-40B4-BE49-F238E27FC236}">
                  <a16:creationId xmlns:a16="http://schemas.microsoft.com/office/drawing/2014/main" id="{5DF731EE-57AB-40E5-AE2F-8287888A6180}"/>
                </a:ext>
              </a:extLst>
            </p:cNvPr>
            <p:cNvSpPr/>
            <p:nvPr/>
          </p:nvSpPr>
          <p:spPr>
            <a:xfrm>
              <a:off x="1236000" y="2801322"/>
              <a:ext cx="495000" cy="492678"/>
            </a:xfrm>
            <a:prstGeom prst="ellipse">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 name="TextBox 111">
              <a:extLst>
                <a:ext uri="{FF2B5EF4-FFF2-40B4-BE49-F238E27FC236}">
                  <a16:creationId xmlns:a16="http://schemas.microsoft.com/office/drawing/2014/main" id="{199DF299-B770-4822-B14F-A3795F09D112}"/>
                </a:ext>
              </a:extLst>
            </p:cNvPr>
            <p:cNvSpPr txBox="1"/>
            <p:nvPr/>
          </p:nvSpPr>
          <p:spPr>
            <a:xfrm>
              <a:off x="1249332" y="2860822"/>
              <a:ext cx="495002" cy="338554"/>
            </a:xfrm>
            <a:prstGeom prst="rect">
              <a:avLst/>
            </a:prstGeom>
            <a:noFill/>
          </p:spPr>
          <p:txBody>
            <a:bodyPr wrap="square" rtlCol="0">
              <a:spAutoFit/>
            </a:bodyPr>
            <a:lstStyle/>
            <a:p>
              <a:r>
                <a:rPr lang="en-IN" sz="1600" dirty="0"/>
                <a:t>16</a:t>
              </a:r>
            </a:p>
          </p:txBody>
        </p:sp>
      </p:grpSp>
      <p:sp>
        <p:nvSpPr>
          <p:cNvPr id="113" name="TextBox 112">
            <a:extLst>
              <a:ext uri="{FF2B5EF4-FFF2-40B4-BE49-F238E27FC236}">
                <a16:creationId xmlns:a16="http://schemas.microsoft.com/office/drawing/2014/main" id="{E3882A9C-052D-4C08-94F1-802B712B75AB}"/>
              </a:ext>
            </a:extLst>
          </p:cNvPr>
          <p:cNvSpPr txBox="1"/>
          <p:nvPr/>
        </p:nvSpPr>
        <p:spPr>
          <a:xfrm>
            <a:off x="7997419" y="5754872"/>
            <a:ext cx="2835000" cy="1015663"/>
          </a:xfrm>
          <a:prstGeom prst="rect">
            <a:avLst/>
          </a:prstGeom>
          <a:noFill/>
          <a:ln>
            <a:solidFill>
              <a:schemeClr val="tx1"/>
            </a:solidFill>
            <a:prstDash val="dashDot"/>
          </a:ln>
        </p:spPr>
        <p:txBody>
          <a:bodyPr wrap="square" rtlCol="0">
            <a:spAutoFit/>
          </a:bodyPr>
          <a:lstStyle>
            <a:defPPr marR="0" lvl="0" algn="l" rtl="0">
              <a:lnSpc>
                <a:spcPct val="100000"/>
              </a:lnSpc>
              <a:spcBef>
                <a:spcPts val="0"/>
              </a:spcBef>
              <a:spcAft>
                <a:spcPts val="0"/>
              </a:spcAft>
              <a:defRPr/>
            </a:defPPr>
            <a:lvl1pPr>
              <a:defRPr b="1"/>
            </a:lvl1pPr>
          </a:lstStyle>
          <a:p>
            <a:r>
              <a:rPr lang="en-IN" sz="1200" dirty="0"/>
              <a:t>Addressing the misconceptions</a:t>
            </a:r>
          </a:p>
          <a:p>
            <a:pPr marL="285750" indent="-285750">
              <a:buFont typeface="Arial" panose="020B0604020202020204" pitchFamily="34" charset="0"/>
              <a:buChar char="•"/>
            </a:pPr>
            <a:r>
              <a:rPr lang="en-IN" sz="1200" b="0" dirty="0"/>
              <a:t>Huge memory</a:t>
            </a:r>
          </a:p>
          <a:p>
            <a:pPr marL="285750" indent="-285750">
              <a:buFont typeface="Arial" panose="020B0604020202020204" pitchFamily="34" charset="0"/>
              <a:buChar char="•"/>
            </a:pPr>
            <a:r>
              <a:rPr lang="en-IN" sz="1200" b="0" dirty="0"/>
              <a:t>High end processors</a:t>
            </a:r>
          </a:p>
          <a:p>
            <a:pPr marL="285750" indent="-285750">
              <a:buFont typeface="Arial" panose="020B0604020202020204" pitchFamily="34" charset="0"/>
              <a:buChar char="•"/>
            </a:pPr>
            <a:r>
              <a:rPr lang="en-IN" sz="1200" b="0" dirty="0"/>
              <a:t>Expensive investments</a:t>
            </a:r>
          </a:p>
          <a:p>
            <a:pPr marL="285750" indent="-285750">
              <a:buFont typeface="Arial" panose="020B0604020202020204" pitchFamily="34" charset="0"/>
              <a:buChar char="•"/>
            </a:pPr>
            <a:endParaRPr lang="en-IN" sz="1200" dirty="0"/>
          </a:p>
        </p:txBody>
      </p:sp>
      <p:grpSp>
        <p:nvGrpSpPr>
          <p:cNvPr id="114" name="Group 113">
            <a:extLst>
              <a:ext uri="{FF2B5EF4-FFF2-40B4-BE49-F238E27FC236}">
                <a16:creationId xmlns:a16="http://schemas.microsoft.com/office/drawing/2014/main" id="{3A89F003-DF44-4968-B85E-A1C8B034390D}"/>
              </a:ext>
            </a:extLst>
          </p:cNvPr>
          <p:cNvGrpSpPr/>
          <p:nvPr/>
        </p:nvGrpSpPr>
        <p:grpSpPr>
          <a:xfrm>
            <a:off x="120000" y="4779000"/>
            <a:ext cx="1656000" cy="646331"/>
            <a:chOff x="276447" y="2296632"/>
            <a:chExt cx="2109404" cy="664696"/>
          </a:xfrm>
        </p:grpSpPr>
        <p:sp>
          <p:nvSpPr>
            <p:cNvPr id="115" name="Rectangle: Rounded Corners 114">
              <a:extLst>
                <a:ext uri="{FF2B5EF4-FFF2-40B4-BE49-F238E27FC236}">
                  <a16:creationId xmlns:a16="http://schemas.microsoft.com/office/drawing/2014/main" id="{C0683CF6-588D-4A9C-9DB5-9CEA2420211B}"/>
                </a:ext>
              </a:extLst>
            </p:cNvPr>
            <p:cNvSpPr/>
            <p:nvPr/>
          </p:nvSpPr>
          <p:spPr>
            <a:xfrm>
              <a:off x="276447" y="2296632"/>
              <a:ext cx="2109404" cy="592367"/>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6" name="TextBox 115">
              <a:extLst>
                <a:ext uri="{FF2B5EF4-FFF2-40B4-BE49-F238E27FC236}">
                  <a16:creationId xmlns:a16="http://schemas.microsoft.com/office/drawing/2014/main" id="{66455FAC-340F-4354-8E10-1A980782787F}"/>
                </a:ext>
              </a:extLst>
            </p:cNvPr>
            <p:cNvSpPr txBox="1"/>
            <p:nvPr/>
          </p:nvSpPr>
          <p:spPr>
            <a:xfrm>
              <a:off x="276448" y="2296632"/>
              <a:ext cx="2109403" cy="664696"/>
            </a:xfrm>
            <a:prstGeom prst="rect">
              <a:avLst/>
            </a:prstGeom>
            <a:noFill/>
          </p:spPr>
          <p:txBody>
            <a:bodyPr wrap="square" rtlCol="0">
              <a:spAutoFit/>
            </a:bodyPr>
            <a:lstStyle/>
            <a:p>
              <a:pPr algn="ctr"/>
              <a:r>
                <a:rPr lang="en-IN" sz="1200" dirty="0"/>
                <a:t>Upon alert, 15 minutes of video to command centre</a:t>
              </a:r>
            </a:p>
          </p:txBody>
        </p:sp>
      </p:grpSp>
      <p:grpSp>
        <p:nvGrpSpPr>
          <p:cNvPr id="117" name="Group 116">
            <a:extLst>
              <a:ext uri="{FF2B5EF4-FFF2-40B4-BE49-F238E27FC236}">
                <a16:creationId xmlns:a16="http://schemas.microsoft.com/office/drawing/2014/main" id="{4FEB1DED-7D93-4FCE-A7F8-95EB1A45E7A3}"/>
              </a:ext>
            </a:extLst>
          </p:cNvPr>
          <p:cNvGrpSpPr/>
          <p:nvPr/>
        </p:nvGrpSpPr>
        <p:grpSpPr>
          <a:xfrm>
            <a:off x="716400" y="4061322"/>
            <a:ext cx="519600" cy="492678"/>
            <a:chOff x="1236000" y="2801322"/>
            <a:chExt cx="508334" cy="492678"/>
          </a:xfrm>
        </p:grpSpPr>
        <p:sp>
          <p:nvSpPr>
            <p:cNvPr id="118" name="Oval 117">
              <a:extLst>
                <a:ext uri="{FF2B5EF4-FFF2-40B4-BE49-F238E27FC236}">
                  <a16:creationId xmlns:a16="http://schemas.microsoft.com/office/drawing/2014/main" id="{1CA300E4-5AA7-4344-BB90-57CDBCF9C8A0}"/>
                </a:ext>
              </a:extLst>
            </p:cNvPr>
            <p:cNvSpPr/>
            <p:nvPr/>
          </p:nvSpPr>
          <p:spPr>
            <a:xfrm>
              <a:off x="1236000" y="2801322"/>
              <a:ext cx="495000" cy="492678"/>
            </a:xfrm>
            <a:prstGeom prst="ellipse">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TextBox 118">
              <a:extLst>
                <a:ext uri="{FF2B5EF4-FFF2-40B4-BE49-F238E27FC236}">
                  <a16:creationId xmlns:a16="http://schemas.microsoft.com/office/drawing/2014/main" id="{E910201B-D268-4BFE-B9DE-F54344339E7B}"/>
                </a:ext>
              </a:extLst>
            </p:cNvPr>
            <p:cNvSpPr txBox="1"/>
            <p:nvPr/>
          </p:nvSpPr>
          <p:spPr>
            <a:xfrm>
              <a:off x="1249332" y="2860822"/>
              <a:ext cx="495002" cy="338554"/>
            </a:xfrm>
            <a:prstGeom prst="rect">
              <a:avLst/>
            </a:prstGeom>
            <a:noFill/>
          </p:spPr>
          <p:txBody>
            <a:bodyPr wrap="square" rtlCol="0">
              <a:spAutoFit/>
            </a:bodyPr>
            <a:lstStyle/>
            <a:p>
              <a:r>
                <a:rPr lang="en-IN" sz="1600" dirty="0"/>
                <a:t>17</a:t>
              </a:r>
            </a:p>
          </p:txBody>
        </p:sp>
      </p:grpSp>
      <p:sp>
        <p:nvSpPr>
          <p:cNvPr id="101" name="TextBox 100">
            <a:extLst>
              <a:ext uri="{FF2B5EF4-FFF2-40B4-BE49-F238E27FC236}">
                <a16:creationId xmlns:a16="http://schemas.microsoft.com/office/drawing/2014/main" id="{A0F1F66E-C796-A48C-4400-C0D86B384EA0}"/>
              </a:ext>
            </a:extLst>
          </p:cNvPr>
          <p:cNvSpPr txBox="1"/>
          <p:nvPr/>
        </p:nvSpPr>
        <p:spPr>
          <a:xfrm>
            <a:off x="1211483" y="5880810"/>
            <a:ext cx="6729515" cy="461665"/>
          </a:xfrm>
          <a:prstGeom prst="rect">
            <a:avLst/>
          </a:prstGeom>
          <a:noFill/>
          <a:ln>
            <a:solidFill>
              <a:schemeClr val="tx1"/>
            </a:solidFill>
            <a:prstDash val="dashDot"/>
          </a:ln>
        </p:spPr>
        <p:txBody>
          <a:bodyPr wrap="square" rtlCol="0">
            <a:spAutoFit/>
          </a:bodyPr>
          <a:lstStyle>
            <a:defPPr marR="0" lvl="0" algn="l" rtl="0">
              <a:lnSpc>
                <a:spcPct val="100000"/>
              </a:lnSpc>
              <a:spcBef>
                <a:spcPts val="0"/>
              </a:spcBef>
              <a:spcAft>
                <a:spcPts val="0"/>
              </a:spcAft>
              <a:defRPr/>
            </a:defPPr>
            <a:lvl1pPr>
              <a:defRPr b="1"/>
            </a:lvl1pPr>
          </a:lstStyle>
          <a:p>
            <a:r>
              <a:rPr lang="en-IN" sz="1200" dirty="0"/>
              <a:t>Point 16 in detail:</a:t>
            </a:r>
            <a:r>
              <a:rPr lang="en-IN" sz="1200" b="0" dirty="0"/>
              <a:t> The model predicts the RGB value of each pixel for the detected object under study and sum up the all the predicted pixel values.</a:t>
            </a:r>
          </a:p>
        </p:txBody>
      </p:sp>
      <p:sp>
        <p:nvSpPr>
          <p:cNvPr id="102" name="TextBox 101">
            <a:extLst>
              <a:ext uri="{FF2B5EF4-FFF2-40B4-BE49-F238E27FC236}">
                <a16:creationId xmlns:a16="http://schemas.microsoft.com/office/drawing/2014/main" id="{6ED7B27E-FFB5-9EE6-FCFD-92CDA273DE24}"/>
              </a:ext>
            </a:extLst>
          </p:cNvPr>
          <p:cNvSpPr txBox="1"/>
          <p:nvPr/>
        </p:nvSpPr>
        <p:spPr>
          <a:xfrm>
            <a:off x="1211484" y="6361502"/>
            <a:ext cx="6729514" cy="461665"/>
          </a:xfrm>
          <a:prstGeom prst="rect">
            <a:avLst/>
          </a:prstGeom>
          <a:noFill/>
          <a:ln>
            <a:solidFill>
              <a:schemeClr val="tx1"/>
            </a:solidFill>
            <a:prstDash val="dashDot"/>
          </a:ln>
        </p:spPr>
        <p:txBody>
          <a:bodyPr wrap="square" rtlCol="0">
            <a:spAutoFit/>
          </a:bodyPr>
          <a:lstStyle>
            <a:defPPr marR="0" lvl="0" algn="l" rtl="0">
              <a:lnSpc>
                <a:spcPct val="100000"/>
              </a:lnSpc>
              <a:spcBef>
                <a:spcPts val="0"/>
              </a:spcBef>
              <a:spcAft>
                <a:spcPts val="0"/>
              </a:spcAft>
              <a:defRPr/>
            </a:defPPr>
            <a:lvl1pPr>
              <a:defRPr b="1"/>
            </a:lvl1pPr>
          </a:lstStyle>
          <a:p>
            <a:r>
              <a:rPr lang="en-IN" sz="1200" dirty="0"/>
              <a:t>Point 17 in detail: </a:t>
            </a:r>
            <a:r>
              <a:rPr lang="en-IN" sz="1200" b="0" dirty="0"/>
              <a:t>the sum of RGB predicted values is compared with actual value. If the sum of the actual value falls out of the sum of predicted values, then this change will generate an alert</a:t>
            </a:r>
          </a:p>
        </p:txBody>
      </p:sp>
    </p:spTree>
    <p:extLst>
      <p:ext uri="{BB962C8B-B14F-4D97-AF65-F5344CB8AC3E}">
        <p14:creationId xmlns:p14="http://schemas.microsoft.com/office/powerpoint/2010/main" val="1171270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126a841be86_0_5"/>
          <p:cNvSpPr/>
          <p:nvPr/>
        </p:nvSpPr>
        <p:spPr>
          <a:xfrm>
            <a:off x="1751675" y="495750"/>
            <a:ext cx="8752800" cy="5184300"/>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68" name="Google Shape;168;g126a841be86_0_5"/>
          <p:cNvSpPr/>
          <p:nvPr/>
        </p:nvSpPr>
        <p:spPr>
          <a:xfrm>
            <a:off x="2363467" y="1403053"/>
            <a:ext cx="7045500" cy="1069800"/>
          </a:xfrm>
          <a:prstGeom prst="rect">
            <a:avLst/>
          </a:prstGeom>
          <a:noFill/>
          <a:ln>
            <a:noFill/>
          </a:ln>
        </p:spPr>
        <p:txBody>
          <a:bodyPr spcFirstLastPara="1" wrap="square" lIns="81625" tIns="40800" rIns="81625" bIns="40800" anchor="t" anchorCtr="0">
            <a:noAutofit/>
          </a:bodyPr>
          <a:lstStyle/>
          <a:p>
            <a:pPr marL="0" marR="0" lvl="0" indent="0" algn="ctr" rtl="0">
              <a:lnSpc>
                <a:spcPct val="42000"/>
              </a:lnSpc>
              <a:spcBef>
                <a:spcPts val="0"/>
              </a:spcBef>
              <a:spcAft>
                <a:spcPts val="0"/>
              </a:spcAft>
              <a:buClr>
                <a:srgbClr val="000000"/>
              </a:buClr>
              <a:buSzPts val="1633"/>
              <a:buFont typeface="Arial"/>
              <a:buNone/>
            </a:pPr>
            <a:endParaRPr sz="3000" b="0" i="0" u="none" strike="noStrike" cap="none">
              <a:solidFill>
                <a:srgbClr val="000000"/>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633"/>
              <a:buFont typeface="Arial"/>
              <a:buNone/>
            </a:pPr>
            <a:endParaRPr sz="3000"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633"/>
              <a:buFont typeface="Arial"/>
              <a:buNone/>
            </a:pPr>
            <a:endParaRPr sz="3000" b="0" i="0" u="none" strike="noStrike" cap="none">
              <a:solidFill>
                <a:srgbClr val="000000"/>
              </a:solidFill>
              <a:latin typeface="Arial"/>
              <a:ea typeface="Arial"/>
              <a:cs typeface="Arial"/>
              <a:sym typeface="Arial"/>
            </a:endParaRPr>
          </a:p>
        </p:txBody>
      </p:sp>
      <p:sp>
        <p:nvSpPr>
          <p:cNvPr id="170" name="Google Shape;170;g126a841be86_0_5"/>
          <p:cNvSpPr/>
          <p:nvPr/>
        </p:nvSpPr>
        <p:spPr>
          <a:xfrm>
            <a:off x="2509900" y="1219455"/>
            <a:ext cx="7172200" cy="1253398"/>
          </a:xfrm>
          <a:prstGeom prst="rect">
            <a:avLst/>
          </a:prstGeom>
          <a:noFill/>
          <a:ln>
            <a:noFill/>
          </a:ln>
        </p:spPr>
        <p:txBody>
          <a:bodyPr spcFirstLastPara="1" wrap="square" lIns="0" tIns="0" rIns="0" bIns="0" anchor="ctr" anchorCtr="0">
            <a:noAutofit/>
          </a:bodyPr>
          <a:lstStyle/>
          <a:p>
            <a:pPr marL="457200" marR="0" lvl="0" indent="-457200" algn="l" rtl="0">
              <a:lnSpc>
                <a:spcPct val="100000"/>
              </a:lnSpc>
              <a:spcBef>
                <a:spcPts val="0"/>
              </a:spcBef>
              <a:spcAft>
                <a:spcPts val="0"/>
              </a:spcAft>
              <a:buClr>
                <a:srgbClr val="FFFFFF"/>
              </a:buClr>
              <a:buSzPts val="3629"/>
              <a:buFont typeface="Wingdings" panose="05000000000000000000" pitchFamily="2" charset="2"/>
              <a:buChar char="§"/>
            </a:pPr>
            <a:r>
              <a:rPr lang="en-US" sz="1800" b="1" dirty="0">
                <a:solidFill>
                  <a:srgbClr val="FFFF00"/>
                </a:solidFill>
                <a:latin typeface="Century Schoolbook"/>
                <a:ea typeface="Century Schoolbook"/>
                <a:cs typeface="Century Schoolbook"/>
                <a:sym typeface="Century Schoolbook"/>
              </a:rPr>
              <a:t>Azure Ai or similar object detection technology</a:t>
            </a:r>
          </a:p>
          <a:p>
            <a:pPr marL="457200" marR="0" lvl="0" indent="-457200" algn="l" rtl="0">
              <a:lnSpc>
                <a:spcPct val="100000"/>
              </a:lnSpc>
              <a:spcBef>
                <a:spcPts val="0"/>
              </a:spcBef>
              <a:spcAft>
                <a:spcPts val="0"/>
              </a:spcAft>
              <a:buClr>
                <a:srgbClr val="FFFFFF"/>
              </a:buClr>
              <a:buSzPts val="3629"/>
              <a:buFont typeface="Wingdings" panose="05000000000000000000" pitchFamily="2" charset="2"/>
              <a:buChar char="§"/>
            </a:pPr>
            <a:r>
              <a:rPr lang="en-US" sz="1800" b="1" i="0" u="none" strike="noStrike" cap="none" dirty="0">
                <a:solidFill>
                  <a:srgbClr val="FFFF00"/>
                </a:solidFill>
                <a:latin typeface="Century Schoolbook"/>
                <a:ea typeface="Century Schoolbook"/>
                <a:cs typeface="Century Schoolbook"/>
                <a:sym typeface="Century Schoolbook"/>
              </a:rPr>
              <a:t>Pyt</a:t>
            </a:r>
            <a:r>
              <a:rPr lang="en-US" sz="1800" b="1" dirty="0">
                <a:solidFill>
                  <a:srgbClr val="FFFF00"/>
                </a:solidFill>
                <a:latin typeface="Century Schoolbook"/>
                <a:ea typeface="Century Schoolbook"/>
                <a:cs typeface="Century Schoolbook"/>
                <a:sym typeface="Century Schoolbook"/>
              </a:rPr>
              <a:t>hon</a:t>
            </a:r>
          </a:p>
          <a:p>
            <a:pPr marL="457200" marR="0" lvl="0" indent="-457200" algn="l" rtl="0">
              <a:lnSpc>
                <a:spcPct val="100000"/>
              </a:lnSpc>
              <a:spcBef>
                <a:spcPts val="0"/>
              </a:spcBef>
              <a:spcAft>
                <a:spcPts val="0"/>
              </a:spcAft>
              <a:buClr>
                <a:srgbClr val="FFFFFF"/>
              </a:buClr>
              <a:buSzPts val="3629"/>
              <a:buFont typeface="Wingdings" panose="05000000000000000000" pitchFamily="2" charset="2"/>
              <a:buChar char="§"/>
            </a:pPr>
            <a:r>
              <a:rPr lang="en-US" sz="1800" b="1" dirty="0">
                <a:solidFill>
                  <a:srgbClr val="FFFF00"/>
                </a:solidFill>
                <a:latin typeface="Century Schoolbook"/>
                <a:ea typeface="Century Schoolbook"/>
                <a:cs typeface="Century Schoolbook"/>
                <a:sym typeface="Century Schoolbook"/>
              </a:rPr>
              <a:t>Normal computer</a:t>
            </a:r>
          </a:p>
          <a:p>
            <a:pPr marL="457200" marR="0" lvl="0" indent="-457200" algn="l" rtl="0">
              <a:lnSpc>
                <a:spcPct val="100000"/>
              </a:lnSpc>
              <a:spcBef>
                <a:spcPts val="0"/>
              </a:spcBef>
              <a:spcAft>
                <a:spcPts val="0"/>
              </a:spcAft>
              <a:buClr>
                <a:srgbClr val="FFFFFF"/>
              </a:buClr>
              <a:buSzPts val="3629"/>
              <a:buFont typeface="Wingdings" panose="05000000000000000000" pitchFamily="2" charset="2"/>
              <a:buChar char="§"/>
            </a:pPr>
            <a:r>
              <a:rPr lang="en-US" sz="1800" b="1" i="0" u="none" strike="noStrike" cap="none" dirty="0">
                <a:solidFill>
                  <a:srgbClr val="FFFF00"/>
                </a:solidFill>
                <a:latin typeface="Century Schoolbook"/>
                <a:ea typeface="Century Schoolbook"/>
                <a:cs typeface="Century Schoolbook"/>
                <a:sym typeface="Century Schoolbook"/>
              </a:rPr>
              <a:t>CCTV live stream </a:t>
            </a:r>
            <a:r>
              <a:rPr lang="en-US" sz="1800" b="1" dirty="0">
                <a:solidFill>
                  <a:srgbClr val="FFFF00"/>
                </a:solidFill>
                <a:latin typeface="Century Schoolbook"/>
                <a:ea typeface="Century Schoolbook"/>
                <a:cs typeface="Century Schoolbook"/>
                <a:sym typeface="Century Schoolbook"/>
              </a:rPr>
              <a:t>or recordings</a:t>
            </a:r>
            <a:endParaRPr sz="1800" b="1" i="0" u="none" strike="noStrike" cap="none" dirty="0">
              <a:solidFill>
                <a:srgbClr val="FFFF00"/>
              </a:solidFill>
              <a:latin typeface="Century Schoolbook"/>
              <a:ea typeface="Century Schoolbook"/>
              <a:cs typeface="Century Schoolbook"/>
              <a:sym typeface="Century Schoolbook"/>
            </a:endParaRPr>
          </a:p>
        </p:txBody>
      </p:sp>
      <p:pic>
        <p:nvPicPr>
          <p:cNvPr id="6" name="Google Shape;162;p3">
            <a:extLst>
              <a:ext uri="{FF2B5EF4-FFF2-40B4-BE49-F238E27FC236}">
                <a16:creationId xmlns:a16="http://schemas.microsoft.com/office/drawing/2014/main" id="{53723286-7F0B-439A-906D-33FDCB5CE23C}"/>
              </a:ext>
            </a:extLst>
          </p:cNvPr>
          <p:cNvPicPr preferRelativeResize="0"/>
          <p:nvPr/>
        </p:nvPicPr>
        <p:blipFill rotWithShape="1">
          <a:blip r:embed="rId3">
            <a:alphaModFix/>
          </a:blip>
          <a:srcRect/>
          <a:stretch/>
        </p:blipFill>
        <p:spPr>
          <a:xfrm>
            <a:off x="1" y="6571457"/>
            <a:ext cx="1143000" cy="277543"/>
          </a:xfrm>
          <a:prstGeom prst="rect">
            <a:avLst/>
          </a:prstGeom>
          <a:noFill/>
          <a:ln>
            <a:noFill/>
          </a:ln>
        </p:spPr>
      </p:pic>
      <p:pic>
        <p:nvPicPr>
          <p:cNvPr id="7" name="Picture 6" descr="Thumbnail for version as of 06:43, 21 March 2018">
            <a:extLst>
              <a:ext uri="{FF2B5EF4-FFF2-40B4-BE49-F238E27FC236}">
                <a16:creationId xmlns:a16="http://schemas.microsoft.com/office/drawing/2014/main" id="{A6FF4ADC-ACE2-49D9-A03A-21C2ABB61055}"/>
              </a:ext>
            </a:extLst>
          </p:cNvPr>
          <p:cNvPicPr>
            <a:picLocks noChangeAspect="1" noChangeArrowheads="1"/>
          </p:cNvPicPr>
          <p:nvPr/>
        </p:nvPicPr>
        <p:blipFill>
          <a:blip r:embed="rId4">
            <a:alphaModFix/>
            <a:extLst>
              <a:ext uri="{28A0092B-C50C-407E-A947-70E740481C1C}">
                <a14:useLocalDpi xmlns:a14="http://schemas.microsoft.com/office/drawing/2010/main" val="0"/>
              </a:ext>
            </a:extLst>
          </a:blip>
          <a:srcRect/>
          <a:stretch>
            <a:fillRect/>
          </a:stretch>
        </p:blipFill>
        <p:spPr bwMode="auto">
          <a:xfrm>
            <a:off x="11225999" y="6508329"/>
            <a:ext cx="947143" cy="3315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Google Shape;170;g126a841be86_0_5">
            <a:extLst>
              <a:ext uri="{FF2B5EF4-FFF2-40B4-BE49-F238E27FC236}">
                <a16:creationId xmlns:a16="http://schemas.microsoft.com/office/drawing/2014/main" id="{276CC55E-1D75-4F1A-8DF7-8964A3D1285C}"/>
              </a:ext>
            </a:extLst>
          </p:cNvPr>
          <p:cNvSpPr/>
          <p:nvPr/>
        </p:nvSpPr>
        <p:spPr>
          <a:xfrm>
            <a:off x="2181000" y="632967"/>
            <a:ext cx="2790000" cy="457401"/>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629"/>
              <a:buFont typeface="Arial"/>
              <a:buNone/>
            </a:pPr>
            <a:r>
              <a:rPr lang="en-US" sz="2400" b="1" i="0" u="none" strike="noStrike" cap="none" dirty="0">
                <a:solidFill>
                  <a:srgbClr val="FFFFFF"/>
                </a:solidFill>
                <a:latin typeface="Century Schoolbook"/>
                <a:ea typeface="Century Schoolbook"/>
                <a:cs typeface="Century Schoolbook"/>
                <a:sym typeface="Century Schoolbook"/>
              </a:rPr>
              <a:t>Prerequisites</a:t>
            </a:r>
            <a:endParaRPr sz="2400" b="1" i="0" u="none" strike="noStrike" cap="none" dirty="0">
              <a:solidFill>
                <a:srgbClr val="FFFFFF"/>
              </a:solidFill>
              <a:latin typeface="Century Schoolbook"/>
              <a:ea typeface="Century Schoolbook"/>
              <a:cs typeface="Century Schoolbook"/>
              <a:sym typeface="Century School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4"/>
          <p:cNvSpPr/>
          <p:nvPr/>
        </p:nvSpPr>
        <p:spPr>
          <a:xfrm>
            <a:off x="2065626" y="770345"/>
            <a:ext cx="8289719" cy="4725482"/>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chemeClr val="lt1"/>
              </a:solidFill>
              <a:latin typeface="Arial"/>
              <a:ea typeface="Arial"/>
              <a:cs typeface="Arial"/>
              <a:sym typeface="Arial"/>
            </a:endParaRPr>
          </a:p>
        </p:txBody>
      </p:sp>
      <p:sp>
        <p:nvSpPr>
          <p:cNvPr id="176" name="Google Shape;176;p4"/>
          <p:cNvSpPr/>
          <p:nvPr/>
        </p:nvSpPr>
        <p:spPr>
          <a:xfrm>
            <a:off x="2236467" y="1265149"/>
            <a:ext cx="7045500" cy="1069800"/>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3266"/>
              <a:buFont typeface="Arial"/>
              <a:buNone/>
            </a:pPr>
            <a:r>
              <a:rPr lang="en-US" sz="3266" b="1" i="0" u="none" strike="noStrike" cap="none">
                <a:solidFill>
                  <a:schemeClr val="lt1"/>
                </a:solidFill>
                <a:latin typeface="Arial"/>
                <a:ea typeface="Arial"/>
                <a:cs typeface="Arial"/>
                <a:sym typeface="Arial"/>
              </a:rPr>
              <a:t>Any supporting assumptions, functional requirements(FR) and non-functional requirements(NFR)</a:t>
            </a:r>
            <a:endParaRPr sz="1633" b="0" i="0" u="none" strike="noStrike" cap="none">
              <a:solidFill>
                <a:schemeClr val="lt1"/>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pic>
        <p:nvPicPr>
          <p:cNvPr id="5" name="Google Shape;162;p3">
            <a:extLst>
              <a:ext uri="{FF2B5EF4-FFF2-40B4-BE49-F238E27FC236}">
                <a16:creationId xmlns:a16="http://schemas.microsoft.com/office/drawing/2014/main" id="{5BFDB865-5904-4E60-9063-794D77F6F3D1}"/>
              </a:ext>
            </a:extLst>
          </p:cNvPr>
          <p:cNvPicPr preferRelativeResize="0"/>
          <p:nvPr/>
        </p:nvPicPr>
        <p:blipFill rotWithShape="1">
          <a:blip r:embed="rId3">
            <a:alphaModFix/>
          </a:blip>
          <a:srcRect/>
          <a:stretch/>
        </p:blipFill>
        <p:spPr>
          <a:xfrm>
            <a:off x="1" y="6571457"/>
            <a:ext cx="1143000" cy="277543"/>
          </a:xfrm>
          <a:prstGeom prst="rect">
            <a:avLst/>
          </a:prstGeom>
          <a:noFill/>
          <a:ln>
            <a:noFill/>
          </a:ln>
        </p:spPr>
      </p:pic>
      <p:pic>
        <p:nvPicPr>
          <p:cNvPr id="6" name="Picture 6" descr="Thumbnail for version as of 06:43, 21 March 2018">
            <a:extLst>
              <a:ext uri="{FF2B5EF4-FFF2-40B4-BE49-F238E27FC236}">
                <a16:creationId xmlns:a16="http://schemas.microsoft.com/office/drawing/2014/main" id="{E9FD4F68-D0E4-45A4-B4DF-930C655BE401}"/>
              </a:ext>
            </a:extLst>
          </p:cNvPr>
          <p:cNvPicPr>
            <a:picLocks noChangeAspect="1" noChangeArrowheads="1"/>
          </p:cNvPicPr>
          <p:nvPr/>
        </p:nvPicPr>
        <p:blipFill>
          <a:blip r:embed="rId4">
            <a:alphaModFix/>
            <a:extLst>
              <a:ext uri="{28A0092B-C50C-407E-A947-70E740481C1C}">
                <a14:useLocalDpi xmlns:a14="http://schemas.microsoft.com/office/drawing/2010/main" val="0"/>
              </a:ext>
            </a:extLst>
          </a:blip>
          <a:srcRect/>
          <a:stretch>
            <a:fillRect/>
          </a:stretch>
        </p:blipFill>
        <p:spPr bwMode="auto">
          <a:xfrm>
            <a:off x="11225999" y="6508329"/>
            <a:ext cx="947143" cy="331500"/>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6"/>
          <p:cNvSpPr/>
          <p:nvPr/>
        </p:nvSpPr>
        <p:spPr>
          <a:xfrm>
            <a:off x="1951140" y="1222406"/>
            <a:ext cx="8289719" cy="4501654"/>
          </a:xfrm>
          <a:prstGeom prst="rect">
            <a:avLst/>
          </a:prstGeom>
          <a:solidFill>
            <a:srgbClr val="2F0E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6"/>
          <p:cNvSpPr/>
          <p:nvPr/>
        </p:nvSpPr>
        <p:spPr>
          <a:xfrm>
            <a:off x="2438728" y="1260915"/>
            <a:ext cx="7603479" cy="1069800"/>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3266"/>
              <a:buFont typeface="Arial"/>
              <a:buNone/>
            </a:pPr>
            <a:r>
              <a:rPr lang="en-US" sz="2400" b="1" dirty="0">
                <a:solidFill>
                  <a:schemeClr val="lt1"/>
                </a:solidFill>
              </a:rPr>
              <a:t>R</a:t>
            </a:r>
            <a:r>
              <a:rPr lang="en-US" sz="2400" b="1" i="0" u="none" strike="noStrike" cap="none" dirty="0">
                <a:solidFill>
                  <a:schemeClr val="lt1"/>
                </a:solidFill>
                <a:latin typeface="Arial"/>
                <a:ea typeface="Arial"/>
                <a:cs typeface="Arial"/>
                <a:sym typeface="Arial"/>
              </a:rPr>
              <a:t>eason why your solution should be considered</a:t>
            </a:r>
            <a:endParaRPr sz="800" b="0" i="0" u="none" strike="noStrike" cap="none" dirty="0">
              <a:solidFill>
                <a:srgbClr val="FFFF00"/>
              </a:solidFill>
              <a:latin typeface="Arial"/>
              <a:ea typeface="Arial"/>
              <a:cs typeface="Arial"/>
              <a:sym typeface="Arial"/>
            </a:endParaRPr>
          </a:p>
        </p:txBody>
      </p:sp>
      <p:sp>
        <p:nvSpPr>
          <p:cNvPr id="184" name="Google Shape;184;p6"/>
          <p:cNvSpPr/>
          <p:nvPr/>
        </p:nvSpPr>
        <p:spPr>
          <a:xfrm>
            <a:off x="3180288" y="2117581"/>
            <a:ext cx="3347828" cy="29751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85" name="Google Shape;185;p6"/>
          <p:cNvSpPr/>
          <p:nvPr/>
        </p:nvSpPr>
        <p:spPr>
          <a:xfrm>
            <a:off x="3180289" y="2441227"/>
            <a:ext cx="6241701" cy="407905"/>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86" name="Google Shape;186;p6"/>
          <p:cNvSpPr/>
          <p:nvPr/>
        </p:nvSpPr>
        <p:spPr>
          <a:xfrm>
            <a:off x="3137179" y="4040516"/>
            <a:ext cx="5820406" cy="407905"/>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87" name="Google Shape;187;p6"/>
          <p:cNvSpPr/>
          <p:nvPr/>
        </p:nvSpPr>
        <p:spPr>
          <a:xfrm>
            <a:off x="2428489" y="2089821"/>
            <a:ext cx="986288" cy="585241"/>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88" name="Google Shape;188;p6"/>
          <p:cNvSpPr/>
          <p:nvPr/>
        </p:nvSpPr>
        <p:spPr>
          <a:xfrm>
            <a:off x="2428489" y="3690416"/>
            <a:ext cx="705751" cy="48693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89" name="Google Shape;189;p6"/>
          <p:cNvSpPr/>
          <p:nvPr/>
        </p:nvSpPr>
        <p:spPr>
          <a:xfrm>
            <a:off x="3180289" y="2441227"/>
            <a:ext cx="6241701" cy="407905"/>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90" name="Google Shape;190;p6"/>
          <p:cNvSpPr/>
          <p:nvPr/>
        </p:nvSpPr>
        <p:spPr>
          <a:xfrm>
            <a:off x="3180288" y="2117581"/>
            <a:ext cx="3347828" cy="29751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91" name="Google Shape;191;p6"/>
          <p:cNvSpPr/>
          <p:nvPr/>
        </p:nvSpPr>
        <p:spPr>
          <a:xfrm>
            <a:off x="3180288" y="2117581"/>
            <a:ext cx="3347828" cy="29751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92" name="Google Shape;192;p6"/>
          <p:cNvSpPr/>
          <p:nvPr/>
        </p:nvSpPr>
        <p:spPr>
          <a:xfrm>
            <a:off x="3194331" y="3722748"/>
            <a:ext cx="3347828" cy="29751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4" name="Google Shape;183;p6">
            <a:extLst>
              <a:ext uri="{FF2B5EF4-FFF2-40B4-BE49-F238E27FC236}">
                <a16:creationId xmlns:a16="http://schemas.microsoft.com/office/drawing/2014/main" id="{C98F1BC7-FF98-49C6-9F99-1253AF0E27B9}"/>
              </a:ext>
            </a:extLst>
          </p:cNvPr>
          <p:cNvSpPr/>
          <p:nvPr/>
        </p:nvSpPr>
        <p:spPr>
          <a:xfrm>
            <a:off x="2376490" y="2032604"/>
            <a:ext cx="7045500" cy="1069800"/>
          </a:xfrm>
          <a:prstGeom prst="rect">
            <a:avLst/>
          </a:prstGeom>
          <a:noFill/>
          <a:ln>
            <a:noFill/>
          </a:ln>
        </p:spPr>
        <p:txBody>
          <a:bodyPr spcFirstLastPara="1" wrap="square" lIns="81625" tIns="40800" rIns="81625" bIns="40800" anchor="t" anchorCtr="0">
            <a:noAutofit/>
          </a:bodyPr>
          <a:lstStyle/>
          <a:p>
            <a:pPr marL="285750" marR="0" lvl="0" indent="-285750" algn="l" rtl="0">
              <a:lnSpc>
                <a:spcPct val="100000"/>
              </a:lnSpc>
              <a:spcBef>
                <a:spcPts val="0"/>
              </a:spcBef>
              <a:spcAft>
                <a:spcPts val="0"/>
              </a:spcAft>
              <a:buClr>
                <a:srgbClr val="000000"/>
              </a:buClr>
              <a:buSzPts val="3266"/>
              <a:buFont typeface="Arial" panose="020B0604020202020204" pitchFamily="34" charset="0"/>
              <a:buChar char="•"/>
            </a:pPr>
            <a:r>
              <a:rPr lang="en-US" sz="1800" b="1" i="0" u="none" strike="noStrike" cap="none" dirty="0">
                <a:solidFill>
                  <a:srgbClr val="FFFF00"/>
                </a:solidFill>
                <a:latin typeface="Arial"/>
                <a:ea typeface="Arial"/>
                <a:cs typeface="Arial"/>
                <a:sym typeface="Arial"/>
              </a:rPr>
              <a:t>100% efficient &amp; accurate</a:t>
            </a:r>
          </a:p>
          <a:p>
            <a:pPr marL="285750" marR="0" lvl="0" indent="-285750" algn="l" rtl="0">
              <a:lnSpc>
                <a:spcPct val="100000"/>
              </a:lnSpc>
              <a:spcBef>
                <a:spcPts val="0"/>
              </a:spcBef>
              <a:spcAft>
                <a:spcPts val="0"/>
              </a:spcAft>
              <a:buClr>
                <a:srgbClr val="000000"/>
              </a:buClr>
              <a:buSzPts val="3266"/>
              <a:buFont typeface="Arial" panose="020B0604020202020204" pitchFamily="34" charset="0"/>
              <a:buChar char="•"/>
            </a:pPr>
            <a:r>
              <a:rPr lang="en-US" sz="1800" b="1" dirty="0">
                <a:solidFill>
                  <a:srgbClr val="FFFF00"/>
                </a:solidFill>
              </a:rPr>
              <a:t>Alerts the command center at the time of commencement of theft, during theft or after theft</a:t>
            </a:r>
            <a:endParaRPr sz="1050" b="0" i="0" u="none" strike="noStrike" cap="none" dirty="0">
              <a:solidFill>
                <a:srgbClr val="FFFF00"/>
              </a:solidFill>
              <a:latin typeface="Arial"/>
              <a:ea typeface="Arial"/>
              <a:cs typeface="Arial"/>
              <a:sym typeface="Arial"/>
            </a:endParaRPr>
          </a:p>
        </p:txBody>
      </p:sp>
      <p:pic>
        <p:nvPicPr>
          <p:cNvPr id="15" name="Google Shape;162;p3">
            <a:extLst>
              <a:ext uri="{FF2B5EF4-FFF2-40B4-BE49-F238E27FC236}">
                <a16:creationId xmlns:a16="http://schemas.microsoft.com/office/drawing/2014/main" id="{53CCEF36-4382-4397-AB4C-594DDCAA5E20}"/>
              </a:ext>
            </a:extLst>
          </p:cNvPr>
          <p:cNvPicPr preferRelativeResize="0"/>
          <p:nvPr/>
        </p:nvPicPr>
        <p:blipFill rotWithShape="1">
          <a:blip r:embed="rId3">
            <a:alphaModFix/>
          </a:blip>
          <a:srcRect/>
          <a:stretch/>
        </p:blipFill>
        <p:spPr>
          <a:xfrm>
            <a:off x="1" y="6571457"/>
            <a:ext cx="1143000" cy="277543"/>
          </a:xfrm>
          <a:prstGeom prst="rect">
            <a:avLst/>
          </a:prstGeom>
          <a:noFill/>
          <a:ln>
            <a:noFill/>
          </a:ln>
        </p:spPr>
      </p:pic>
      <p:pic>
        <p:nvPicPr>
          <p:cNvPr id="16" name="Picture 6" descr="Thumbnail for version as of 06:43, 21 March 2018">
            <a:extLst>
              <a:ext uri="{FF2B5EF4-FFF2-40B4-BE49-F238E27FC236}">
                <a16:creationId xmlns:a16="http://schemas.microsoft.com/office/drawing/2014/main" id="{032DEB96-8BE2-44E0-B15A-B81673B8DCA6}"/>
              </a:ext>
            </a:extLst>
          </p:cNvPr>
          <p:cNvPicPr>
            <a:picLocks noChangeAspect="1" noChangeArrowheads="1"/>
          </p:cNvPicPr>
          <p:nvPr/>
        </p:nvPicPr>
        <p:blipFill>
          <a:blip r:embed="rId4">
            <a:alphaModFix/>
            <a:extLst>
              <a:ext uri="{28A0092B-C50C-407E-A947-70E740481C1C}">
                <a14:useLocalDpi xmlns:a14="http://schemas.microsoft.com/office/drawing/2010/main" val="0"/>
              </a:ext>
            </a:extLst>
          </a:blip>
          <a:srcRect/>
          <a:stretch>
            <a:fillRect/>
          </a:stretch>
        </p:blipFill>
        <p:spPr bwMode="auto">
          <a:xfrm>
            <a:off x="11225999" y="6508329"/>
            <a:ext cx="947143" cy="331500"/>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7"/>
          <p:cNvSpPr/>
          <p:nvPr/>
        </p:nvSpPr>
        <p:spPr>
          <a:xfrm>
            <a:off x="1983516" y="953832"/>
            <a:ext cx="8289719" cy="4501654"/>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99" name="Google Shape;199;p7"/>
          <p:cNvSpPr/>
          <p:nvPr/>
        </p:nvSpPr>
        <p:spPr>
          <a:xfrm>
            <a:off x="2415019" y="1449000"/>
            <a:ext cx="6065981" cy="453580"/>
          </a:xfrm>
          <a:prstGeom prst="rect">
            <a:avLst/>
          </a:prstGeom>
          <a:noFill/>
          <a:ln>
            <a:noFill/>
          </a:ln>
        </p:spPr>
        <p:txBody>
          <a:bodyPr spcFirstLastPara="1" wrap="square" lIns="81625" tIns="40800" rIns="81625" bIns="40800" anchor="ctr" anchorCtr="0">
            <a:noAutofit/>
          </a:bodyPr>
          <a:lstStyle/>
          <a:p>
            <a:pPr marL="0" marR="0" lvl="0" indent="0" algn="l" rtl="0">
              <a:lnSpc>
                <a:spcPct val="42000"/>
              </a:lnSpc>
              <a:spcBef>
                <a:spcPts val="0"/>
              </a:spcBef>
              <a:spcAft>
                <a:spcPts val="0"/>
              </a:spcAft>
              <a:buClr>
                <a:srgbClr val="000000"/>
              </a:buClr>
              <a:buSzPts val="2400"/>
              <a:buFont typeface="Arial"/>
              <a:buNone/>
            </a:pPr>
            <a:r>
              <a:rPr lang="en-US" sz="2400" b="1" i="0" u="none" strike="noStrike" cap="none" dirty="0">
                <a:solidFill>
                  <a:schemeClr val="lt1"/>
                </a:solidFill>
                <a:latin typeface="Lato"/>
                <a:ea typeface="Lato"/>
                <a:cs typeface="Lato"/>
                <a:sym typeface="Lato"/>
              </a:rPr>
              <a:t>Source code (</a:t>
            </a:r>
            <a:r>
              <a:rPr lang="en-US" sz="2400" b="1" i="0" u="none" strike="noStrike" cap="none" dirty="0" err="1">
                <a:solidFill>
                  <a:schemeClr val="lt1"/>
                </a:solidFill>
                <a:latin typeface="Lato"/>
                <a:ea typeface="Lato"/>
                <a:cs typeface="Lato"/>
                <a:sym typeface="Lato"/>
              </a:rPr>
              <a:t>Github</a:t>
            </a:r>
            <a:r>
              <a:rPr lang="en-US" sz="2400" b="1" i="0" u="none" strike="noStrike" cap="none" dirty="0">
                <a:solidFill>
                  <a:schemeClr val="lt1"/>
                </a:solidFill>
                <a:latin typeface="Lato"/>
                <a:ea typeface="Lato"/>
                <a:cs typeface="Lato"/>
                <a:sym typeface="Lato"/>
              </a:rPr>
              <a:t> Repository Link)</a:t>
            </a:r>
            <a:endParaRPr sz="1400" b="0" i="0" u="none" strike="noStrike" cap="none" dirty="0">
              <a:solidFill>
                <a:schemeClr val="lt1"/>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633"/>
              <a:buFont typeface="Arial"/>
              <a:buNone/>
            </a:pPr>
            <a:endParaRPr sz="1633"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633"/>
              <a:buFont typeface="Arial"/>
              <a:buNone/>
            </a:pPr>
            <a:endParaRPr sz="1633" b="0" i="0" u="none" strike="noStrike" cap="none" dirty="0">
              <a:solidFill>
                <a:srgbClr val="000000"/>
              </a:solidFill>
              <a:latin typeface="Arial"/>
              <a:ea typeface="Arial"/>
              <a:cs typeface="Arial"/>
              <a:sym typeface="Arial"/>
            </a:endParaRPr>
          </a:p>
        </p:txBody>
      </p:sp>
      <p:pic>
        <p:nvPicPr>
          <p:cNvPr id="5" name="Google Shape;162;p3">
            <a:extLst>
              <a:ext uri="{FF2B5EF4-FFF2-40B4-BE49-F238E27FC236}">
                <a16:creationId xmlns:a16="http://schemas.microsoft.com/office/drawing/2014/main" id="{D811ADB9-A2E1-4E8C-9488-8BE07B10C657}"/>
              </a:ext>
            </a:extLst>
          </p:cNvPr>
          <p:cNvPicPr preferRelativeResize="0"/>
          <p:nvPr/>
        </p:nvPicPr>
        <p:blipFill rotWithShape="1">
          <a:blip r:embed="rId3">
            <a:alphaModFix/>
          </a:blip>
          <a:srcRect/>
          <a:stretch/>
        </p:blipFill>
        <p:spPr>
          <a:xfrm>
            <a:off x="1" y="6571457"/>
            <a:ext cx="1143000" cy="277543"/>
          </a:xfrm>
          <a:prstGeom prst="rect">
            <a:avLst/>
          </a:prstGeom>
          <a:noFill/>
          <a:ln>
            <a:noFill/>
          </a:ln>
        </p:spPr>
      </p:pic>
      <p:pic>
        <p:nvPicPr>
          <p:cNvPr id="6" name="Picture 6" descr="Thumbnail for version as of 06:43, 21 March 2018">
            <a:extLst>
              <a:ext uri="{FF2B5EF4-FFF2-40B4-BE49-F238E27FC236}">
                <a16:creationId xmlns:a16="http://schemas.microsoft.com/office/drawing/2014/main" id="{4ADE8FF7-C526-41A3-AD23-51842B3577FC}"/>
              </a:ext>
            </a:extLst>
          </p:cNvPr>
          <p:cNvPicPr>
            <a:picLocks noChangeAspect="1" noChangeArrowheads="1"/>
          </p:cNvPicPr>
          <p:nvPr/>
        </p:nvPicPr>
        <p:blipFill>
          <a:blip r:embed="rId4">
            <a:alphaModFix/>
            <a:extLst>
              <a:ext uri="{28A0092B-C50C-407E-A947-70E740481C1C}">
                <a14:useLocalDpi xmlns:a14="http://schemas.microsoft.com/office/drawing/2010/main" val="0"/>
              </a:ext>
            </a:extLst>
          </a:blip>
          <a:srcRect/>
          <a:stretch>
            <a:fillRect/>
          </a:stretch>
        </p:blipFill>
        <p:spPr bwMode="auto">
          <a:xfrm>
            <a:off x="11225999" y="6508329"/>
            <a:ext cx="947143" cy="3315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Google Shape;183;p6">
            <a:extLst>
              <a:ext uri="{FF2B5EF4-FFF2-40B4-BE49-F238E27FC236}">
                <a16:creationId xmlns:a16="http://schemas.microsoft.com/office/drawing/2014/main" id="{C1917B20-61B7-4E65-B65C-8CB8F612F2FD}"/>
              </a:ext>
            </a:extLst>
          </p:cNvPr>
          <p:cNvSpPr/>
          <p:nvPr/>
        </p:nvSpPr>
        <p:spPr>
          <a:xfrm>
            <a:off x="2496000" y="1764000"/>
            <a:ext cx="7045500" cy="1069800"/>
          </a:xfrm>
          <a:prstGeom prst="rect">
            <a:avLst/>
          </a:prstGeom>
          <a:noFill/>
          <a:ln>
            <a:noFill/>
          </a:ln>
        </p:spPr>
        <p:txBody>
          <a:bodyPr spcFirstLastPara="1" wrap="square" lIns="81625" tIns="40800" rIns="81625" bIns="40800" anchor="t" anchorCtr="0">
            <a:noAutofit/>
          </a:bodyPr>
          <a:lstStyle/>
          <a:p>
            <a:pPr marL="285750" marR="0" lvl="0" indent="-285750" algn="l" rtl="0">
              <a:lnSpc>
                <a:spcPct val="100000"/>
              </a:lnSpc>
              <a:spcBef>
                <a:spcPts val="0"/>
              </a:spcBef>
              <a:spcAft>
                <a:spcPts val="0"/>
              </a:spcAft>
              <a:buClr>
                <a:srgbClr val="000000"/>
              </a:buClr>
              <a:buSzPts val="3266"/>
              <a:buFont typeface="Arial" panose="020B0604020202020204" pitchFamily="34" charset="0"/>
              <a:buChar char="•"/>
            </a:pPr>
            <a:r>
              <a:rPr lang="en-US" sz="1800" b="1" i="0" u="none" strike="noStrike" cap="none" dirty="0">
                <a:solidFill>
                  <a:srgbClr val="FFFF00"/>
                </a:solidFill>
                <a:latin typeface="Arial"/>
                <a:ea typeface="Arial"/>
                <a:cs typeface="Arial"/>
                <a:sym typeface="Arial"/>
              </a:rPr>
              <a:t>NOT APPLICABLE</a:t>
            </a:r>
            <a:endParaRPr sz="1050" b="0" i="0" u="none" strike="noStrike" cap="none" dirty="0">
              <a:solidFill>
                <a:srgbClr val="FFFF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8"/>
          <p:cNvSpPr/>
          <p:nvPr/>
        </p:nvSpPr>
        <p:spPr>
          <a:xfrm>
            <a:off x="1983516" y="953832"/>
            <a:ext cx="8289600" cy="4501800"/>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206" name="Google Shape;206;p8"/>
          <p:cNvSpPr/>
          <p:nvPr/>
        </p:nvSpPr>
        <p:spPr>
          <a:xfrm>
            <a:off x="2451000" y="1626234"/>
            <a:ext cx="7335000" cy="723572"/>
          </a:xfrm>
          <a:prstGeom prst="rect">
            <a:avLst/>
          </a:prstGeom>
          <a:noFill/>
          <a:ln>
            <a:noFill/>
          </a:ln>
        </p:spPr>
        <p:txBody>
          <a:bodyPr spcFirstLastPara="1" wrap="square" lIns="81625" tIns="40800" rIns="81625" bIns="40800" anchor="ctr" anchorCtr="0">
            <a:noAutofit/>
          </a:bodyPr>
          <a:lstStyle/>
          <a:p>
            <a:pPr marL="0" marR="0" lvl="0" indent="0" algn="l" rtl="0">
              <a:spcBef>
                <a:spcPts val="0"/>
              </a:spcBef>
              <a:spcAft>
                <a:spcPts val="0"/>
              </a:spcAft>
              <a:buClr>
                <a:srgbClr val="000000"/>
              </a:buClr>
              <a:buSzPts val="2400"/>
              <a:buFont typeface="Arial"/>
              <a:buNone/>
            </a:pPr>
            <a:r>
              <a:rPr lang="en-US" sz="2400" b="1" i="0" u="none" strike="noStrike" cap="none" dirty="0">
                <a:solidFill>
                  <a:schemeClr val="lt1"/>
                </a:solidFill>
                <a:latin typeface="Lato"/>
                <a:ea typeface="Lato"/>
                <a:cs typeface="Lato"/>
                <a:sym typeface="Lato"/>
              </a:rPr>
              <a:t>Demonstration Video showing the functionalities/ working of the solution.</a:t>
            </a:r>
            <a:endParaRPr sz="2400" b="0" i="0" u="none" strike="noStrike" cap="none" dirty="0">
              <a:solidFill>
                <a:srgbClr val="000000"/>
              </a:solidFill>
              <a:latin typeface="Arial"/>
              <a:ea typeface="Arial"/>
              <a:cs typeface="Arial"/>
              <a:sym typeface="Arial"/>
            </a:endParaRPr>
          </a:p>
        </p:txBody>
      </p:sp>
      <p:pic>
        <p:nvPicPr>
          <p:cNvPr id="5" name="Google Shape;162;p3">
            <a:extLst>
              <a:ext uri="{FF2B5EF4-FFF2-40B4-BE49-F238E27FC236}">
                <a16:creationId xmlns:a16="http://schemas.microsoft.com/office/drawing/2014/main" id="{43BC7F40-79BD-46F4-97BC-79A45B995A37}"/>
              </a:ext>
            </a:extLst>
          </p:cNvPr>
          <p:cNvPicPr preferRelativeResize="0"/>
          <p:nvPr/>
        </p:nvPicPr>
        <p:blipFill rotWithShape="1">
          <a:blip r:embed="rId3">
            <a:alphaModFix/>
          </a:blip>
          <a:srcRect/>
          <a:stretch/>
        </p:blipFill>
        <p:spPr>
          <a:xfrm>
            <a:off x="1" y="6571457"/>
            <a:ext cx="1143000" cy="277543"/>
          </a:xfrm>
          <a:prstGeom prst="rect">
            <a:avLst/>
          </a:prstGeom>
          <a:noFill/>
          <a:ln>
            <a:noFill/>
          </a:ln>
        </p:spPr>
      </p:pic>
      <p:pic>
        <p:nvPicPr>
          <p:cNvPr id="6" name="Picture 6" descr="Thumbnail for version as of 06:43, 21 March 2018">
            <a:extLst>
              <a:ext uri="{FF2B5EF4-FFF2-40B4-BE49-F238E27FC236}">
                <a16:creationId xmlns:a16="http://schemas.microsoft.com/office/drawing/2014/main" id="{3F4533CF-24FE-429D-A292-0D792E14EA25}"/>
              </a:ext>
            </a:extLst>
          </p:cNvPr>
          <p:cNvPicPr>
            <a:picLocks noChangeAspect="1" noChangeArrowheads="1"/>
          </p:cNvPicPr>
          <p:nvPr/>
        </p:nvPicPr>
        <p:blipFill>
          <a:blip r:embed="rId4">
            <a:alphaModFix/>
            <a:extLst>
              <a:ext uri="{28A0092B-C50C-407E-A947-70E740481C1C}">
                <a14:useLocalDpi xmlns:a14="http://schemas.microsoft.com/office/drawing/2010/main" val="0"/>
              </a:ext>
            </a:extLst>
          </a:blip>
          <a:srcRect/>
          <a:stretch>
            <a:fillRect/>
          </a:stretch>
        </p:blipFill>
        <p:spPr bwMode="auto">
          <a:xfrm>
            <a:off x="11225999" y="6508329"/>
            <a:ext cx="947143" cy="3315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Google Shape;206;p8">
            <a:extLst>
              <a:ext uri="{FF2B5EF4-FFF2-40B4-BE49-F238E27FC236}">
                <a16:creationId xmlns:a16="http://schemas.microsoft.com/office/drawing/2014/main" id="{F3A43D22-90E9-4F92-B6F7-432638F8A3CF}"/>
              </a:ext>
            </a:extLst>
          </p:cNvPr>
          <p:cNvSpPr/>
          <p:nvPr/>
        </p:nvSpPr>
        <p:spPr>
          <a:xfrm>
            <a:off x="2463154" y="2527208"/>
            <a:ext cx="2822845" cy="495000"/>
          </a:xfrm>
          <a:prstGeom prst="rect">
            <a:avLst/>
          </a:prstGeom>
          <a:noFill/>
          <a:ln>
            <a:noFill/>
          </a:ln>
        </p:spPr>
        <p:txBody>
          <a:bodyPr spcFirstLastPara="1" wrap="square" lIns="81625" tIns="40800" rIns="81625" bIns="40800" anchor="ctr" anchorCtr="0">
            <a:noAutofit/>
          </a:bodyPr>
          <a:lstStyle/>
          <a:p>
            <a:pPr marL="0" marR="0" lvl="0" indent="0" algn="l" rtl="0">
              <a:lnSpc>
                <a:spcPct val="42000"/>
              </a:lnSpc>
              <a:spcBef>
                <a:spcPts val="0"/>
              </a:spcBef>
              <a:spcAft>
                <a:spcPts val="0"/>
              </a:spcAft>
              <a:buClr>
                <a:srgbClr val="000000"/>
              </a:buClr>
              <a:buSzPts val="2400"/>
              <a:buFont typeface="Arial"/>
              <a:buNone/>
            </a:pPr>
            <a:r>
              <a:rPr lang="en-US" sz="1800" b="1" i="0" u="none" strike="noStrike" cap="none" dirty="0">
                <a:solidFill>
                  <a:schemeClr val="lt1"/>
                </a:solidFill>
                <a:latin typeface="Lato"/>
                <a:ea typeface="Lato"/>
                <a:cs typeface="Lato"/>
                <a:sym typeface="Lato"/>
              </a:rPr>
              <a:t>WORK IN PROGRESS</a:t>
            </a:r>
            <a:endParaRPr lang="en-US" sz="1800" b="0"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TotalTime>
  <Words>546</Words>
  <Application>Microsoft Office PowerPoint</Application>
  <PresentationFormat>Widescreen</PresentationFormat>
  <Paragraphs>122</Paragraphs>
  <Slides>10</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Calibri</vt:lpstr>
      <vt:lpstr>Century Schoolbook</vt:lpstr>
      <vt:lpstr>Lato</vt:lpstr>
      <vt:lpstr>Noto Sans Symbols</vt:lpstr>
      <vt:lpstr>Wingdings</vt:lpstr>
      <vt:lpstr>Arial</vt:lpstr>
      <vt:lpstr>1_Office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Mohor Basu</dc:creator>
  <cp:lastModifiedBy>Sunil Kumar</cp:lastModifiedBy>
  <cp:revision>49</cp:revision>
  <dcterms:modified xsi:type="dcterms:W3CDTF">2022-05-24T17:26:53Z</dcterms:modified>
</cp:coreProperties>
</file>