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6.png" ContentType="image/png"/>
  <Override PartName="/ppt/media/image3.png" ContentType="image/png"/>
  <Override PartName="/ppt/media/image7.png" ContentType="image/png"/>
  <Override PartName="/ppt/media/image4.png" ContentType="image/png"/>
  <Override PartName="/ppt/media/image8.png" ContentType="image/png"/>
  <Override PartName="/ppt/media/image1.png" ContentType="image/png"/>
  <Override PartName="/ppt/media/image5.png" ContentType="image/png"/>
  <Override PartName="/ppt/media/image9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817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81760" y="41875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817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081760" y="2160720"/>
            <a:ext cx="4194720" cy="3880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5431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5081760" y="2160720"/>
            <a:ext cx="4194720" cy="3880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817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5081760" y="41875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0817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08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17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81760" y="41875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0817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1760" y="2160720"/>
            <a:ext cx="4194720" cy="3880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5431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81760" y="2160720"/>
            <a:ext cx="4194720" cy="3880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817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81760" y="41875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817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08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5fcbef"/>
            </a:solidFill>
            <a:round/>
          </a:ln>
        </p:spPr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5fcbef"/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prstGeom prst="rect">
            <a:avLst/>
          </a:prstGeom>
          <a:solidFill>
            <a:srgbClr val="5fcbef"/>
          </a:solidFill>
        </p:spPr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prstGeom prst="rect">
            <a:avLst/>
          </a:prstGeom>
          <a:solidFill>
            <a:srgbClr val="5fcbef"/>
          </a:solidFill>
        </p:spPr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rect">
            <a:avLst>
              <a:gd fmla="val 100000" name="adj"/>
            </a:avLst>
          </a:prstGeom>
          <a:solidFill>
            <a:srgbClr val="17b0e4"/>
          </a:solidFill>
        </p:spPr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prstGeom prst="rect">
            <a:avLst/>
          </a:prstGeom>
          <a:solidFill>
            <a:srgbClr val="17b0e4"/>
          </a:solidFill>
        </p:spPr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prstGeom prst="rect">
            <a:avLst/>
          </a:prstGeom>
          <a:solidFill>
            <a:srgbClr val="2e83c3"/>
          </a:solidFill>
        </p:spPr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226292"/>
          </a:solidFill>
        </p:spPr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rect">
            <a:avLst>
              <a:gd fmla="val 100000" name="adj"/>
            </a:avLst>
          </a:prstGeom>
          <a:solidFill>
            <a:srgbClr val="17b0e4"/>
          </a:solidFill>
        </p:spPr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rect">
            <a:avLst>
              <a:gd fmla="val 0" name="adj"/>
            </a:avLst>
          </a:prstGeom>
          <a:solidFill>
            <a:srgbClr val="5fcbef"/>
          </a:solidFill>
        </p:spPr>
      </p:sp>
      <p:sp>
        <p:nvSpPr>
          <p:cNvPr id="10" name="CustomShape 11"/>
          <p:cNvSpPr/>
          <p:nvPr/>
        </p:nvSpPr>
        <p:spPr>
          <a:xfrm>
            <a:off x="0" y="-7920"/>
            <a:ext cx="863280" cy="5697720"/>
          </a:xfrm>
          <a:prstGeom prst="rect">
            <a:avLst/>
          </a:prstGeom>
          <a:solidFill>
            <a:srgbClr val="5fcbef"/>
          </a:solidFill>
        </p:spPr>
      </p:sp>
      <p:sp>
        <p:nvSpPr>
          <p:cNvPr id="11" name="Line 12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5fcbef"/>
            </a:solidFill>
            <a:round/>
          </a:ln>
        </p:spPr>
      </p:sp>
      <p:sp>
        <p:nvSpPr>
          <p:cNvPr id="12" name="Line 13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5fcbef"/>
            </a:solidFill>
            <a:round/>
          </a:ln>
        </p:spPr>
      </p:sp>
      <p:sp>
        <p:nvSpPr>
          <p:cNvPr id="13" name="CustomShape 14"/>
          <p:cNvSpPr/>
          <p:nvPr/>
        </p:nvSpPr>
        <p:spPr>
          <a:xfrm>
            <a:off x="9181440" y="-8640"/>
            <a:ext cx="3007080" cy="6866280"/>
          </a:xfrm>
          <a:prstGeom prst="rect">
            <a:avLst/>
          </a:prstGeom>
          <a:solidFill>
            <a:srgbClr val="5fcbef"/>
          </a:solidFill>
        </p:spPr>
      </p:sp>
      <p:sp>
        <p:nvSpPr>
          <p:cNvPr id="14" name="CustomShape 15"/>
          <p:cNvSpPr/>
          <p:nvPr/>
        </p:nvSpPr>
        <p:spPr>
          <a:xfrm>
            <a:off x="9603360" y="-8640"/>
            <a:ext cx="2588040" cy="6866280"/>
          </a:xfrm>
          <a:prstGeom prst="rect">
            <a:avLst/>
          </a:prstGeom>
          <a:solidFill>
            <a:srgbClr val="5fcbef"/>
          </a:solidFill>
        </p:spPr>
      </p:sp>
      <p:sp>
        <p:nvSpPr>
          <p:cNvPr id="15" name="CustomShape 16"/>
          <p:cNvSpPr/>
          <p:nvPr/>
        </p:nvSpPr>
        <p:spPr>
          <a:xfrm>
            <a:off x="8932320" y="3048120"/>
            <a:ext cx="3259440" cy="3809520"/>
          </a:xfrm>
          <a:prstGeom prst="rect">
            <a:avLst>
              <a:gd fmla="val 100000" name="adj"/>
            </a:avLst>
          </a:prstGeom>
          <a:solidFill>
            <a:srgbClr val="17b0e4"/>
          </a:solidFill>
        </p:spPr>
      </p:sp>
      <p:sp>
        <p:nvSpPr>
          <p:cNvPr id="16" name="CustomShape 17"/>
          <p:cNvSpPr/>
          <p:nvPr/>
        </p:nvSpPr>
        <p:spPr>
          <a:xfrm>
            <a:off x="9334440" y="-8640"/>
            <a:ext cx="2854080" cy="6866280"/>
          </a:xfrm>
          <a:prstGeom prst="rect">
            <a:avLst/>
          </a:prstGeom>
          <a:solidFill>
            <a:srgbClr val="17b0e4"/>
          </a:solidFill>
        </p:spPr>
      </p:sp>
      <p:sp>
        <p:nvSpPr>
          <p:cNvPr id="17" name="CustomShape 18"/>
          <p:cNvSpPr/>
          <p:nvPr/>
        </p:nvSpPr>
        <p:spPr>
          <a:xfrm>
            <a:off x="10898640" y="-8640"/>
            <a:ext cx="1289880" cy="6866280"/>
          </a:xfrm>
          <a:prstGeom prst="rect">
            <a:avLst/>
          </a:prstGeom>
          <a:solidFill>
            <a:srgbClr val="2e83c3"/>
          </a:solidFill>
        </p:spPr>
      </p:sp>
      <p:sp>
        <p:nvSpPr>
          <p:cNvPr id="18" name="CustomShape 19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226292"/>
          </a:solidFill>
        </p:spPr>
      </p:sp>
      <p:sp>
        <p:nvSpPr>
          <p:cNvPr id="19" name="CustomShape 20"/>
          <p:cNvSpPr/>
          <p:nvPr/>
        </p:nvSpPr>
        <p:spPr>
          <a:xfrm>
            <a:off x="10371600" y="3589920"/>
            <a:ext cx="1816920" cy="3267720"/>
          </a:xfrm>
          <a:prstGeom prst="rect">
            <a:avLst>
              <a:gd fmla="val 100000" name="adj"/>
            </a:avLst>
          </a:prstGeom>
          <a:solidFill>
            <a:srgbClr val="17b0e4"/>
          </a:solidFill>
        </p:spPr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5400">
                <a:solidFill>
                  <a:srgbClr val="5fcbef"/>
                </a:solidFill>
                <a:latin typeface="Trebuchet MS"/>
              </a:rPr>
              <a:t>Click to edit the title text formatClick to edit Master title style</a:t>
            </a:r>
            <a:endParaRPr/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Trebuchet MS"/>
              </a:rPr>
              <a:t>13-12-3</a:t>
            </a:r>
            <a:endParaRPr/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618141-11A1-41E1-8141-D11111F1C161}" type="slidenum">
              <a:rPr lang="en-CA">
                <a:solidFill>
                  <a:srgbClr val="000000"/>
                </a:solidFill>
                <a:latin typeface="Trebuchet MS"/>
              </a:rPr>
              <a:t>&lt;number&gt;</a:t>
            </a:fld>
            <a:endParaRPr/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5fcbef"/>
            </a:solidFill>
            <a:round/>
          </a:ln>
        </p:spPr>
      </p:sp>
      <p:sp>
        <p:nvSpPr>
          <p:cNvPr id="58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5fcbef"/>
            </a:solidFill>
            <a:round/>
          </a:ln>
        </p:spPr>
      </p:sp>
      <p:sp>
        <p:nvSpPr>
          <p:cNvPr id="59" name="CustomShape 3"/>
          <p:cNvSpPr/>
          <p:nvPr/>
        </p:nvSpPr>
        <p:spPr>
          <a:xfrm>
            <a:off x="9181440" y="-8640"/>
            <a:ext cx="3007080" cy="6866280"/>
          </a:xfrm>
          <a:prstGeom prst="rect">
            <a:avLst/>
          </a:prstGeom>
          <a:solidFill>
            <a:srgbClr val="5fcbef"/>
          </a:solidFill>
        </p:spPr>
      </p:sp>
      <p:sp>
        <p:nvSpPr>
          <p:cNvPr id="60" name="CustomShape 4"/>
          <p:cNvSpPr/>
          <p:nvPr/>
        </p:nvSpPr>
        <p:spPr>
          <a:xfrm>
            <a:off x="9603360" y="-8640"/>
            <a:ext cx="2588040" cy="6866280"/>
          </a:xfrm>
          <a:prstGeom prst="rect">
            <a:avLst/>
          </a:prstGeom>
          <a:solidFill>
            <a:srgbClr val="5fcbef"/>
          </a:solidFill>
        </p:spPr>
      </p:sp>
      <p:sp>
        <p:nvSpPr>
          <p:cNvPr id="61" name="CustomShape 5"/>
          <p:cNvSpPr/>
          <p:nvPr/>
        </p:nvSpPr>
        <p:spPr>
          <a:xfrm>
            <a:off x="8932320" y="3048120"/>
            <a:ext cx="3259440" cy="3809520"/>
          </a:xfrm>
          <a:prstGeom prst="rect">
            <a:avLst>
              <a:gd fmla="val 100000" name="adj"/>
            </a:avLst>
          </a:prstGeom>
          <a:solidFill>
            <a:srgbClr val="17b0e4"/>
          </a:solidFill>
        </p:spPr>
      </p:sp>
      <p:sp>
        <p:nvSpPr>
          <p:cNvPr id="62" name="CustomShape 6"/>
          <p:cNvSpPr/>
          <p:nvPr/>
        </p:nvSpPr>
        <p:spPr>
          <a:xfrm>
            <a:off x="9334440" y="-8640"/>
            <a:ext cx="2854080" cy="6866280"/>
          </a:xfrm>
          <a:prstGeom prst="rect">
            <a:avLst/>
          </a:prstGeom>
          <a:solidFill>
            <a:srgbClr val="17b0e4"/>
          </a:solidFill>
        </p:spPr>
      </p:sp>
      <p:sp>
        <p:nvSpPr>
          <p:cNvPr id="63" name="CustomShape 7"/>
          <p:cNvSpPr/>
          <p:nvPr/>
        </p:nvSpPr>
        <p:spPr>
          <a:xfrm>
            <a:off x="10898640" y="-8640"/>
            <a:ext cx="1289880" cy="6866280"/>
          </a:xfrm>
          <a:prstGeom prst="rect">
            <a:avLst/>
          </a:prstGeom>
          <a:solidFill>
            <a:srgbClr val="2e83c3"/>
          </a:solidFill>
        </p:spPr>
      </p:sp>
      <p:sp>
        <p:nvSpPr>
          <p:cNvPr id="64" name="CustomShape 8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226292"/>
          </a:solidFill>
        </p:spPr>
      </p:sp>
      <p:sp>
        <p:nvSpPr>
          <p:cNvPr id="65" name="CustomShape 9"/>
          <p:cNvSpPr/>
          <p:nvPr/>
        </p:nvSpPr>
        <p:spPr>
          <a:xfrm>
            <a:off x="10371600" y="3589920"/>
            <a:ext cx="1816920" cy="3267720"/>
          </a:xfrm>
          <a:prstGeom prst="rect">
            <a:avLst>
              <a:gd fmla="val 100000" name="adj"/>
            </a:avLst>
          </a:prstGeom>
          <a:solidFill>
            <a:srgbClr val="17b0e4"/>
          </a:solidFill>
        </p:spPr>
      </p:sp>
      <p:sp>
        <p:nvSpPr>
          <p:cNvPr id="66" name="CustomShape 10"/>
          <p:cNvSpPr/>
          <p:nvPr/>
        </p:nvSpPr>
        <p:spPr>
          <a:xfrm>
            <a:off x="0" y="4013280"/>
            <a:ext cx="448200" cy="2844360"/>
          </a:xfrm>
          <a:prstGeom prst="rect">
            <a:avLst>
              <a:gd fmla="val 0" name="adj"/>
            </a:avLst>
          </a:prstGeom>
          <a:solidFill>
            <a:srgbClr val="5fcbef"/>
          </a:solidFill>
        </p:spPr>
      </p:sp>
      <p:sp>
        <p:nvSpPr>
          <p:cNvPr id="67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5fcbef"/>
                </a:solidFill>
                <a:latin typeface="Trebuchet MS"/>
              </a:rPr>
              <a:t>Click to edit the title text formatClick to edit Master title style</a:t>
            </a:r>
            <a:endParaRPr/>
          </a:p>
        </p:txBody>
      </p:sp>
      <p:sp>
        <p:nvSpPr>
          <p:cNvPr id="68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404040"/>
                </a:solidFill>
                <a:latin typeface="Trebuchet M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rebuchet M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solidFill>
                  <a:srgbClr val="404040"/>
                </a:solidFill>
                <a:latin typeface="Trebuchet M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rebuchet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rebuchet MS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 sz="1600">
                <a:solidFill>
                  <a:srgbClr val="404040"/>
                </a:solidFill>
                <a:latin typeface="Trebuchet MS"/>
              </a:rPr>
              <a:t>Second level</a:t>
            </a:r>
            <a:endParaRPr/>
          </a:p>
          <a:p>
            <a:pPr lvl="1">
              <a:buSzPct val="80000"/>
              <a:buFont charset="2" typeface="Wingdings 3"/>
              <a:buChar char=""/>
            </a:pPr>
            <a:r>
              <a:rPr lang="en-US" sz="1400">
                <a:solidFill>
                  <a:srgbClr val="404040"/>
                </a:solidFill>
                <a:latin typeface="Trebuchet MS"/>
              </a:rPr>
              <a:t>Third level</a:t>
            </a:r>
            <a:endParaRPr/>
          </a:p>
          <a:p>
            <a:pPr lvl="2">
              <a:buSzPct val="80000"/>
              <a:buFont charset="2" typeface="Wingdings 3"/>
              <a:buChar char=""/>
            </a:pPr>
            <a:r>
              <a:rPr lang="en-US" sz="1200">
                <a:solidFill>
                  <a:srgbClr val="404040"/>
                </a:solidFill>
                <a:latin typeface="Trebuchet MS"/>
              </a:rPr>
              <a:t>Fourth level</a:t>
            </a:r>
            <a:endParaRPr/>
          </a:p>
          <a:p>
            <a:pPr lvl="3">
              <a:buSzPct val="80000"/>
              <a:buFont charset="2" typeface="Wingdings 3"/>
              <a:buChar char=""/>
            </a:pPr>
            <a:r>
              <a:rPr lang="en-US" sz="1200">
                <a:solidFill>
                  <a:srgbClr val="404040"/>
                </a:solidFill>
                <a:latin typeface="Trebuchet MS"/>
              </a:rPr>
              <a:t>Fifth level</a:t>
            </a:r>
            <a:endParaRPr/>
          </a:p>
        </p:txBody>
      </p:sp>
      <p:sp>
        <p:nvSpPr>
          <p:cNvPr id="69" name="PlaceHolder 1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Trebuchet MS"/>
              </a:rPr>
              <a:t>13-12-3</a:t>
            </a:r>
            <a:endParaRPr/>
          </a:p>
        </p:txBody>
      </p:sp>
      <p:sp>
        <p:nvSpPr>
          <p:cNvPr id="70" name="PlaceHolder 1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71" name="PlaceHolder 1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E1F1E1-8141-41A1-A1E1-1151D1B16161}" type="slidenum">
              <a:rPr lang="en-CA">
                <a:solidFill>
                  <a:srgbClr val="000000"/>
                </a:solidFill>
                <a:latin typeface="Trebuchet MS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cs.uwaterloo.ca/twiki/view/ISG/RST" TargetMode="External"/><Relationship Id="rId2" Type="http://schemas.openxmlformats.org/officeDocument/2006/relationships/hyperlink" Target="https://cs.uwaterloo.ca/twiki/pub/ISG/CompSci135/AutotestCreationFall2011.docx" TargetMode="External"/><Relationship Id="rId3" Type="http://schemas.openxmlformats.org/officeDocument/2006/relationships/hyperlink" Target="https://cs.uwaterloo.ca/twiki/view/ISG/CompSci135" TargetMode="External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5400">
                <a:solidFill>
                  <a:srgbClr val="5fcbef"/>
                </a:solidFill>
                <a:latin typeface="Trebuchet MS"/>
              </a:rPr>
              <a:t>CS135 </a:t>
            </a:r>
            <a:r>
              <a:rPr lang="en-US" sz="5400">
                <a:solidFill>
                  <a:srgbClr val="5fcbef"/>
                </a:solidFill>
                <a:latin typeface="Trebuchet MS"/>
              </a:rPr>
              <a:t>
</a:t>
            </a:r>
            <a:r>
              <a:rPr lang="en-US" sz="5400">
                <a:solidFill>
                  <a:srgbClr val="5fcbef"/>
                </a:solidFill>
                <a:latin typeface="Trebuchet MS"/>
              </a:rPr>
              <a:t>Autotest Generator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en-CA" sz="2800">
                <a:solidFill>
                  <a:srgbClr val="808080"/>
                </a:solidFill>
                <a:latin typeface="Trebuchet MS"/>
              </a:rPr>
              <a:t>Sam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5fcbef"/>
                </a:solidFill>
                <a:latin typeface="Trebuchet MS"/>
              </a:rPr>
              <a:t>Autotest Generator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1. You need sample solutions</a:t>
            </a:r>
            <a:endParaRPr/>
          </a:p>
        </p:txBody>
      </p:sp>
      <p:pic>
        <p:nvPicPr>
          <p:cNvPr descr="" id="129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261800" y="2552040"/>
            <a:ext cx="5829120" cy="1275840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5fcbef"/>
                </a:solidFill>
                <a:latin typeface="Trebuchet MS"/>
              </a:rPr>
              <a:t>Autotest Generator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2. Copy all solution in one single file (ie. assn.rkt)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32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495360" y="2840400"/>
            <a:ext cx="9372240" cy="2857320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5fcbef"/>
                </a:solidFill>
                <a:latin typeface="Trebuchet MS"/>
              </a:rPr>
              <a:t>Autotest Generator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2. put testgen.ss into the same directory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040"/>
                </a:solidFill>
                <a:latin typeface="Trebuchet MS"/>
              </a:rPr>
              <a:t>         </a:t>
            </a:r>
            <a:r>
              <a:rPr lang="en-US">
                <a:solidFill>
                  <a:srgbClr val="404040"/>
                </a:solidFill>
                <a:latin typeface="Trebuchet MS"/>
              </a:rPr>
              <a:t>change to lang racket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040"/>
                </a:solidFill>
                <a:latin typeface="Trebuchet MS"/>
              </a:rPr>
              <a:t>         </a:t>
            </a:r>
            <a:r>
              <a:rPr lang="en-US">
                <a:solidFill>
                  <a:srgbClr val="404040"/>
                </a:solidFill>
                <a:latin typeface="Trebuchet MS"/>
              </a:rPr>
              <a:t>put (require “testgen.ss”) after that </a:t>
            </a:r>
            <a:endParaRPr/>
          </a:p>
        </p:txBody>
      </p:sp>
      <p:pic>
        <p:nvPicPr>
          <p:cNvPr descr="" id="135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1312920" y="3498120"/>
            <a:ext cx="5133600" cy="2542680"/>
          </a:xfrm>
          <a:prstGeom prst="rect">
            <a:avLst/>
          </a:prstGeom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5fcbef"/>
                </a:solidFill>
                <a:latin typeface="Trebuchet MS"/>
              </a:rPr>
              <a:t>Autotest Generator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3. create test cases (a list of inputs) for each question: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38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032480" y="2621520"/>
            <a:ext cx="8067240" cy="3295440"/>
          </a:xfrm>
          <a:prstGeom prst="rect">
            <a:avLst/>
          </a:prstGeom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5fcbef"/>
                </a:solidFill>
                <a:latin typeface="Trebuchet MS"/>
              </a:rPr>
              <a:t>Autotest Generator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3. Initialization (setting up the test environment and forbidden functions):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41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677160" y="2617920"/>
            <a:ext cx="9286560" cy="3895200"/>
          </a:xfrm>
          <a:prstGeom prst="rect">
            <a:avLst/>
          </a:prstGeom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5fcbef"/>
                </a:solidFill>
                <a:latin typeface="Trebuchet MS"/>
              </a:rPr>
              <a:t>Autotest Generator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3. run testgen for q1-q3: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44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784440" y="2617920"/>
            <a:ext cx="9057960" cy="3104640"/>
          </a:xfrm>
          <a:prstGeom prst="rect">
            <a:avLst/>
          </a:prstGeom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5fcbef"/>
                </a:solidFill>
                <a:latin typeface="Trebuchet MS"/>
              </a:rPr>
              <a:t>Autotest Generator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783720" y="154260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4. run testgen for q4-q5: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47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677160" y="1930320"/>
            <a:ext cx="10162800" cy="4619160"/>
          </a:xfrm>
          <a:prstGeom prst="rect">
            <a:avLst/>
          </a:prstGeom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5fcbef"/>
                </a:solidFill>
                <a:latin typeface="Trebuchet MS"/>
              </a:rPr>
              <a:t>Autotest Generator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783720" y="154260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5. now copy assn.rkt testgen.ss to course accout and run it!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50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915480" y="1930320"/>
            <a:ext cx="7629120" cy="1590480"/>
          </a:xfrm>
          <a:prstGeom prst="rect">
            <a:avLst/>
          </a:prstGeom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5fcbef"/>
                </a:solidFill>
                <a:latin typeface="Trebuchet MS"/>
              </a:rPr>
              <a:t>Autotest Generator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783720" y="154260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5. now submit your solutions, and let’s start testing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53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216080" y="1930320"/>
            <a:ext cx="3602520" cy="4682880"/>
          </a:xfrm>
          <a:prstGeom prst="rect">
            <a:avLst/>
          </a:prstGeom>
        </p:spPr>
      </p:pic>
      <p:sp>
        <p:nvSpPr>
          <p:cNvPr id="154" name="CustomShape 3"/>
          <p:cNvSpPr/>
          <p:nvPr/>
        </p:nvSpPr>
        <p:spPr>
          <a:xfrm>
            <a:off x="4975560" y="5247360"/>
            <a:ext cx="5082480" cy="639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Trebuchet MS"/>
              </a:rPr>
              <a:t>For q5 I did use forbidden function “reverse”. It works!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5fcbef"/>
                </a:solidFill>
                <a:latin typeface="Trebuchet MS"/>
              </a:rPr>
              <a:t>Conclusions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1. Autotest Generator can save us a lot of time and effort if we use it wisely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2. By following this tutorial, anyone can write Autotest for cs135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3. This tutorial also works for CS 115 and part of CS116</a:t>
            </a:r>
            <a:endParaRPr/>
          </a:p>
        </p:txBody>
      </p:sp>
    </p:spTree>
  </p:cSld>
  <p:timing>
    <p:tnLst>
      <p:par>
        <p:cTn dur="indefinite" id="221" nodeType="tmRoot" restart="never">
          <p:childTnLst>
            <p:seq>
              <p:cTn dur="indefinite" id="222" nodeType="mainSeq">
                <p:childTnLst>
                  <p:par>
                    <p:cTn fill="hold" id="223">
                      <p:stCondLst>
                        <p:cond delay="indefinite"/>
                      </p:stCondLst>
                      <p:childTnLst>
                        <p:par>
                          <p:cTn fill="hold" id="224">
                            <p:stCondLst>
                              <p:cond delay="0"/>
                            </p:stCondLst>
                            <p:childTnLst>
                              <p:par>
                                <p:cTn fill="hold" id="225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79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227"/>
                                        <p:tgtEl>
                                          <p:spTgt spid="156">
                                            <p:txEl>
                                              <p:pRg end="79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228"/>
                                        <p:tgtEl>
                                          <p:spTgt spid="156">
                                            <p:txEl>
                                              <p:pRg end="79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229"/>
                                        <p:tgtEl>
                                          <p:spTgt spid="156">
                                            <p:txEl>
                                              <p:pRg end="79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0">
                      <p:stCondLst>
                        <p:cond delay="indefinite"/>
                      </p:stCondLst>
                      <p:childTnLst>
                        <p:par>
                          <p:cTn fill="hold" id="231">
                            <p:stCondLst>
                              <p:cond delay="0"/>
                            </p:stCondLst>
                            <p:childTnLst>
                              <p:par>
                                <p:cTn fill="hold" id="232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46" st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234"/>
                                        <p:tgtEl>
                                          <p:spTgt spid="156">
                                            <p:txEl>
                                              <p:pRg end="146" st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235"/>
                                        <p:tgtEl>
                                          <p:spTgt spid="156">
                                            <p:txEl>
                                              <p:pRg end="146" st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236"/>
                                        <p:tgtEl>
                                          <p:spTgt spid="156">
                                            <p:txEl>
                                              <p:pRg end="146" st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7">
                      <p:stCondLst>
                        <p:cond delay="indefinite"/>
                      </p:stCondLst>
                      <p:childTnLst>
                        <p:par>
                          <p:cTn fill="hold" id="238">
                            <p:stCondLst>
                              <p:cond delay="0"/>
                            </p:stCondLst>
                            <p:childTnLst>
                              <p:par>
                                <p:cTn fill="hold" id="239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03" st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241"/>
                                        <p:tgtEl>
                                          <p:spTgt spid="156">
                                            <p:txEl>
                                              <p:pRg end="203" st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242"/>
                                        <p:tgtEl>
                                          <p:spTgt spid="156">
                                            <p:txEl>
                                              <p:pRg end="203" st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243"/>
                                        <p:tgtEl>
                                          <p:spTgt spid="156">
                                            <p:txEl>
                                              <p:pRg end="203" st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5fcbef"/>
                </a:solidFill>
                <a:latin typeface="Trebuchet MS"/>
              </a:rPr>
              <a:t>Background Information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charset="2" typeface="Wingdings"/>
              <a:buChar char=""/>
            </a:pPr>
            <a:r>
              <a:rPr lang="en-US">
                <a:solidFill>
                  <a:srgbClr val="404040"/>
                </a:solidFill>
                <a:latin typeface="Trebuchet MS"/>
              </a:rPr>
              <a:t>Autotest VS Public Test: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"/>
              <a:buChar char=""/>
            </a:pPr>
            <a:r>
              <a:rPr lang="en-US">
                <a:solidFill>
                  <a:srgbClr val="404040"/>
                </a:solidFill>
                <a:latin typeface="Trebuchet MS"/>
              </a:rPr>
              <a:t>Autotest: on due date by ISAs. Public Test: after each submission by students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"/>
              <a:buChar char=""/>
            </a:pPr>
            <a:r>
              <a:rPr lang="en-US">
                <a:solidFill>
                  <a:srgbClr val="404040"/>
                </a:solidFill>
                <a:latin typeface="Trebuchet MS"/>
              </a:rPr>
              <a:t>Public Test: small number of tests (1-3 per question)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"/>
              <a:buChar char=""/>
            </a:pPr>
            <a:r>
              <a:rPr lang="en-US">
                <a:solidFill>
                  <a:srgbClr val="404040"/>
                </a:solidFill>
                <a:latin typeface="Trebuchet MS"/>
              </a:rPr>
              <a:t>Autotest: large number of tests (10-20 per question (Fall2013))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"/>
              <a:buChar char=""/>
            </a:pPr>
            <a:r>
              <a:rPr lang="en-US">
                <a:solidFill>
                  <a:srgbClr val="404040"/>
                </a:solidFill>
                <a:latin typeface="Trebuchet MS"/>
              </a:rPr>
              <a:t>Public Test: correct name and syntax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"/>
              <a:buChar char=""/>
            </a:pPr>
            <a:r>
              <a:rPr lang="en-US">
                <a:solidFill>
                  <a:srgbClr val="404040"/>
                </a:solidFill>
                <a:latin typeface="Trebuchet MS"/>
              </a:rPr>
              <a:t>Autotest: correctness (and efficiency for some assignments)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5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7"/>
                                        <p:tgtEl>
                                          <p:spTgt spid="107">
                                            <p:txEl>
                                              <p:pRg end="25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8"/>
                                        <p:tgtEl>
                                          <p:spTgt spid="107">
                                            <p:txEl>
                                              <p:pRg end="25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9"/>
                                        <p:tgtEl>
                                          <p:spTgt spid="107">
                                            <p:txEl>
                                              <p:pRg end="25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id="12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03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14"/>
                                        <p:tgtEl>
                                          <p:spTgt spid="107">
                                            <p:txEl>
                                              <p:pRg end="103" st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15"/>
                                        <p:tgtEl>
                                          <p:spTgt spid="107">
                                            <p:txEl>
                                              <p:pRg end="103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16"/>
                                        <p:tgtEl>
                                          <p:spTgt spid="107">
                                            <p:txEl>
                                              <p:pRg end="103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57" st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21"/>
                                        <p:tgtEl>
                                          <p:spTgt spid="107">
                                            <p:txEl>
                                              <p:pRg end="157" st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22"/>
                                        <p:tgtEl>
                                          <p:spTgt spid="107">
                                            <p:txEl>
                                              <p:pRg end="157" st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23"/>
                                        <p:tgtEl>
                                          <p:spTgt spid="107">
                                            <p:txEl>
                                              <p:pRg end="157" st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">
                      <p:stCondLst>
                        <p:cond delay="indefinite"/>
                      </p:stCondLst>
                      <p:childTnLst>
                        <p:par>
                          <p:cTn fill="hold" id="25">
                            <p:stCondLst>
                              <p:cond delay="0"/>
                            </p:stCondLst>
                            <p:childTnLst>
                              <p:par>
                                <p:cTn fill="hold" id="26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21" st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28"/>
                                        <p:tgtEl>
                                          <p:spTgt spid="107">
                                            <p:txEl>
                                              <p:pRg end="221" st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29"/>
                                        <p:tgtEl>
                                          <p:spTgt spid="107">
                                            <p:txEl>
                                              <p:pRg end="221" st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30"/>
                                        <p:tgtEl>
                                          <p:spTgt spid="107">
                                            <p:txEl>
                                              <p:pRg end="221" st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58" st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35"/>
                                        <p:tgtEl>
                                          <p:spTgt spid="107">
                                            <p:txEl>
                                              <p:pRg end="258" st="2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36"/>
                                        <p:tgtEl>
                                          <p:spTgt spid="107">
                                            <p:txEl>
                                              <p:pRg end="258" st="2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37"/>
                                        <p:tgtEl>
                                          <p:spTgt spid="107">
                                            <p:txEl>
                                              <p:pRg end="258" st="2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8">
                      <p:stCondLst>
                        <p:cond delay="indefinite"/>
                      </p:stCondLst>
                      <p:childTnLst>
                        <p:par>
                          <p:cTn fill="hold" id="39">
                            <p:stCondLst>
                              <p:cond delay="0"/>
                            </p:stCondLst>
                            <p:childTnLst>
                              <p:par>
                                <p:cTn fill="hold" id="40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18" st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42"/>
                                        <p:tgtEl>
                                          <p:spTgt spid="107">
                                            <p:txEl>
                                              <p:pRg end="318" st="2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43"/>
                                        <p:tgtEl>
                                          <p:spTgt spid="107">
                                            <p:txEl>
                                              <p:pRg end="318" st="2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44"/>
                                        <p:tgtEl>
                                          <p:spTgt spid="107">
                                            <p:txEl>
                                              <p:pRg end="318" st="2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5fcbef"/>
                </a:solidFill>
                <a:latin typeface="Trebuchet MS"/>
              </a:rPr>
              <a:t>Future Work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1. Provide enough documentations / video demos on ISG TWIKI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2. Add “Advance Student” language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3. Debug (I just finish coding, so very little time to debug)</a:t>
            </a:r>
            <a:endParaRPr/>
          </a:p>
        </p:txBody>
      </p:sp>
    </p:spTree>
  </p:cSld>
  <p:timing>
    <p:tnLst>
      <p:par>
        <p:cTn dur="indefinite" id="244" nodeType="tmRoot" restart="never">
          <p:childTnLst>
            <p:seq>
              <p:cTn dur="indefinite" id="245" nodeType="mainSeq">
                <p:childTnLst>
                  <p:par>
                    <p:cTn fill="hold" id="246">
                      <p:stCondLst>
                        <p:cond delay="indefinite"/>
                      </p:stCondLst>
                      <p:childTnLst>
                        <p:par>
                          <p:cTn fill="hold" id="247">
                            <p:stCondLst>
                              <p:cond delay="0"/>
                            </p:stCondLst>
                            <p:childTnLst>
                              <p:par>
                                <p:cTn fill="hold" id="248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6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250"/>
                                        <p:tgtEl>
                                          <p:spTgt spid="158">
                                            <p:txEl>
                                              <p:pRg end="6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251"/>
                                        <p:tgtEl>
                                          <p:spTgt spid="158">
                                            <p:txEl>
                                              <p:pRg end="6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252"/>
                                        <p:tgtEl>
                                          <p:spTgt spid="158">
                                            <p:txEl>
                                              <p:pRg end="6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3">
                      <p:stCondLst>
                        <p:cond delay="indefinite"/>
                      </p:stCondLst>
                      <p:childTnLst>
                        <p:par>
                          <p:cTn fill="hold" id="254">
                            <p:stCondLst>
                              <p:cond delay="0"/>
                            </p:stCondLst>
                            <p:childTnLst>
                              <p:par>
                                <p:cTn fill="hold" id="255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94" st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257"/>
                                        <p:tgtEl>
                                          <p:spTgt spid="158">
                                            <p:txEl>
                                              <p:pRg end="94" st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258"/>
                                        <p:tgtEl>
                                          <p:spTgt spid="158">
                                            <p:txEl>
                                              <p:pRg end="94" st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259"/>
                                        <p:tgtEl>
                                          <p:spTgt spid="158">
                                            <p:txEl>
                                              <p:pRg end="94" st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0">
                      <p:stCondLst>
                        <p:cond delay="indefinite"/>
                      </p:stCondLst>
                      <p:childTnLst>
                        <p:par>
                          <p:cTn fill="hold" id="261">
                            <p:stCondLst>
                              <p:cond delay="0"/>
                            </p:stCondLst>
                            <p:childTnLst>
                              <p:par>
                                <p:cTn fill="hold" id="262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56" st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264"/>
                                        <p:tgtEl>
                                          <p:spTgt spid="158">
                                            <p:txEl>
                                              <p:pRg end="156" st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265"/>
                                        <p:tgtEl>
                                          <p:spTgt spid="158">
                                            <p:txEl>
                                              <p:pRg end="156" st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266"/>
                                        <p:tgtEl>
                                          <p:spTgt spid="158">
                                            <p:txEl>
                                              <p:pRg end="156" st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5fcbef"/>
                </a:solidFill>
                <a:latin typeface="Trebuchet MS"/>
              </a:rPr>
              <a:t>Thank you!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b="1" lang="en-US">
                <a:solidFill>
                  <a:srgbClr val="404040"/>
                </a:solidFill>
                <a:latin typeface="Trebuchet MS"/>
              </a:rPr>
              <a:t>1. Hope you have a fun time being a TUTOR!!!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b="1" lang="en-US">
                <a:solidFill>
                  <a:srgbClr val="404040"/>
                </a:solidFill>
                <a:latin typeface="Trebuchet MS"/>
              </a:rPr>
              <a:t>2. Hope you enjoy this tutorial!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5fcbef"/>
                </a:solidFill>
                <a:latin typeface="Trebuchet MS"/>
              </a:rPr>
              <a:t>Dilemma between </a:t>
            </a:r>
            <a:r>
              <a:rPr lang="en-US" sz="3600">
                <a:solidFill>
                  <a:srgbClr val="5fcbef"/>
                </a:solidFill>
                <a:latin typeface="Trebuchet MS"/>
              </a:rPr>
              <a:t>
</a:t>
            </a:r>
            <a:r>
              <a:rPr lang="en-US" sz="3600">
                <a:solidFill>
                  <a:srgbClr val="5fcbef"/>
                </a:solidFill>
                <a:latin typeface="Trebuchet MS"/>
              </a:rPr>
              <a:t>more tests and less debugging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More test cases 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-&gt; Higher possibility to find wrong answers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-&gt; More feedbacks to students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-&gt; More time and effort on debugging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-&gt; Less time on other things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-&gt; No time relax (no chatting, playing video games, watching YouTube)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040"/>
                </a:solidFill>
                <a:latin typeface="Trebuchet MS"/>
              </a:rPr>
              <a:t>What about: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 </a:t>
            </a:r>
            <a:r>
              <a:rPr lang="en-US">
                <a:solidFill>
                  <a:srgbClr val="404040"/>
                </a:solidFill>
                <a:latin typeface="Trebuchet MS"/>
              </a:rPr>
              <a:t>Less test cases -&gt; less debugging -&gt; everyone gets perfect -&gt; no complaints </a:t>
            </a:r>
            <a:r>
              <a:rPr lang="en-US">
                <a:solidFill>
                  <a:srgbClr val="404040"/>
                </a:solidFill>
                <a:latin typeface="Wingdings"/>
              </a:rPr>
              <a:t>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-&gt; NO! I will get fired……</a:t>
            </a:r>
            <a:r>
              <a:rPr lang="en-US">
                <a:solidFill>
                  <a:srgbClr val="404040"/>
                </a:solidFill>
                <a:latin typeface="Wingdings"/>
              </a:rPr>
              <a:t></a:t>
            </a:r>
            <a:endParaRPr/>
          </a:p>
        </p:txBody>
      </p:sp>
    </p:spTree>
  </p:cSld>
  <p:timing>
    <p:tnLst>
      <p:par>
        <p:cTn dur="indefinite" id="45" nodeType="tmRoot" restart="never">
          <p:childTnLst>
            <p:seq>
              <p:cTn dur="indefinite" id="46" nodeType="mainSeq">
                <p:childTnLst>
                  <p:par>
                    <p:cTn fill="hold" id="47">
                      <p:stCondLst>
                        <p:cond delay="indefinite"/>
                      </p:stCondLst>
                      <p:childTnLst>
                        <p:par>
                          <p:cTn fill="hold" id="48">
                            <p:stCondLst>
                              <p:cond delay="0"/>
                            </p:stCondLst>
                            <p:childTnLst>
                              <p:par>
                                <p:cTn fill="hold" id="49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7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51"/>
                                        <p:tgtEl>
                                          <p:spTgt spid="109">
                                            <p:txEl>
                                              <p:pRg end="17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52"/>
                                        <p:tgtEl>
                                          <p:spTgt spid="109">
                                            <p:txEl>
                                              <p:pRg end="17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53"/>
                                        <p:tgtEl>
                                          <p:spTgt spid="109">
                                            <p:txEl>
                                              <p:pRg end="17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4">
                      <p:stCondLst>
                        <p:cond delay="indefinite"/>
                      </p:stCondLst>
                      <p:childTnLst>
                        <p:par>
                          <p:cTn fill="hold" id="55">
                            <p:stCondLst>
                              <p:cond delay="0"/>
                            </p:stCondLst>
                            <p:childTnLst>
                              <p:par>
                                <p:cTn fill="hold" id="56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61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58"/>
                                        <p:tgtEl>
                                          <p:spTgt spid="109">
                                            <p:txEl>
                                              <p:pRg end="61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59"/>
                                        <p:tgtEl>
                                          <p:spTgt spid="109">
                                            <p:txEl>
                                              <p:pRg end="61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60"/>
                                        <p:tgtEl>
                                          <p:spTgt spid="109">
                                            <p:txEl>
                                              <p:pRg end="61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1">
                      <p:stCondLst>
                        <p:cond delay="indefinite"/>
                      </p:stCondLst>
                      <p:childTnLst>
                        <p:par>
                          <p:cTn fill="hold" id="62">
                            <p:stCondLst>
                              <p:cond delay="0"/>
                            </p:stCondLst>
                            <p:childTnLst>
                              <p:par>
                                <p:cTn fill="hold" id="63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91" st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65"/>
                                        <p:tgtEl>
                                          <p:spTgt spid="109">
                                            <p:txEl>
                                              <p:pRg end="91" st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66"/>
                                        <p:tgtEl>
                                          <p:spTgt spid="109">
                                            <p:txEl>
                                              <p:pRg end="91" st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67"/>
                                        <p:tgtEl>
                                          <p:spTgt spid="109">
                                            <p:txEl>
                                              <p:pRg end="91" st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8">
                      <p:stCondLst>
                        <p:cond delay="indefinite"/>
                      </p:stCondLst>
                      <p:childTnLst>
                        <p:par>
                          <p:cTn fill="hold" id="69">
                            <p:stCondLst>
                              <p:cond delay="0"/>
                            </p:stCondLst>
                            <p:childTnLst>
                              <p:par>
                                <p:cTn fill="hold" id="70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28" st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72"/>
                                        <p:tgtEl>
                                          <p:spTgt spid="109">
                                            <p:txEl>
                                              <p:pRg end="128" st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73"/>
                                        <p:tgtEl>
                                          <p:spTgt spid="109">
                                            <p:txEl>
                                              <p:pRg end="128" st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74"/>
                                        <p:tgtEl>
                                          <p:spTgt spid="109">
                                            <p:txEl>
                                              <p:pRg end="128" st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5">
                      <p:stCondLst>
                        <p:cond delay="indefinite"/>
                      </p:stCondLst>
                      <p:childTnLst>
                        <p:par>
                          <p:cTn fill="hold" id="76">
                            <p:stCondLst>
                              <p:cond delay="0"/>
                            </p:stCondLst>
                            <p:childTnLst>
                              <p:par>
                                <p:cTn fill="hold" id="77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57" st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79"/>
                                        <p:tgtEl>
                                          <p:spTgt spid="109">
                                            <p:txEl>
                                              <p:pRg end="157" st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80"/>
                                        <p:tgtEl>
                                          <p:spTgt spid="109">
                                            <p:txEl>
                                              <p:pRg end="157" st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81"/>
                                        <p:tgtEl>
                                          <p:spTgt spid="109">
                                            <p:txEl>
                                              <p:pRg end="157" st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2">
                      <p:stCondLst>
                        <p:cond delay="indefinite"/>
                      </p:stCondLst>
                      <p:childTnLst>
                        <p:par>
                          <p:cTn fill="hold" id="83">
                            <p:stCondLst>
                              <p:cond delay="0"/>
                            </p:stCondLst>
                            <p:childTnLst>
                              <p:par>
                                <p:cTn fill="hold" id="84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27" st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86"/>
                                        <p:tgtEl>
                                          <p:spTgt spid="109">
                                            <p:txEl>
                                              <p:pRg end="227" st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87"/>
                                        <p:tgtEl>
                                          <p:spTgt spid="109">
                                            <p:txEl>
                                              <p:pRg end="227" st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88"/>
                                        <p:tgtEl>
                                          <p:spTgt spid="109">
                                            <p:txEl>
                                              <p:pRg end="227" st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9">
                      <p:stCondLst>
                        <p:cond delay="indefinite"/>
                      </p:stCondLst>
                      <p:childTnLst>
                        <p:par>
                          <p:cTn fill="hold" id="90">
                            <p:stCondLst>
                              <p:cond delay="0"/>
                            </p:stCondLst>
                            <p:childTnLst>
                              <p:par>
                                <p:cTn fill="hold" id="91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39" st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93"/>
                                        <p:tgtEl>
                                          <p:spTgt spid="109">
                                            <p:txEl>
                                              <p:pRg end="239" st="2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94"/>
                                        <p:tgtEl>
                                          <p:spTgt spid="109">
                                            <p:txEl>
                                              <p:pRg end="239" st="2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95"/>
                                        <p:tgtEl>
                                          <p:spTgt spid="109">
                                            <p:txEl>
                                              <p:pRg end="239" st="2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6">
                      <p:stCondLst>
                        <p:cond delay="indefinite"/>
                      </p:stCondLst>
                      <p:childTnLst>
                        <p:par>
                          <p:cTn fill="hold" id="97">
                            <p:stCondLst>
                              <p:cond delay="0"/>
                            </p:stCondLst>
                            <p:childTnLst>
                              <p:par>
                                <p:cTn fill="hold" id="98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18" st="2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100"/>
                                        <p:tgtEl>
                                          <p:spTgt spid="109">
                                            <p:txEl>
                                              <p:pRg end="318" st="2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101"/>
                                        <p:tgtEl>
                                          <p:spTgt spid="109">
                                            <p:txEl>
                                              <p:pRg end="318" st="2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102"/>
                                        <p:tgtEl>
                                          <p:spTgt spid="109">
                                            <p:txEl>
                                              <p:pRg end="318" st="2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3">
                      <p:stCondLst>
                        <p:cond delay="indefinite"/>
                      </p:stCondLst>
                      <p:childTnLst>
                        <p:par>
                          <p:cTn fill="hold" id="104">
                            <p:stCondLst>
                              <p:cond delay="0"/>
                            </p:stCondLst>
                            <p:childTnLst>
                              <p:par>
                                <p:cTn fill="hold" id="10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45" st="3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07"/>
                                        <p:tgtEl>
                                          <p:spTgt spid="109">
                                            <p:txEl>
                                              <p:pRg end="345" st="3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08"/>
                                        <p:tgtEl>
                                          <p:spTgt spid="109">
                                            <p:txEl>
                                              <p:pRg end="345" st="3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5fcbef"/>
                </a:solidFill>
                <a:latin typeface="Trebuchet MS"/>
              </a:rPr>
              <a:t>My thoughts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6994080" y="2112840"/>
            <a:ext cx="4093920" cy="2822400"/>
          </a:xfrm>
          <a:prstGeom prst="rect">
            <a:avLst/>
          </a:prstGeom>
          <a:solidFill>
            <a:srgbClr val="5fcbef"/>
          </a:solidFill>
          <a:ln w="19080">
            <a:solidFill>
              <a:srgbClr val="4696b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>
                <a:solidFill>
                  <a:srgbClr val="ffffff"/>
                </a:solidFill>
                <a:latin typeface="Trebuchet MS"/>
              </a:rPr>
              <a:t>Bang! Lots of test cases are waiting for me!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1803960" y="1640880"/>
            <a:ext cx="2619360" cy="914040"/>
          </a:xfrm>
          <a:prstGeom prst="rect">
            <a:avLst>
              <a:gd fmla="val 16667" name="adj"/>
            </a:avLst>
          </a:prstGeom>
          <a:solidFill>
            <a:srgbClr val="5fcbef"/>
          </a:solidFill>
          <a:ln w="19080">
            <a:solidFill>
              <a:srgbClr val="4696b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>
                <a:solidFill>
                  <a:srgbClr val="ffffff"/>
                </a:solidFill>
                <a:latin typeface="Trebuchet MS"/>
              </a:rPr>
              <a:t>Sample Solutions (from Instructors/ISAs)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1803960" y="4101120"/>
            <a:ext cx="2545200" cy="938880"/>
          </a:xfrm>
          <a:prstGeom prst="rect">
            <a:avLst>
              <a:gd fmla="val 16667" name="adj"/>
            </a:avLst>
          </a:prstGeom>
          <a:solidFill>
            <a:srgbClr val="5fcbef"/>
          </a:solidFill>
          <a:ln w="19080">
            <a:solidFill>
              <a:srgbClr val="4696b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>
                <a:solidFill>
                  <a:srgbClr val="ffffff"/>
                </a:solidFill>
                <a:latin typeface="Trebuchet MS"/>
              </a:rPr>
              <a:t>Inputs (from me)</a:t>
            </a:r>
            <a:endParaRPr/>
          </a:p>
        </p:txBody>
      </p:sp>
      <p:sp>
        <p:nvSpPr>
          <p:cNvPr id="114" name="CustomShape 5"/>
          <p:cNvSpPr/>
          <p:nvPr/>
        </p:nvSpPr>
        <p:spPr>
          <a:xfrm>
            <a:off x="2450880" y="2833920"/>
            <a:ext cx="1251720" cy="988200"/>
          </a:xfrm>
          <a:prstGeom prst="rect">
            <a:avLst>
              <a:gd fmla="val 6853" name="adj"/>
            </a:avLst>
          </a:prstGeom>
          <a:solidFill>
            <a:srgbClr val="5fcbef"/>
          </a:solidFill>
          <a:ln w="19080">
            <a:solidFill>
              <a:srgbClr val="4696b0"/>
            </a:solidFill>
            <a:round/>
          </a:ln>
        </p:spPr>
      </p:sp>
      <p:sp>
        <p:nvSpPr>
          <p:cNvPr id="115" name="CustomShape 6"/>
          <p:cNvSpPr/>
          <p:nvPr/>
        </p:nvSpPr>
        <p:spPr>
          <a:xfrm>
            <a:off x="4975560" y="2833920"/>
            <a:ext cx="1449360" cy="988200"/>
          </a:xfrm>
          <a:prstGeom prst="rect">
            <a:avLst>
              <a:gd fmla="val 23520" name="adj1"/>
              <a:gd fmla="val 11760" name="adj2"/>
            </a:avLst>
          </a:prstGeom>
          <a:solidFill>
            <a:srgbClr val="5fcbef"/>
          </a:solidFill>
          <a:ln w="19080">
            <a:solidFill>
              <a:srgbClr val="4696b0"/>
            </a:solidFill>
            <a:round/>
          </a:ln>
        </p:spPr>
      </p:sp>
      <p:sp>
        <p:nvSpPr>
          <p:cNvPr id="116" name="CustomShape 7"/>
          <p:cNvSpPr/>
          <p:nvPr/>
        </p:nvSpPr>
        <p:spPr>
          <a:xfrm>
            <a:off x="5136120" y="4504680"/>
            <a:ext cx="2779920" cy="1746000"/>
          </a:xfrm>
          <a:prstGeom prst="rect">
            <a:avLst>
              <a:gd fmla="val -15889" name="adj1"/>
              <a:gd fmla="val -82311" name="adj2"/>
            </a:avLst>
          </a:prstGeom>
          <a:solidFill>
            <a:srgbClr val="5fcbef"/>
          </a:solidFill>
          <a:ln w="19080">
            <a:solidFill>
              <a:srgbClr val="4696b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>
                <a:solidFill>
                  <a:srgbClr val="ffffff"/>
                </a:solidFill>
                <a:latin typeface="Trebuchet MS"/>
              </a:rPr>
              <a:t>Autotest Generator</a:t>
            </a:r>
            <a:endParaRPr/>
          </a:p>
        </p:txBody>
      </p:sp>
    </p:spTree>
  </p:cSld>
  <p:timing>
    <p:tnLst>
      <p:par>
        <p:cTn dur="indefinite" id="109" nodeType="tmRoot" restart="never">
          <p:childTnLst>
            <p:seq>
              <p:cTn dur="indefinite" id="110" nodeType="mainSeq">
                <p:childTnLst>
                  <p:par>
                    <p:cTn fill="hold" id="111">
                      <p:stCondLst>
                        <p:cond delay="indefinite"/>
                      </p:stCondLst>
                      <p:childTnLst>
                        <p:par>
                          <p:cTn fill="hold" id="112">
                            <p:stCondLst>
                              <p:cond delay="0"/>
                            </p:stCondLst>
                            <p:childTnLst>
                              <p:par>
                                <p:cTn fill="hold" id="113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1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116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117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8">
                      <p:stCondLst>
                        <p:cond delay="indefinite"/>
                      </p:stCondLst>
                      <p:childTnLst>
                        <p:par>
                          <p:cTn fill="hold" id="119">
                            <p:stCondLst>
                              <p:cond delay="0"/>
                            </p:stCondLst>
                            <p:childTnLst>
                              <p:par>
                                <p:cTn fill="hold" id="120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122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123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124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5">
                      <p:stCondLst>
                        <p:cond delay="indefinite"/>
                      </p:stCondLst>
                      <p:childTnLst>
                        <p:par>
                          <p:cTn fill="hold" id="126">
                            <p:stCondLst>
                              <p:cond delay="0"/>
                            </p:stCondLst>
                            <p:childTnLst>
                              <p:par>
                                <p:cTn fill="hold" id="127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129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13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131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2">
                      <p:stCondLst>
                        <p:cond delay="indefinite"/>
                      </p:stCondLst>
                      <p:childTnLst>
                        <p:par>
                          <p:cTn fill="hold" id="133">
                            <p:stCondLst>
                              <p:cond delay="0"/>
                            </p:stCondLst>
                            <p:childTnLst>
                              <p:par>
                                <p:cTn fill="hold" id="134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136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137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138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9">
                      <p:stCondLst>
                        <p:cond delay="indefinite"/>
                      </p:stCondLst>
                      <p:childTnLst>
                        <p:par>
                          <p:cTn fill="hold" id="140">
                            <p:stCondLst>
                              <p:cond delay="0"/>
                            </p:stCondLst>
                            <p:childTnLst>
                              <p:par>
                                <p:cTn fill="hold" id="141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500" fill="freeze" id="143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4">
                      <p:stCondLst>
                        <p:cond delay="indefinite"/>
                      </p:stCondLst>
                      <p:childTnLst>
                        <p:par>
                          <p:cTn fill="hold" id="145">
                            <p:stCondLst>
                              <p:cond delay="0"/>
                            </p:stCondLst>
                            <p:childTnLst>
                              <p:par>
                                <p:cTn fill="hold" id="146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148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149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15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5fcbef"/>
                </a:solidFill>
                <a:latin typeface="Trebuchet MS"/>
              </a:rPr>
              <a:t>Objectives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Preparations: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1.  understand how “rst”(run tests) command works (go to ISG TWIKI. Link: </a:t>
            </a:r>
            <a:r>
              <a:rPr lang="en-US" u="sng">
                <a:solidFill>
                  <a:srgbClr val="3fcde7"/>
                </a:solidFill>
                <a:latin typeface="Trebuchet MS"/>
                <a:hlinkClick r:id="rId1"/>
              </a:rPr>
              <a:t>https://cs.uwaterloo.ca/twiki/view/ISG/RST</a:t>
            </a:r>
            <a:r>
              <a:rPr lang="en-US">
                <a:solidFill>
                  <a:srgbClr val="404040"/>
                </a:solidFill>
                <a:latin typeface="Trebuchet MS"/>
              </a:rPr>
              <a:t>)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2.  read and understand the file system of “test.0”(contains all autotests) from </a:t>
            </a:r>
            <a:r>
              <a:rPr lang="en-US" u="sng">
                <a:solidFill>
                  <a:srgbClr val="3fcde7"/>
                </a:solidFill>
                <a:latin typeface="Trebuchet MS"/>
                <a:hlinkClick r:id="rId2"/>
              </a:rPr>
              <a:t>AutotestCreationFall2011.docx</a:t>
            </a:r>
            <a:r>
              <a:rPr lang="en-US">
                <a:solidFill>
                  <a:srgbClr val="404040"/>
                </a:solidFill>
                <a:latin typeface="Trebuchet MS"/>
              </a:rPr>
              <a:t>  created by YenTingChen (go to ISG TWIKI. Link: </a:t>
            </a:r>
            <a:r>
              <a:rPr lang="en-US" u="sng">
                <a:solidFill>
                  <a:srgbClr val="3fcde7"/>
                </a:solidFill>
                <a:latin typeface="Trebuchet MS"/>
                <a:hlinkClick r:id="rId3"/>
              </a:rPr>
              <a:t>https://cs.uwaterloo.ca/twiki/view/ISG/CompSci135</a:t>
            </a:r>
            <a:r>
              <a:rPr lang="en-US">
                <a:solidFill>
                  <a:srgbClr val="404040"/>
                </a:solidFill>
                <a:latin typeface="Trebuchet MS"/>
              </a:rPr>
              <a:t>)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3. I will create documentations for my code and user guide later!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040"/>
                </a:solidFill>
                <a:latin typeface="Trebuchet MS"/>
              </a:rPr>
              <a:t> 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5fcbef"/>
                </a:solidFill>
                <a:latin typeface="Trebuchet MS"/>
              </a:rPr>
              <a:t>Objectives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Autotest Generator is able to handle: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1.  different language levels for course CS135: 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AutoNum type="alphaLcParenR"/>
            </a:pPr>
            <a:r>
              <a:rPr lang="en-US">
                <a:solidFill>
                  <a:srgbClr val="404040"/>
                </a:solidFill>
                <a:latin typeface="Trebuchet MS"/>
              </a:rPr>
              <a:t>B (Beginning Student)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AutoNum type="alphaLcParenR"/>
            </a:pPr>
            <a:r>
              <a:rPr lang="en-US">
                <a:solidFill>
                  <a:srgbClr val="404040"/>
                </a:solidFill>
                <a:latin typeface="Trebuchet MS"/>
              </a:rPr>
              <a:t>BL (Beginning Student w/ List Abb.)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AutoNum type="alphaLcParenR"/>
            </a:pPr>
            <a:r>
              <a:rPr lang="en-US">
                <a:solidFill>
                  <a:srgbClr val="404040"/>
                </a:solidFill>
                <a:latin typeface="Trebuchet MS"/>
              </a:rPr>
              <a:t>I (Intermediate Student)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AutoNum type="alphaLcParenR"/>
            </a:pPr>
            <a:r>
              <a:rPr lang="en-US">
                <a:solidFill>
                  <a:srgbClr val="404040"/>
                </a:solidFill>
                <a:latin typeface="Trebuchet MS"/>
              </a:rPr>
              <a:t>IL (Intermediate Student w/ Lambda)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51" nodeType="tmRoot" restart="never">
          <p:childTnLst>
            <p:seq>
              <p:cTn dur="indefinite" id="152" nodeType="mainSeq">
                <p:childTnLst>
                  <p:par>
                    <p:cTn fill="hold" id="153">
                      <p:stCondLst>
                        <p:cond delay="indefinite"/>
                      </p:stCondLst>
                      <p:childTnLst>
                        <p:par>
                          <p:cTn fill="hold" id="154">
                            <p:stCondLst>
                              <p:cond delay="0"/>
                            </p:stCondLst>
                            <p:childTnLst>
                              <p:par>
                                <p:cTn fill="hold" id="155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87" st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157"/>
                                        <p:tgtEl>
                                          <p:spTgt spid="120">
                                            <p:txEl>
                                              <p:pRg end="87" st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158"/>
                                        <p:tgtEl>
                                          <p:spTgt spid="120">
                                            <p:txEl>
                                              <p:pRg end="87" st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159"/>
                                        <p:tgtEl>
                                          <p:spTgt spid="120">
                                            <p:txEl>
                                              <p:pRg end="87" st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60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09" st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162"/>
                                        <p:tgtEl>
                                          <p:spTgt spid="120">
                                            <p:txEl>
                                              <p:pRg end="109" st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163"/>
                                        <p:tgtEl>
                                          <p:spTgt spid="120">
                                            <p:txEl>
                                              <p:pRg end="109" st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164"/>
                                        <p:tgtEl>
                                          <p:spTgt spid="120">
                                            <p:txEl>
                                              <p:pRg end="109" st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65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45" st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167"/>
                                        <p:tgtEl>
                                          <p:spTgt spid="120">
                                            <p:txEl>
                                              <p:pRg end="145" st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168"/>
                                        <p:tgtEl>
                                          <p:spTgt spid="120">
                                            <p:txEl>
                                              <p:pRg end="145" st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169"/>
                                        <p:tgtEl>
                                          <p:spTgt spid="120">
                                            <p:txEl>
                                              <p:pRg end="145" st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70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70" st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172"/>
                                        <p:tgtEl>
                                          <p:spTgt spid="120">
                                            <p:txEl>
                                              <p:pRg end="170" st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173"/>
                                        <p:tgtEl>
                                          <p:spTgt spid="120">
                                            <p:txEl>
                                              <p:pRg end="170" st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174"/>
                                        <p:tgtEl>
                                          <p:spTgt spid="120">
                                            <p:txEl>
                                              <p:pRg end="170" st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75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06" st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177"/>
                                        <p:tgtEl>
                                          <p:spTgt spid="120">
                                            <p:txEl>
                                              <p:pRg end="206" st="1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178"/>
                                        <p:tgtEl>
                                          <p:spTgt spid="120">
                                            <p:txEl>
                                              <p:pRg end="206" st="1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179"/>
                                        <p:tgtEl>
                                          <p:spTgt spid="120">
                                            <p:txEl>
                                              <p:pRg end="206" st="1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5fcbef"/>
                </a:solidFill>
                <a:latin typeface="Trebuchet MS"/>
              </a:rPr>
              <a:t>Objectives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Autotest Generator is able to handle: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2. Students’ answers require some teaching pack/user defined packs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3. Set up forbidden functions checking (original code provided by Nick Lee)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4. Set up the test running environment (other important settings for tests)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5. Generate tests for “rst” in several seconds!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6. Generate big data for efficiency test!</a:t>
            </a:r>
            <a:endParaRPr/>
          </a:p>
        </p:txBody>
      </p:sp>
    </p:spTree>
  </p:cSld>
  <p:timing>
    <p:tnLst>
      <p:par>
        <p:cTn dur="indefinite" id="180" nodeType="tmRoot" restart="never">
          <p:childTnLst>
            <p:seq>
              <p:cTn dur="indefinite" id="181" nodeType="mainSeq">
                <p:childTnLst>
                  <p:par>
                    <p:cTn fill="hold" id="182">
                      <p:stCondLst>
                        <p:cond delay="indefinite"/>
                      </p:stCondLst>
                      <p:childTnLst>
                        <p:par>
                          <p:cTn fill="hold" id="183">
                            <p:stCondLst>
                              <p:cond delay="0"/>
                            </p:stCondLst>
                            <p:childTnLst>
                              <p:par>
                                <p:cTn fill="hold" id="184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05" st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186"/>
                                        <p:tgtEl>
                                          <p:spTgt spid="122">
                                            <p:txEl>
                                              <p:pRg end="105" st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187"/>
                                        <p:tgtEl>
                                          <p:spTgt spid="122">
                                            <p:txEl>
                                              <p:pRg end="105" st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188"/>
                                        <p:tgtEl>
                                          <p:spTgt spid="122">
                                            <p:txEl>
                                              <p:pRg end="105" st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9">
                      <p:stCondLst>
                        <p:cond delay="indefinite"/>
                      </p:stCondLst>
                      <p:childTnLst>
                        <p:par>
                          <p:cTn fill="hold" id="190">
                            <p:stCondLst>
                              <p:cond delay="0"/>
                            </p:stCondLst>
                            <p:childTnLst>
                              <p:par>
                                <p:cTn fill="hold" id="191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81" st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193"/>
                                        <p:tgtEl>
                                          <p:spTgt spid="122">
                                            <p:txEl>
                                              <p:pRg end="181" st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194"/>
                                        <p:tgtEl>
                                          <p:spTgt spid="122">
                                            <p:txEl>
                                              <p:pRg end="181" st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195"/>
                                        <p:tgtEl>
                                          <p:spTgt spid="122">
                                            <p:txEl>
                                              <p:pRg end="181" st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6">
                      <p:stCondLst>
                        <p:cond delay="indefinite"/>
                      </p:stCondLst>
                      <p:childTnLst>
                        <p:par>
                          <p:cTn fill="hold" id="197">
                            <p:stCondLst>
                              <p:cond delay="0"/>
                            </p:stCondLst>
                            <p:childTnLst>
                              <p:par>
                                <p:cTn fill="hold" id="198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57" st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200"/>
                                        <p:tgtEl>
                                          <p:spTgt spid="122">
                                            <p:txEl>
                                              <p:pRg end="257" st="1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201"/>
                                        <p:tgtEl>
                                          <p:spTgt spid="122">
                                            <p:txEl>
                                              <p:pRg end="257" st="1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202"/>
                                        <p:tgtEl>
                                          <p:spTgt spid="122">
                                            <p:txEl>
                                              <p:pRg end="257" st="1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3">
                      <p:stCondLst>
                        <p:cond delay="indefinite"/>
                      </p:stCondLst>
                      <p:childTnLst>
                        <p:par>
                          <p:cTn fill="hold" id="204">
                            <p:stCondLst>
                              <p:cond delay="0"/>
                            </p:stCondLst>
                            <p:childTnLst>
                              <p:par>
                                <p:cTn fill="hold" id="205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05" st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207"/>
                                        <p:tgtEl>
                                          <p:spTgt spid="122">
                                            <p:txEl>
                                              <p:pRg end="305" st="2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208"/>
                                        <p:tgtEl>
                                          <p:spTgt spid="122">
                                            <p:txEl>
                                              <p:pRg end="305" st="2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209"/>
                                        <p:tgtEl>
                                          <p:spTgt spid="122">
                                            <p:txEl>
                                              <p:pRg end="305" st="2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0">
                      <p:stCondLst>
                        <p:cond delay="indefinite"/>
                      </p:stCondLst>
                      <p:childTnLst>
                        <p:par>
                          <p:cTn fill="hold" id="211">
                            <p:stCondLst>
                              <p:cond delay="0"/>
                            </p:stCondLst>
                            <p:childTnLst>
                              <p:par>
                                <p:cTn fill="hold" id="212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47" st="3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214"/>
                                        <p:tgtEl>
                                          <p:spTgt spid="122">
                                            <p:txEl>
                                              <p:pRg end="347" st="3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215"/>
                                        <p:tgtEl>
                                          <p:spTgt spid="122">
                                            <p:txEl>
                                              <p:pRg end="347" st="3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216"/>
                                        <p:tgtEl>
                                          <p:spTgt spid="122">
                                            <p:txEl>
                                              <p:pRg end="347" st="3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5fcbef"/>
                </a:solidFill>
                <a:latin typeface="Trebuchet MS"/>
              </a:rPr>
              <a:t>Demo – Assignment </a:t>
            </a:r>
            <a:r>
              <a:rPr lang="en-US" sz="3600">
                <a:solidFill>
                  <a:srgbClr val="5fcbef"/>
                </a:solidFill>
                <a:latin typeface="Wingdings"/>
              </a:rPr>
              <a:t>:)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>
                <a:solidFill>
                  <a:srgbClr val="404040"/>
                </a:solidFill>
                <a:latin typeface="Trebuchet MS"/>
              </a:rPr>
              <a:t> </a:t>
            </a:r>
            <a:r>
              <a:rPr lang="en-US">
                <a:solidFill>
                  <a:srgbClr val="404040"/>
                </a:solidFill>
                <a:latin typeface="Trebuchet MS"/>
              </a:rPr>
              <a:t>Assignment </a:t>
            </a:r>
            <a:r>
              <a:rPr lang="en-US">
                <a:solidFill>
                  <a:srgbClr val="404040"/>
                </a:solidFill>
                <a:latin typeface="Wingdings"/>
              </a:rPr>
              <a:t>:)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040"/>
                </a:solidFill>
                <a:latin typeface="Trebuchet MS"/>
              </a:rPr>
              <a:t>Language: Intermediate Student w/ Lambda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040"/>
                </a:solidFill>
                <a:latin typeface="Trebuchet MS"/>
              </a:rPr>
              <a:t>Due date: </a:t>
            </a:r>
            <a:r>
              <a:rPr lang="en-US">
                <a:solidFill>
                  <a:srgbClr val="404040"/>
                </a:solidFill>
                <a:latin typeface="Wingdings"/>
              </a:rPr>
              <a:t>(</a:t>
            </a:r>
            <a:r>
              <a:rPr lang="en-US">
                <a:solidFill>
                  <a:srgbClr val="404040"/>
                </a:solidFill>
                <a:latin typeface="Trebuchet MS"/>
              </a:rPr>
              <a:t> there’s no due date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040"/>
                </a:solidFill>
                <a:latin typeface="Trebuchet MS"/>
              </a:rPr>
              <a:t> </a:t>
            </a:r>
            <a:r>
              <a:rPr lang="en-US">
                <a:solidFill>
                  <a:srgbClr val="404040"/>
                </a:solidFill>
                <a:latin typeface="Trebuchet MS"/>
              </a:rPr>
              <a:t>Q1: write a function called sum1, which consumes a list of </a:t>
            </a:r>
            <a:r>
              <a:rPr lang="en-US" u="sng">
                <a:solidFill>
                  <a:srgbClr val="404040"/>
                </a:solidFill>
                <a:latin typeface="Trebuchet MS"/>
              </a:rPr>
              <a:t>Nat</a:t>
            </a:r>
            <a:r>
              <a:rPr lang="en-US">
                <a:solidFill>
                  <a:srgbClr val="404040"/>
                </a:solidFill>
                <a:latin typeface="Trebuchet MS"/>
              </a:rPr>
              <a:t>, and produces the sum of all the elements in that list. (submit “sum1.rkt”)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040"/>
                </a:solidFill>
                <a:latin typeface="Trebuchet MS"/>
              </a:rPr>
              <a:t>Eg. (sum1 (list 1 2 3)) =&gt; 6    </a:t>
            </a:r>
            <a:r>
              <a:rPr lang="en-US">
                <a:solidFill>
                  <a:srgbClr val="ff0000"/>
                </a:solidFill>
                <a:latin typeface="Trebuchet MS"/>
              </a:rPr>
              <a:t>(testgen mode: ‘list)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040"/>
                </a:solidFill>
                <a:latin typeface="Trebuchet MS"/>
              </a:rPr>
              <a:t> </a:t>
            </a:r>
            <a:r>
              <a:rPr lang="en-US">
                <a:solidFill>
                  <a:srgbClr val="404040"/>
                </a:solidFill>
                <a:latin typeface="Trebuchet MS"/>
              </a:rPr>
              <a:t>Q2:  write a function called sum2, which consumes a list of </a:t>
            </a:r>
            <a:r>
              <a:rPr lang="en-US" u="sng">
                <a:solidFill>
                  <a:srgbClr val="404040"/>
                </a:solidFill>
                <a:latin typeface="Trebuchet MS"/>
              </a:rPr>
              <a:t>Floating Num</a:t>
            </a:r>
            <a:r>
              <a:rPr lang="en-US">
                <a:solidFill>
                  <a:srgbClr val="404040"/>
                </a:solidFill>
                <a:latin typeface="Trebuchet MS"/>
              </a:rPr>
              <a:t>, and produces the sum of all the elements in that list. Hint: use check-within to test. (submit “sum2.rkt”)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040"/>
                </a:solidFill>
                <a:latin typeface="Trebuchet MS"/>
              </a:rPr>
              <a:t>Eg. (sum2 (list -1.1 1.1 2.45)) =&gt; 2.45 </a:t>
            </a:r>
            <a:r>
              <a:rPr lang="en-US">
                <a:solidFill>
                  <a:srgbClr val="ff0000"/>
                </a:solidFill>
                <a:latin typeface="Trebuchet MS"/>
              </a:rPr>
              <a:t>(testgen mode: ‘list with check-within)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040"/>
                </a:solidFill>
                <a:latin typeface="Trebuchet MS"/>
              </a:rPr>
              <a:t>Q3: write a function called tree-copy, which cosumes a BT, and produces a copy of that BT ;;A BT is either empty, or (make-btnode num BT BT)  (submit “tree-copy.rkt”)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rebuchet MS"/>
              </a:rPr>
              <a:t>Eg. (tree-copy (make-btnode 1 empty empty)) =&gt; (make-btnode 1 empty empty) </a:t>
            </a:r>
            <a:r>
              <a:rPr lang="en-US">
                <a:solidFill>
                  <a:srgbClr val="ff0000"/>
                </a:solidFill>
                <a:latin typeface="Trebuchet MS"/>
              </a:rPr>
              <a:t>(testgen mode: ‘non-list )</a:t>
            </a:r>
            <a:endParaRPr/>
          </a:p>
        </p:txBody>
      </p:sp>
    </p:spTree>
  </p:cSld>
  <p:timing>
    <p:tnLst>
      <p:par>
        <p:cTn dur="indefinite" id="217" nodeType="tmRoot" restart="never">
          <p:childTnLst>
            <p:seq>
              <p:cTn id="2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5fcbef"/>
                </a:solidFill>
                <a:latin typeface="Trebuchet MS"/>
              </a:rPr>
              <a:t>Demo – Assignment </a:t>
            </a:r>
            <a:r>
              <a:rPr lang="en-US" sz="3600">
                <a:solidFill>
                  <a:srgbClr val="5fcbef"/>
                </a:solidFill>
                <a:latin typeface="Wingdings"/>
              </a:rPr>
              <a:t>:)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>
                <a:solidFill>
                  <a:srgbClr val="404040"/>
                </a:solidFill>
                <a:latin typeface="Trebuchet MS"/>
              </a:rPr>
              <a:t>Q4:  (from Fall2013CS135 A10 BONUS)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040"/>
                </a:solidFill>
                <a:latin typeface="Trebuchet MS"/>
              </a:rPr>
              <a:t>Write a function called subsets1, which consumes a list of numbers and produces a list of all of its subsets. (submit “subset1.rkt”)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040"/>
                </a:solidFill>
                <a:latin typeface="Trebuchet MS"/>
              </a:rPr>
              <a:t>Eg. (subsets1 ’(1 2)) =&gt; (list ’(1 2) ’(1) ’(2) ’()). </a:t>
            </a:r>
            <a:r>
              <a:rPr lang="en-US">
                <a:solidFill>
                  <a:srgbClr val="ff0000"/>
                </a:solidFill>
                <a:latin typeface="Trebuchet MS"/>
              </a:rPr>
              <a:t>(testgen mode: ‘custom)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rebuchet MS"/>
              </a:rPr>
              <a:t>Q5: (forbidden functions)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rebuchet MS"/>
              </a:rPr>
              <a:t>write a function called my-reverse, which consumes a list of any value, and produce that list in reverse order. You cannot use reverse.(submit </a:t>
            </a:r>
            <a:r>
              <a:rPr lang="en-US">
                <a:solidFill>
                  <a:srgbClr val="404040"/>
                </a:solidFill>
                <a:latin typeface="Trebuchet MS"/>
              </a:rPr>
              <a:t>“my-reverse.rkt”</a:t>
            </a:r>
            <a:r>
              <a:rPr lang="en-US">
                <a:solidFill>
                  <a:srgbClr val="000000"/>
                </a:solidFill>
                <a:latin typeface="Trebuchet MS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04040"/>
                </a:solidFill>
                <a:latin typeface="Trebuchet MS"/>
              </a:rPr>
              <a:t>Eg. (my-reverse (list 1 2 3)) =&gt; (list 3 2 1)  </a:t>
            </a:r>
            <a:r>
              <a:rPr lang="en-US">
                <a:solidFill>
                  <a:srgbClr val="ff0000"/>
                </a:solidFill>
                <a:latin typeface="Trebuchet MS"/>
              </a:rPr>
              <a:t>(set up forbidden functions)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219" nodeType="tmRoot" restart="never">
          <p:childTnLst>
            <p:seq>
              <p:cTn id="2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