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69" r:id="rId5"/>
    <p:sldId id="261" r:id="rId6"/>
    <p:sldId id="280" r:id="rId7"/>
    <p:sldId id="258" r:id="rId8"/>
    <p:sldId id="278" r:id="rId9"/>
    <p:sldId id="265" r:id="rId10"/>
    <p:sldId id="257" r:id="rId11"/>
    <p:sldId id="262" r:id="rId12"/>
    <p:sldId id="263" r:id="rId13"/>
    <p:sldId id="273" r:id="rId14"/>
    <p:sldId id="274" r:id="rId15"/>
    <p:sldId id="264" r:id="rId16"/>
    <p:sldId id="270" r:id="rId17"/>
    <p:sldId id="266" r:id="rId18"/>
    <p:sldId id="279" r:id="rId19"/>
    <p:sldId id="271" r:id="rId20"/>
    <p:sldId id="272" r:id="rId21"/>
    <p:sldId id="268" r:id="rId22"/>
    <p:sldId id="275" r:id="rId23"/>
    <p:sldId id="277" r:id="rId24"/>
    <p:sldId id="276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227" autoAdjust="0"/>
  </p:normalViewPr>
  <p:slideViewPr>
    <p:cSldViewPr>
      <p:cViewPr>
        <p:scale>
          <a:sx n="150" d="100"/>
          <a:sy n="150" d="100"/>
        </p:scale>
        <p:origin x="-126" y="1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01.02.2023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mplementing-star-topology-using-cisco-packet-tracer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sc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sja-informatyki.pl/sieci-komputerowe/naglowek-tcp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mw.home.amu.edu.pl/zajecia/ISIK2017/ISIK03.html" TargetMode="External"/><Relationship Id="rId4" Type="http://schemas.openxmlformats.org/officeDocument/2006/relationships/hyperlink" Target="https://pl.wikipedia.org/wiki/Protok%C3%B3%C5%82_sterowania_transmisj%C4%8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sja-informatyki.pl/sieci-komputerowe/protokol-udp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w.home.amu.edu.pl/zajecia/ISIK2017/ISIK03.html" TargetMode="External"/><Relationship Id="rId4" Type="http://schemas.openxmlformats.org/officeDocument/2006/relationships/hyperlink" Target="https://pl.wikipedia.org/wiki/User_Datagram_Protoco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l.wikipedia.org/wiki/Internet_Control_Message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pcisco.com/lesson/icmp-internet-control-message-protocol-ccnp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pcisco.com/lesson/dhcp-option-82/" TargetMode="External"/><Relationship Id="rId2" Type="http://schemas.openxmlformats.org/officeDocument/2006/relationships/hyperlink" Target="https://pl.wikipedia.org/wiki/Dynamic_Host_Configuration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performance-http2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lmanski.pl/zajecia/ics/tcpip/opis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st.com/en/evaluation-tools/nucleo-f767z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gr8ambitionz.com/2015/12/TCP-IP-Protocol-Computer-Knowledge.html" TargetMode="External"/><Relationship Id="rId7" Type="http://schemas.openxmlformats.org/officeDocument/2006/relationships/hyperlink" Target="https://people.cs.pitt.edu/~xianeizhang/notes/network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darkrelay.com/post/tcp-ip-model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khanacademy.org/computing/computers-and-internet/xcae6f4a7ff015e7d:the-internet/xcae6f4a7ff015e7d:the-internet-protocol-suite/a/the-internet-protocol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-51cto-com.translate.goog/u_15162069/2762519?_x_tr_sl=zh-TW&amp;_x_tr_tl=pl&amp;_x_tr_hl=pl&amp;_x_tr_pto=wapp" TargetMode="External"/><Relationship Id="rId2" Type="http://schemas.openxmlformats.org/officeDocument/2006/relationships/hyperlink" Target="https://blog.51cto.com/u_15162069/276251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LwI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en/embedded-software/stsw-stm32070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sw.poznan.pl/tfitzer/sieci/sieci.pdf" TargetMode="External"/><Relationship Id="rId2" Type="http://schemas.openxmlformats.org/officeDocument/2006/relationships/hyperlink" Target="https://botland.com.pl/ksiazki-i-kursy/3411-mikrokontrolery-stm32-w-sieci-ethernet-w-przykladach-marcin-peczarski-9788360233689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Etherne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oisk-me.pl/klasa-iv-sieci/budowa-datagramu-ipv4-i-ipv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w.home.amu.edu.pl/zajecia/SIK2016/SIK07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iamdurand.fr/2022/02/17/on-writing-a-network-stack-part-1/" TargetMode="External"/><Relationship Id="rId2" Type="http://schemas.openxmlformats.org/officeDocument/2006/relationships/hyperlink" Target="https://pasja-informatyki.pl/sieci-komputerowe/protokol-ar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xgent.com/what-is-arp-address-resolution-protocol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low7.pl/sieci-komputerowe/item/41-co-w-sieci-siedzi-routing-dynamiczny" TargetMode="External"/><Relationship Id="rId3" Type="http://schemas.openxmlformats.org/officeDocument/2006/relationships/hyperlink" Target="https://ipcisco.com/lesson/subnetting-examples/" TargetMode="External"/><Relationship Id="rId7" Type="http://schemas.openxmlformats.org/officeDocument/2006/relationships/hyperlink" Target="https://pasja-informatyki.pl/sieci-komputerowe/ruting/" TargetMode="External"/><Relationship Id="rId12" Type="http://schemas.openxmlformats.org/officeDocument/2006/relationships/hyperlink" Target="https://marken.com.pl/2021/03/02/brama-siecowa-podstawowe-informacj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itwiz.pl/nat-i-prywatna-adresacja-ip/" TargetMode="External"/><Relationship Id="rId5" Type="http://schemas.openxmlformats.org/officeDocument/2006/relationships/hyperlink" Target="https://42.pl/ipcalc/" TargetMode="External"/><Relationship Id="rId10" Type="http://schemas.openxmlformats.org/officeDocument/2006/relationships/hyperlink" Target="https://www.nastykusieci.pl/nat-teoria/" TargetMode="External"/><Relationship Id="rId4" Type="http://schemas.openxmlformats.org/officeDocument/2006/relationships/hyperlink" Target="https://avinetworks.com/glossary/subnet-mask/" TargetMode="External"/><Relationship Id="rId9" Type="http://schemas.openxmlformats.org/officeDocument/2006/relationships/hyperlink" Target="https://pasja-informatyki.pl/sieci-komputerowe/testowanie-warstwy-sieciowej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28596" y="5857892"/>
            <a:ext cx="407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Teodor Rosołowski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3000396" cy="296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5816" y="3071810"/>
            <a:ext cx="195818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04394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O Ethernecie w STM32, i nie tylko -  słów kilka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643174" y="1857364"/>
            <a:ext cx="65008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2600" dirty="0" smtClean="0"/>
              <a:t>Teoria dotycząca Internetu/ intersieci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 smtClean="0"/>
              <a:t>Omówienie typowego sterownika Ethernetu w STM32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 smtClean="0"/>
              <a:t>Integracja biblioteki LWiP</a:t>
            </a:r>
          </a:p>
          <a:p>
            <a:pPr>
              <a:buFont typeface="Wingdings" pitchFamily="2" charset="2"/>
              <a:buChar char="ü"/>
            </a:pPr>
            <a:r>
              <a:rPr lang="pl-PL" sz="2600" dirty="0" smtClean="0"/>
              <a:t> uruchomienie prostej strony internetowej</a:t>
            </a:r>
            <a:endParaRPr lang="pl-PL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4601217" cy="36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Cisco </a:t>
            </a:r>
            <a:r>
              <a:rPr lang="pl-PL" dirty="0" err="1" smtClean="0"/>
              <a:t>Packet</a:t>
            </a:r>
            <a:r>
              <a:rPr lang="pl-PL" dirty="0" smtClean="0"/>
              <a:t> </a:t>
            </a:r>
            <a:r>
              <a:rPr lang="pl-PL" dirty="0" err="1" smtClean="0"/>
              <a:t>Tracer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714480" y="5572140"/>
            <a:ext cx="7002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https://www.geeksforgeeks.org/implementing-star-topology-using-cisco-packet-tracer/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714612" y="6000768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4"/>
              </a:rPr>
              <a:t>https://www.cisco.com/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TCP - </a:t>
            </a:r>
            <a:r>
              <a:rPr lang="pl-PL" b="0" dirty="0" smtClean="0"/>
              <a:t>Protokół sterowania transmisją</a:t>
            </a:r>
            <a:br>
              <a:rPr lang="pl-PL" b="0" dirty="0" smtClean="0"/>
            </a:br>
            <a:endParaRPr lang="pl-PL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368922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881295" y="5857892"/>
            <a:ext cx="4262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hlinkClick r:id="rId3"/>
              </a:rPr>
              <a:t>https://pasja-informatyki.pl/sieci-komputerowe/naglowek-tcp/</a:t>
            </a:r>
            <a:r>
              <a:rPr lang="pl-PL" sz="1000" dirty="0" smtClean="0"/>
              <a:t> </a:t>
            </a:r>
            <a:endParaRPr lang="pl-PL" sz="1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754383" y="6143644"/>
            <a:ext cx="5389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hlinkClick r:id="rId4"/>
              </a:rPr>
              <a:t>https://pl.wikipedia.org/wiki/Protok%C3%B3%C5%82_sterowania_transmisj%C4%85</a:t>
            </a:r>
            <a:r>
              <a:rPr lang="pl-PL" sz="1000" dirty="0" smtClean="0"/>
              <a:t> </a:t>
            </a:r>
            <a:endParaRPr lang="pl-PL" sz="1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173041" y="5572140"/>
            <a:ext cx="3970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 smtClean="0">
                <a:hlinkClick r:id="rId5"/>
              </a:rPr>
              <a:t>https://mw.home.amu.edu.pl/zajecia/ISIK2017/ISIK03.html</a:t>
            </a:r>
            <a:r>
              <a:rPr lang="pl-PL" sz="1000" dirty="0" smtClean="0"/>
              <a:t> </a:t>
            </a:r>
            <a:endParaRPr lang="pl-PL" sz="1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72066" y="1142984"/>
            <a:ext cx="3612031" cy="294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UDP - </a:t>
            </a:r>
            <a:r>
              <a:rPr lang="pl-PL" b="0" dirty="0" smtClean="0"/>
              <a:t>protokół pakietów użytkownika</a:t>
            </a:r>
            <a:endParaRPr lang="pl-PL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6582694" cy="202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500034" y="4714884"/>
            <a:ext cx="749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https://pasja-informatyki.pl/sieci-komputerowe/protokol-udp/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357290" y="5072074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https://pl.wikipedia.org/wiki/User_Datagram_Protocol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144968" y="5643578"/>
            <a:ext cx="699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5"/>
              </a:rPr>
              <a:t>https://mw.home.amu.edu.pl/zajecia/ISIK2017/ISIK03.html</a:t>
            </a:r>
            <a:r>
              <a:rPr lang="pl-PL" dirty="0" smtClean="0"/>
              <a:t>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ICMP – </a:t>
            </a:r>
            <a:r>
              <a:rPr lang="pl-PL" b="0" dirty="0" smtClean="0"/>
              <a:t>internetowy protokół komunikatów kontrolnych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57488" y="6143644"/>
            <a:ext cx="510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https://pl.wikipedia.org/wiki/Internet_Control_Message_Protocol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4282" y="2071678"/>
            <a:ext cx="3624850" cy="311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143372" y="2428868"/>
          <a:ext cx="4857784" cy="2636361"/>
        </p:xfrm>
        <a:graphic>
          <a:graphicData uri="http://schemas.openxmlformats.org/drawingml/2006/table">
            <a:tbl>
              <a:tblPr/>
              <a:tblGrid>
                <a:gridCol w="619923"/>
                <a:gridCol w="4237861"/>
              </a:tblGrid>
              <a:tr h="67665">
                <a:tc>
                  <a:txBody>
                    <a:bodyPr/>
                    <a:lstStyle/>
                    <a:p>
                      <a:pPr algn="ctr"/>
                      <a:r>
                        <a:rPr lang="pl-PL" sz="300" dirty="0"/>
                        <a:t>Typ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300"/>
                        <a:t>Znaczenie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193504">
                <a:tc>
                  <a:txBody>
                    <a:bodyPr/>
                    <a:lstStyle/>
                    <a:p>
                      <a:r>
                        <a:rPr lang="pl-PL" sz="12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l-PL" sz="1200">
                        <a:solidFill>
                          <a:schemeClr val="tx1"/>
                        </a:solidFill>
                      </a:endParaRP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b="0" u="none" strike="noStrike" dirty="0" smtClean="0">
                          <a:solidFill>
                            <a:schemeClr val="tx1"/>
                          </a:solidFill>
                        </a:rPr>
                        <a:t>Echo Reply (zwrot echa – "odpowiedź na ping")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766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1 - 2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Zarezerwowane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19912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Unreachable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 (nieosiągalność miejsca przeznaczenia)</a:t>
                      </a:r>
                      <a:endParaRPr lang="pl-PL" sz="12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Quench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(tłumienie nadawcy)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Redirect</a:t>
                      </a:r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message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(zmień trasowanie)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Alternate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Host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(alternatywny adres hosta)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766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Zarezerwowane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Echo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(żądanie echa)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Router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Advertisement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(ogłoszenie routera)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u="none" strike="noStrike" dirty="0" smtClean="0">
                          <a:solidFill>
                            <a:schemeClr val="tx1"/>
                          </a:solidFill>
                        </a:rPr>
                        <a:t>Router </a:t>
                      </a:r>
                      <a:r>
                        <a:rPr lang="pl-PL" sz="1200" u="none" strike="noStrike" dirty="0" err="1" smtClean="0">
                          <a:solidFill>
                            <a:schemeClr val="tx1"/>
                          </a:solidFill>
                        </a:rPr>
                        <a:t>Solicitation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 (wybór routera)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69164">
                <a:tc>
                  <a:txBody>
                    <a:bodyPr/>
                    <a:lstStyle/>
                    <a:p>
                      <a:r>
                        <a:rPr lang="pl-PL" sz="120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Time 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Exceeded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(przekroczenie limitu czasu)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8415">
                <a:tc>
                  <a:txBody>
                    <a:bodyPr/>
                    <a:lstStyle/>
                    <a:p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Problem (</a:t>
                      </a:r>
                      <a:r>
                        <a:rPr lang="pl-PL" sz="1200" dirty="0" err="1">
                          <a:solidFill>
                            <a:schemeClr val="tx1"/>
                          </a:solidFill>
                        </a:rPr>
                        <a:t>Problem</a:t>
                      </a:r>
                      <a:r>
                        <a:rPr lang="pl-PL" sz="1200" dirty="0">
                          <a:solidFill>
                            <a:schemeClr val="tx1"/>
                          </a:solidFill>
                        </a:rPr>
                        <a:t> z parametrem)</a:t>
                      </a:r>
                    </a:p>
                  </a:txBody>
                  <a:tcPr marL="15937" marR="15937" marT="7969" marB="796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2928926" y="5786454"/>
            <a:ext cx="593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4"/>
              </a:rPr>
              <a:t>https://ipcisco.com/lesson/icmp-internet-control-message-protocol-ccnp/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DHCP – konfigurowanie ustawień sieciowych węzła 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143240" y="6215082"/>
            <a:ext cx="5296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https://pl.wikipedia.org/wiki/Dynamic_Host_Configuration_Protocol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286116" y="5857892"/>
            <a:ext cx="539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https://ipcisco.com/lesson/dhcp-option-82/</a:t>
            </a:r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000496" y="2357430"/>
            <a:ext cx="4486315" cy="27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pole tekstowe 8"/>
          <p:cNvSpPr txBox="1"/>
          <p:nvPr/>
        </p:nvSpPr>
        <p:spPr>
          <a:xfrm>
            <a:off x="142844" y="3500438"/>
            <a:ext cx="3500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DHCP używa protokołu UDP. Wszystkie pakiety wysyłane przez klienta mają port źródłowy 68 i port docelowy 67. Pakiety wysyłane przez serwer mają port źródłowy 67 i port docelowy 68. 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00034" y="1714488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Automatyczne przydzielanie adresu IP w sieci lokalnej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HTTP</a:t>
            </a:r>
            <a:endParaRPr lang="pl-PL" dirty="0"/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7087590" cy="36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1571604" y="5500702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3"/>
              </a:rPr>
              <a:t>https://web.dev/performance-http2/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Przykładowa ramka TCP wysłana przez Ethernet</a:t>
            </a:r>
            <a:endParaRPr lang="pl-PL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643182"/>
            <a:ext cx="4744112" cy="106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643182"/>
            <a:ext cx="1071570" cy="10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642910" y="5072074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4"/>
              </a:rPr>
              <a:t>https://fulmanski.pl/zajecia/ics/tcpip/opis.htm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82144" y="1481138"/>
            <a:ext cx="517971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TCP i UDP..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Płytka NUCLEO-F767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500430" y="6357958"/>
            <a:ext cx="4842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https://www.st.com/en/evaluation-tools/nucleo-f767zi.html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736"/>
            <a:ext cx="5357850" cy="338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6578" y="857233"/>
            <a:ext cx="2190746" cy="148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714620"/>
            <a:ext cx="3040059" cy="225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357158" y="5143512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LAN8742A (RMII)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Ethernet w STM32/ warstwa fizyczna</a:t>
            </a:r>
            <a:endParaRPr lang="pl-PL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8192644" cy="40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4857752" y="6396335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" dirty="0" smtClean="0"/>
              <a:t>https://www.google.com/url?sa=i&amp;url=https%3A%2F%2Fcomm.eefocus.com%2Fmedia%2Fdownload%2Findex%2Fid-1013647&amp;psig=AOvVaw3-G0Qzuhiwre3Dgytc0wpK&amp;ust=1674994516442000&amp;source=images&amp;cd=vfe&amp;ved=0CBEQjhxqFwoTCPDp9Pue6vwCFQAAAAAdAAAAABAS</a:t>
            </a:r>
            <a:endParaRPr lang="pl-PL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Model warstwowy sieci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4343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500034" y="5572140"/>
            <a:ext cx="6869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https://www.gr8ambitionz.com/2015/12/</a:t>
            </a:r>
            <a:r>
              <a:rPr lang="pl-PL" sz="1200" dirty="0" err="1" smtClean="0">
                <a:hlinkClick r:id="rId3"/>
              </a:rPr>
              <a:t>TCP-IP-Protocol-Computer-Knowledge.html</a:t>
            </a:r>
            <a:r>
              <a:rPr lang="pl-PL" sz="1200" dirty="0" smtClean="0"/>
              <a:t>   </a:t>
            </a:r>
            <a:endParaRPr lang="pl-PL" sz="12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000108"/>
            <a:ext cx="3143240" cy="194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pole tekstowe 10"/>
          <p:cNvSpPr txBox="1"/>
          <p:nvPr/>
        </p:nvSpPr>
        <p:spPr>
          <a:xfrm>
            <a:off x="2714612" y="5786454"/>
            <a:ext cx="379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5"/>
              </a:rPr>
              <a:t>https://www.darkrelay.com/post/tcp-ip-model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81544" y="3000372"/>
            <a:ext cx="2802100" cy="228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ole tekstowe 12"/>
          <p:cNvSpPr txBox="1"/>
          <p:nvPr/>
        </p:nvSpPr>
        <p:spPr>
          <a:xfrm>
            <a:off x="3286116" y="6000768"/>
            <a:ext cx="482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7"/>
              </a:rPr>
              <a:t>https://people.cs.pitt.edu/~xianeizhang/notes/network.html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43372" y="3857628"/>
            <a:ext cx="1714512" cy="149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pole tekstowe 14"/>
          <p:cNvSpPr txBox="1"/>
          <p:nvPr/>
        </p:nvSpPr>
        <p:spPr>
          <a:xfrm>
            <a:off x="3286116" y="6286520"/>
            <a:ext cx="5695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00" dirty="0" smtClean="0">
                <a:hlinkClick r:id="rId9"/>
              </a:rPr>
              <a:t>https://www.khanacademy.org/computing/computers-and-internet/xcae6f4a7ff015e7d:the-internet/xcae6f4a7ff015e7d:the-internet-protocol-suite/a/the-internet-protocols</a:t>
            </a:r>
            <a:r>
              <a:rPr lang="pl-PL" sz="500" dirty="0" smtClean="0"/>
              <a:t> </a:t>
            </a:r>
            <a:endParaRPr lang="pl-PL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MII </a:t>
            </a:r>
            <a:r>
              <a:rPr lang="pl-PL" dirty="0" err="1" smtClean="0"/>
              <a:t>vs</a:t>
            </a:r>
            <a:r>
              <a:rPr lang="pl-PL" dirty="0" smtClean="0"/>
              <a:t> RMII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857620" y="6286520"/>
            <a:ext cx="480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smtClean="0">
                <a:hlinkClick r:id="rId2"/>
              </a:rPr>
              <a:t>https://blog.51cto.com/u_15162069/2762519</a:t>
            </a:r>
            <a:r>
              <a:rPr lang="pl-PL" sz="600" dirty="0" smtClean="0"/>
              <a:t/>
            </a:r>
            <a:br>
              <a:rPr lang="pl-PL" sz="600" dirty="0" smtClean="0"/>
            </a:br>
            <a:r>
              <a:rPr lang="pl-PL" sz="600" dirty="0" smtClean="0">
                <a:hlinkClick r:id="rId3"/>
              </a:rPr>
              <a:t>https://blog-51cto-com.translate.goog/u_15162069/2762519?_x_tr_sl=zh-TW&amp;_x_tr_tl=pl&amp;_x_tr_hl=pl&amp;_x_tr_pto=wapp</a:t>
            </a:r>
            <a:r>
              <a:rPr lang="pl-PL" sz="600" dirty="0" smtClean="0"/>
              <a:t> </a:t>
            </a:r>
            <a:br>
              <a:rPr lang="pl-PL" sz="600" dirty="0" smtClean="0"/>
            </a:br>
            <a:r>
              <a:rPr lang="pl-PL" sz="600" dirty="0" smtClean="0"/>
              <a:t/>
            </a:r>
            <a:br>
              <a:rPr lang="pl-PL" sz="600" dirty="0" smtClean="0"/>
            </a:br>
            <a:r>
              <a:rPr lang="pl-PL" sz="600" dirty="0" smtClean="0"/>
              <a:t>Przetłumaczyć </a:t>
            </a:r>
            <a:r>
              <a:rPr lang="pl-PL" sz="600" dirty="0" err="1" smtClean="0"/>
              <a:t>google</a:t>
            </a:r>
            <a:r>
              <a:rPr lang="pl-PL" sz="600" dirty="0" smtClean="0"/>
              <a:t> tłumaczem </a:t>
            </a:r>
            <a:r>
              <a:rPr lang="pl-PL" sz="600" dirty="0" smtClean="0">
                <a:sym typeface="Wingdings" pitchFamily="2" charset="2"/>
              </a:rPr>
              <a:t> </a:t>
            </a:r>
            <a:r>
              <a:rPr lang="pl-PL" sz="600" dirty="0" smtClean="0"/>
              <a:t> </a:t>
            </a:r>
            <a:endParaRPr lang="pl-PL" sz="6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1934" y="1500174"/>
            <a:ext cx="38957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7" y="1428736"/>
            <a:ext cx="3143272" cy="328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0414" y="3929066"/>
            <a:ext cx="538358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1600" dirty="0" smtClean="0"/>
              <a:t>powszechnie stosowany otwarty stos TCP/IP, zaprojektowany dla systemów wbudowanych. </a:t>
            </a:r>
            <a:r>
              <a:rPr lang="pl-PL" sz="1600" dirty="0" err="1" smtClean="0"/>
              <a:t>lwIP</a:t>
            </a:r>
            <a:r>
              <a:rPr lang="pl-PL" sz="1600" dirty="0" smtClean="0"/>
              <a:t> został pierwotnie opracowany przez Adama </a:t>
            </a:r>
            <a:r>
              <a:rPr lang="pl-PL" sz="1600" dirty="0" err="1" smtClean="0"/>
              <a:t>Dunkelsa</a:t>
            </a:r>
            <a:r>
              <a:rPr lang="pl-PL" sz="1600" dirty="0" smtClean="0"/>
              <a:t> w Szwedzkim Instytucie Informatyki i obecnie jest rozwijany i wspierany przez programistów z całego </a:t>
            </a:r>
            <a:r>
              <a:rPr lang="pl-PL" sz="1600" dirty="0" err="1" smtClean="0"/>
              <a:t>świata.lwIP</a:t>
            </a:r>
            <a:r>
              <a:rPr lang="pl-PL" sz="1600" dirty="0" smtClean="0"/>
              <a:t> jest używany przez wielu producentów systemów wbudowanych. Jako przykłady można podać </a:t>
            </a:r>
            <a:r>
              <a:rPr lang="pl-PL" sz="1600" dirty="0" err="1" smtClean="0"/>
              <a:t>Аlterа</a:t>
            </a:r>
            <a:r>
              <a:rPr lang="pl-PL" sz="1600" dirty="0" smtClean="0"/>
              <a:t> (w systemie operacyjnym </a:t>
            </a:r>
            <a:r>
              <a:rPr lang="pl-PL" sz="1600" dirty="0" err="1" smtClean="0"/>
              <a:t>Nios</a:t>
            </a:r>
            <a:r>
              <a:rPr lang="pl-PL" sz="1600" dirty="0" smtClean="0"/>
              <a:t> II), Analog Devices (dla </a:t>
            </a:r>
            <a:r>
              <a:rPr lang="pl-PL" sz="1600" dirty="0" err="1" smtClean="0"/>
              <a:t>czipów</a:t>
            </a:r>
            <a:r>
              <a:rPr lang="pl-PL" sz="1600" dirty="0" smtClean="0"/>
              <a:t> </a:t>
            </a:r>
            <a:r>
              <a:rPr lang="pl-PL" sz="1600" dirty="0" err="1" smtClean="0"/>
              <a:t>Blackfin</a:t>
            </a:r>
            <a:r>
              <a:rPr lang="pl-PL" sz="1600" dirty="0" smtClean="0"/>
              <a:t> DSP[1]), firmę </a:t>
            </a:r>
            <a:r>
              <a:rPr lang="pl-PL" sz="1600" dirty="0" err="1" smtClean="0"/>
              <a:t>Xilinx</a:t>
            </a:r>
            <a:r>
              <a:rPr lang="pl-PL" sz="1600" dirty="0" smtClean="0"/>
              <a:t>[2], Honeywell (dla systemów lotniczych certyfikowanych przez FAA) i </a:t>
            </a:r>
            <a:r>
              <a:rPr lang="pl-PL" sz="1600" dirty="0" err="1" smtClean="0"/>
              <a:t>Freescale</a:t>
            </a:r>
            <a:r>
              <a:rPr lang="pl-PL" sz="1600" dirty="0" smtClean="0"/>
              <a:t> Semiconductor (rozwiązania dla Automotive) oraz </a:t>
            </a:r>
            <a:r>
              <a:rPr lang="pl-PL" sz="1600" dirty="0" err="1" smtClean="0"/>
              <a:t>STMicroelectronics</a:t>
            </a:r>
            <a:r>
              <a:rPr lang="pl-PL" sz="1600" dirty="0" smtClean="0"/>
              <a:t>.</a:t>
            </a:r>
          </a:p>
          <a:p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Cechy stosu:</a:t>
            </a:r>
          </a:p>
          <a:p>
            <a:r>
              <a:rPr lang="pl-PL" sz="1600" dirty="0" smtClean="0"/>
              <a:t>IP (Internet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), w tym przekazywanie pakietów pomiędzy kilkoma interfejsami sieciowymi</a:t>
            </a:r>
          </a:p>
          <a:p>
            <a:r>
              <a:rPr lang="pl-PL" sz="1600" dirty="0" smtClean="0"/>
              <a:t>Protokół ICMP (</a:t>
            </a:r>
            <a:r>
              <a:rPr lang="pl-PL" sz="1600" dirty="0" err="1" smtClean="0"/>
              <a:t>ICMP</a:t>
            </a:r>
            <a:r>
              <a:rPr lang="pl-PL" sz="1600" dirty="0" smtClean="0"/>
              <a:t>) do utrzymania sieci i </a:t>
            </a:r>
            <a:r>
              <a:rPr lang="pl-PL" sz="1600" dirty="0" err="1" smtClean="0"/>
              <a:t>debugowania</a:t>
            </a:r>
            <a:endParaRPr lang="pl-PL" sz="1600" dirty="0" smtClean="0"/>
          </a:p>
          <a:p>
            <a:r>
              <a:rPr lang="pl-PL" sz="1600" dirty="0" smtClean="0"/>
              <a:t>Protokół IGMP (ang. Internet Group Management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 do zarządzania grupami </a:t>
            </a:r>
            <a:r>
              <a:rPr lang="pl-PL" sz="1600" dirty="0" err="1" smtClean="0"/>
              <a:t>multicastowymi</a:t>
            </a:r>
            <a:r>
              <a:rPr lang="pl-PL" sz="1600" dirty="0" smtClean="0"/>
              <a:t> w sieci</a:t>
            </a:r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Warstwa transportowa</a:t>
            </a:r>
          </a:p>
          <a:p>
            <a:r>
              <a:rPr lang="pl-PL" sz="1600" dirty="0" smtClean="0"/>
              <a:t>Protokół UDP (protokół pakietów użytkownika)</a:t>
            </a:r>
          </a:p>
          <a:p>
            <a:r>
              <a:rPr lang="pl-PL" sz="1600" dirty="0" smtClean="0"/>
              <a:t>Protokół TCP (ang. </a:t>
            </a:r>
            <a:r>
              <a:rPr lang="pl-PL" sz="1600" dirty="0" err="1" smtClean="0"/>
              <a:t>Transmission</a:t>
            </a:r>
            <a:r>
              <a:rPr lang="pl-PL" sz="1600" dirty="0" smtClean="0"/>
              <a:t> </a:t>
            </a:r>
            <a:r>
              <a:rPr lang="pl-PL" sz="1600" dirty="0" err="1" smtClean="0"/>
              <a:t>Control</a:t>
            </a:r>
            <a:r>
              <a:rPr lang="pl-PL" sz="1600" dirty="0" smtClean="0"/>
              <a:t>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</a:t>
            </a:r>
          </a:p>
          <a:p>
            <a:pPr>
              <a:buNone/>
            </a:pPr>
            <a:endParaRPr lang="pl-PL" sz="1600" dirty="0" smtClean="0"/>
          </a:p>
          <a:p>
            <a:pPr>
              <a:buNone/>
            </a:pPr>
            <a:r>
              <a:rPr lang="pl-PL" sz="1600" dirty="0" smtClean="0"/>
              <a:t>Warstwa aplikacji</a:t>
            </a:r>
          </a:p>
          <a:p>
            <a:r>
              <a:rPr lang="pl-PL" sz="1600" dirty="0" smtClean="0"/>
              <a:t>DNS (system nazw domenowych)</a:t>
            </a:r>
          </a:p>
          <a:p>
            <a:r>
              <a:rPr lang="pl-PL" sz="1600" dirty="0" smtClean="0"/>
              <a:t>Protokół SNMP (ang. Simple Network Management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</a:t>
            </a:r>
          </a:p>
          <a:p>
            <a:r>
              <a:rPr lang="pl-PL" sz="1600" dirty="0" smtClean="0"/>
              <a:t>Protokół DHCP (protokół dynamicznego konfigurowania hostów)</a:t>
            </a:r>
          </a:p>
          <a:p>
            <a:pPr>
              <a:buNone/>
            </a:pPr>
            <a:r>
              <a:rPr lang="pl-PL" sz="1600" dirty="0" smtClean="0"/>
              <a:t>Warstwa łącza</a:t>
            </a:r>
          </a:p>
          <a:p>
            <a:r>
              <a:rPr lang="pl-PL" sz="1600" dirty="0" smtClean="0"/>
              <a:t>PPP (</a:t>
            </a:r>
            <a:r>
              <a:rPr lang="pl-PL" sz="1600" dirty="0" err="1" smtClean="0"/>
              <a:t>point-to-point</a:t>
            </a:r>
            <a:r>
              <a:rPr lang="pl-PL" sz="1600" dirty="0" smtClean="0"/>
              <a:t>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</a:t>
            </a:r>
          </a:p>
          <a:p>
            <a:r>
              <a:rPr lang="pl-PL" sz="1600" dirty="0" smtClean="0"/>
              <a:t>Protokół ARP (ang. </a:t>
            </a:r>
            <a:r>
              <a:rPr lang="pl-PL" sz="1600" dirty="0" err="1" smtClean="0"/>
              <a:t>Address</a:t>
            </a:r>
            <a:r>
              <a:rPr lang="pl-PL" sz="1600" dirty="0" smtClean="0"/>
              <a:t> Resolution </a:t>
            </a:r>
            <a:r>
              <a:rPr lang="pl-PL" sz="1600" dirty="0" err="1" smtClean="0"/>
              <a:t>Protocol</a:t>
            </a:r>
            <a:r>
              <a:rPr lang="pl-PL" sz="1600" dirty="0" smtClean="0"/>
              <a:t>) dla sieci Ethernet</a:t>
            </a:r>
            <a:endParaRPr lang="pl-PL" sz="16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643966" cy="85725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Biblioteka LWiP - </a:t>
            </a:r>
            <a:r>
              <a:rPr lang="pl-PL" b="1" dirty="0" err="1" smtClean="0"/>
              <a:t>Lightweight</a:t>
            </a:r>
            <a:r>
              <a:rPr lang="pl-PL" b="1" dirty="0" smtClean="0"/>
              <a:t> TCP/IP</a:t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500298" y="5929330"/>
            <a:ext cx="344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hlinkClick r:id="rId2"/>
              </a:rPr>
              <a:t>https://pl.wikipedia.org/wiki/LwIP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Podczas implementacji będziemy bazować na sterowniku udostępnionym przez ST: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https://www.st.com/en/embedded-software/stsw-stm32070.html#get-software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Jest to nieco starsza implementacja udostępniona jeszcze przed powstaniem biblioteki „HAL” 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Podobnie też w przypadku USB – uogólniając jak chcemy zrobić implementacje jakiegoś swojego sterownika, lub go dobrze poznać polecam się wzorować na tych starszych implementacjach od ST - biblioteki „SPL- Serial </a:t>
            </a:r>
            <a:r>
              <a:rPr lang="pl-PL" dirty="0" err="1" smtClean="0"/>
              <a:t>Peripherial</a:t>
            </a:r>
            <a:r>
              <a:rPr lang="pl-PL" dirty="0" smtClean="0"/>
              <a:t> </a:t>
            </a:r>
            <a:r>
              <a:rPr lang="pl-PL" dirty="0" err="1" smtClean="0"/>
              <a:t>Library</a:t>
            </a:r>
            <a:r>
              <a:rPr lang="pl-PL" dirty="0" smtClean="0"/>
              <a:t>”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Bazowy sterownik Ethernetu</a:t>
            </a:r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200" dirty="0" smtClean="0"/>
              <a:t>1. Mikrokontrolery STM32 w sieci Ethernet w przykładach - Marcin </a:t>
            </a:r>
            <a:r>
              <a:rPr lang="pl-PL" sz="1200" dirty="0" err="1" smtClean="0"/>
              <a:t>Peczarski</a:t>
            </a:r>
            <a:r>
              <a:rPr lang="pl-PL" sz="1200" dirty="0" smtClean="0"/>
              <a:t>, do zakupienia np. tutaj: </a:t>
            </a:r>
            <a:br>
              <a:rPr lang="pl-PL" sz="1200" dirty="0" smtClean="0"/>
            </a:br>
            <a:r>
              <a:rPr lang="pl-PL" sz="1200" dirty="0" smtClean="0">
                <a:hlinkClick r:id="rId2"/>
              </a:rPr>
              <a:t>https://botland.com.pl/ksiazki-i-kursy/3411-mikrokontrolery-stm32-w-sieci-ethernet-w-przykladach-marcin-peczarski-9788360233689.html</a:t>
            </a:r>
            <a:r>
              <a:rPr lang="pl-PL" sz="1200" dirty="0" smtClean="0"/>
              <a:t> </a:t>
            </a:r>
          </a:p>
          <a:p>
            <a:pPr>
              <a:buNone/>
            </a:pPr>
            <a:endParaRPr lang="pl-PL" sz="1200" dirty="0" smtClean="0"/>
          </a:p>
          <a:p>
            <a:r>
              <a:rPr lang="pl-PL" sz="1200" dirty="0" smtClean="0"/>
              <a:t>2. Lokalne sieci komputerowe, Tomasz </a:t>
            </a:r>
            <a:r>
              <a:rPr lang="pl-PL" sz="1200" dirty="0" err="1" smtClean="0"/>
              <a:t>Fitzermann</a:t>
            </a:r>
            <a:r>
              <a:rPr lang="pl-PL" sz="1200" dirty="0" smtClean="0"/>
              <a:t> </a:t>
            </a:r>
            <a:br>
              <a:rPr lang="pl-PL" sz="1200" dirty="0" smtClean="0"/>
            </a:br>
            <a:r>
              <a:rPr lang="pl-PL" sz="1200" dirty="0" smtClean="0">
                <a:hlinkClick r:id="rId3"/>
              </a:rPr>
              <a:t>http://www.sosw.poznan.pl/tfitzer/sieci/sieci.pdf</a:t>
            </a:r>
            <a:r>
              <a:rPr lang="pl-PL" sz="1200" dirty="0" smtClean="0"/>
              <a:t>  [dostęp 28.01.2023]</a:t>
            </a:r>
          </a:p>
          <a:p>
            <a:endParaRPr lang="pl-PL" sz="1200" dirty="0" smtClean="0"/>
          </a:p>
          <a:p>
            <a:pPr>
              <a:buNone/>
            </a:pPr>
            <a:endParaRPr lang="pl-PL" sz="1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Polecana literatura:		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90614"/>
          </a:xfrm>
        </p:spPr>
        <p:txBody>
          <a:bodyPr/>
          <a:lstStyle/>
          <a:p>
            <a:r>
              <a:rPr lang="pl-PL" dirty="0" smtClean="0"/>
              <a:t>1. Poznajmy implementacje sterownika </a:t>
            </a:r>
          </a:p>
          <a:p>
            <a:r>
              <a:rPr lang="pl-PL" dirty="0" smtClean="0"/>
              <a:t>2. Z integrujmy bibliotekę LWiP </a:t>
            </a:r>
          </a:p>
          <a:p>
            <a:r>
              <a:rPr lang="pl-PL" dirty="0" smtClean="0"/>
              <a:t>3. Uruchommy prostą stronę internetową korzystając z biblioteki LWiP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Kodu!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29600" cy="147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Ethernet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14282" y="5500702"/>
            <a:ext cx="335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https://pl.wikipedia.org/wiki/Ethernet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357554" y="3214686"/>
          <a:ext cx="3357586" cy="245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739"/>
                <a:gridCol w="1240847"/>
              </a:tblGrid>
              <a:tr h="951029">
                <a:tc>
                  <a:txBody>
                    <a:bodyPr/>
                    <a:lstStyle/>
                    <a:p>
                      <a:r>
                        <a:rPr kumimoji="0" lang="pl-PL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Gdy</a:t>
                      </a:r>
                      <a:r>
                        <a:rPr kumimoji="0" lang="pl-PL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typ </a:t>
                      </a:r>
                      <a:r>
                        <a:rPr kumimoji="0" lang="pl-PL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pl-PL" b="0" i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</a:t>
                      </a:r>
                      <a:r>
                        <a:rPr kumimoji="0" lang="pl-PL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1536 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Typ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IPv4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0x0800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ARP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0x0806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VLAN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0x8100</a:t>
                      </a:r>
                      <a:endParaRPr lang="pl-PL" dirty="0"/>
                    </a:p>
                  </a:txBody>
                  <a:tcPr/>
                </a:tc>
              </a:tr>
              <a:tr h="376709">
                <a:tc>
                  <a:txBody>
                    <a:bodyPr/>
                    <a:lstStyle/>
                    <a:p>
                      <a:r>
                        <a:rPr lang="pl-PL" dirty="0" smtClean="0"/>
                        <a:t>IPv6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0x86dd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pole tekstowe 6"/>
          <p:cNvSpPr txBox="1"/>
          <p:nvPr/>
        </p:nvSpPr>
        <p:spPr>
          <a:xfrm>
            <a:off x="5929322" y="6072206"/>
            <a:ext cx="276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FCS – suma kontrolna (CRC)</a:t>
            </a:r>
            <a:endParaRPr lang="pl-PL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3500438"/>
            <a:ext cx="175561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IP – Protokół internetowy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000364" y="6143644"/>
            <a:ext cx="5742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https://www.soisk-me.pl/klasa-iv-sieci/budowa-datagramu-ipv4-i-ipv6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857364"/>
            <a:ext cx="4639323" cy="208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714348" y="5000636"/>
            <a:ext cx="52870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Flagi: </a:t>
            </a:r>
            <a:br>
              <a:rPr lang="pl-PL" dirty="0" smtClean="0"/>
            </a:br>
            <a:r>
              <a:rPr lang="pl-PL" sz="800" dirty="0" smtClean="0"/>
              <a:t>- nie fragmentuj - tego </a:t>
            </a:r>
            <a:r>
              <a:rPr lang="pl-PL" sz="800" dirty="0" err="1" smtClean="0"/>
              <a:t>datagramu</a:t>
            </a:r>
            <a:r>
              <a:rPr lang="pl-PL" sz="800" dirty="0" smtClean="0"/>
              <a:t> IP jeśli ten </a:t>
            </a:r>
            <a:r>
              <a:rPr lang="pl-PL" sz="800" dirty="0" err="1" smtClean="0"/>
              <a:t>datagram</a:t>
            </a:r>
            <a:r>
              <a:rPr lang="pl-PL" sz="800" dirty="0" smtClean="0"/>
              <a:t> jest za długi, należy go porzucić</a:t>
            </a:r>
          </a:p>
          <a:p>
            <a:r>
              <a:rPr lang="pl-PL" sz="800" dirty="0" smtClean="0"/>
              <a:t>- więcej fragmentów - informuje, że to nie jest ostatni fragment, pozwala rozpoznać ostatni fragment</a:t>
            </a:r>
            <a:endParaRPr lang="pl-PL" sz="8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571868" y="5857892"/>
            <a:ext cx="463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4"/>
              </a:rPr>
              <a:t>https://mw.home.amu.edu.pl/zajecia/SIK2016/SIK07.html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81328"/>
            <a:ext cx="4757742" cy="4525963"/>
          </a:xfrm>
        </p:spPr>
        <p:txBody>
          <a:bodyPr>
            <a:normAutofit/>
          </a:bodyPr>
          <a:lstStyle/>
          <a:p>
            <a:r>
              <a:rPr lang="pl-PL" sz="1200" b="1" dirty="0" smtClean="0"/>
              <a:t>ARP</a:t>
            </a:r>
            <a:r>
              <a:rPr lang="pl-PL" sz="1200" dirty="0" smtClean="0"/>
              <a:t> to mechanizm pozwalający na </a:t>
            </a:r>
            <a:r>
              <a:rPr lang="pl-PL" sz="1200" b="1" dirty="0" smtClean="0"/>
              <a:t>odwzorowanie adresu logicznego</a:t>
            </a:r>
            <a:r>
              <a:rPr lang="pl-PL" sz="1200" dirty="0" smtClean="0"/>
              <a:t>, czyli IP na a</a:t>
            </a:r>
            <a:r>
              <a:rPr lang="pl-PL" sz="1200" b="1" dirty="0" smtClean="0"/>
              <a:t>dres fizyczny, czyli MAC</a:t>
            </a:r>
            <a:r>
              <a:rPr lang="pl-PL" sz="1200" dirty="0" smtClean="0"/>
              <a:t>. Załóżmy, że komputer chcąc przesłać dane do innego urządzenia zna jego </a:t>
            </a:r>
            <a:r>
              <a:rPr lang="pl-PL" sz="1200" b="1" dirty="0" smtClean="0"/>
              <a:t>adres IP</a:t>
            </a:r>
            <a:r>
              <a:rPr lang="pl-PL" sz="1200" dirty="0" smtClean="0"/>
              <a:t>, ale nie zna </a:t>
            </a:r>
            <a:r>
              <a:rPr lang="pl-PL" sz="1200" b="1" dirty="0" smtClean="0"/>
              <a:t>adresu MAC</a:t>
            </a:r>
            <a:r>
              <a:rPr lang="pl-PL" sz="1200" dirty="0" smtClean="0"/>
              <a:t>. Aby ten adres poznać, </a:t>
            </a:r>
            <a:r>
              <a:rPr lang="pl-PL" sz="1200" b="1" dirty="0" smtClean="0"/>
              <a:t>komputer będący nadawcą danych</a:t>
            </a:r>
            <a:r>
              <a:rPr lang="pl-PL" sz="1200" dirty="0" smtClean="0"/>
              <a:t>, zanim te konkretne dane wyśle, tworzy </a:t>
            </a:r>
            <a:r>
              <a:rPr lang="pl-PL" sz="1200" b="1" dirty="0" err="1" smtClean="0"/>
              <a:t>rozgłoszeniową</a:t>
            </a:r>
            <a:r>
              <a:rPr lang="pl-PL" sz="1200" b="1" dirty="0" smtClean="0"/>
              <a:t> ramkę ARP</a:t>
            </a:r>
            <a:r>
              <a:rPr lang="pl-PL" sz="1200" dirty="0" smtClean="0"/>
              <a:t>, która rozsyłana jest do wszystkich urządzeń w tej samej sieci. W polu adresu źródłowego takiej ramki zapisywany jest </a:t>
            </a:r>
            <a:r>
              <a:rPr lang="pl-PL" sz="1200" b="1" dirty="0" smtClean="0"/>
              <a:t>adres komputera</a:t>
            </a:r>
            <a:r>
              <a:rPr lang="pl-PL" sz="1200" dirty="0" smtClean="0"/>
              <a:t>, który przygotował taką ramkę, a w polu adresu docelowego, </a:t>
            </a:r>
            <a:r>
              <a:rPr lang="pl-PL" sz="1200" b="1" dirty="0" err="1" smtClean="0"/>
              <a:t>rozgłoszeniowy</a:t>
            </a:r>
            <a:r>
              <a:rPr lang="pl-PL" sz="1200" b="1" dirty="0" smtClean="0"/>
              <a:t> adres MAC: </a:t>
            </a:r>
            <a:r>
              <a:rPr lang="pl-PL" sz="1200" b="1" dirty="0" err="1" smtClean="0"/>
              <a:t>FF-FF-FF-FF-FF-FF</a:t>
            </a:r>
            <a:r>
              <a:rPr lang="pl-PL" sz="1200" dirty="0" smtClean="0"/>
              <a:t>.</a:t>
            </a:r>
            <a:br>
              <a:rPr lang="pl-PL" sz="1200" dirty="0" smtClean="0"/>
            </a:br>
            <a:r>
              <a:rPr lang="pl-PL" sz="1200" dirty="0" smtClean="0"/>
              <a:t/>
            </a:r>
            <a:br>
              <a:rPr lang="pl-PL" sz="1200" dirty="0" smtClean="0"/>
            </a:br>
            <a:r>
              <a:rPr lang="pl-PL" sz="1200" dirty="0" smtClean="0"/>
              <a:t>Każde z urządzeń, które odbierze </a:t>
            </a:r>
            <a:r>
              <a:rPr lang="pl-PL" sz="1200" b="1" dirty="0" smtClean="0"/>
              <a:t>ramkę, </a:t>
            </a:r>
            <a:r>
              <a:rPr lang="pl-PL" sz="1200" b="1" dirty="0" err="1" smtClean="0"/>
              <a:t>dekapsuluje</a:t>
            </a:r>
            <a:r>
              <a:rPr lang="pl-PL" sz="1200" b="1" dirty="0" smtClean="0"/>
              <a:t> ją do postaci pakietu</a:t>
            </a:r>
            <a:r>
              <a:rPr lang="pl-PL" sz="1200" dirty="0" smtClean="0"/>
              <a:t> i sprawdza, czy w polu docelowym </a:t>
            </a:r>
            <a:r>
              <a:rPr lang="pl-PL" sz="1200" b="1" dirty="0" smtClean="0"/>
              <a:t>adres IP</a:t>
            </a:r>
            <a:r>
              <a:rPr lang="pl-PL" sz="1200" dirty="0" smtClean="0"/>
              <a:t> jest jego adres. Jeśli w polu docelowy adres IP będzie inny adres niż jego, to zignoruje pakiet, jeśli natomiast to jego </a:t>
            </a:r>
            <a:r>
              <a:rPr lang="pl-PL" sz="1200" b="1" dirty="0" smtClean="0"/>
              <a:t>adres IP, utworzy nową ramkę</a:t>
            </a:r>
            <a:r>
              <a:rPr lang="pl-PL" sz="1200" dirty="0" smtClean="0"/>
              <a:t>, w której zapisany będzie </a:t>
            </a:r>
            <a:r>
              <a:rPr lang="pl-PL" sz="1200" b="1" dirty="0" smtClean="0"/>
              <a:t>jego adres MAC</a:t>
            </a:r>
            <a:r>
              <a:rPr lang="pl-PL" sz="1200" dirty="0" smtClean="0"/>
              <a:t> i przekaże ją do przesłania.</a:t>
            </a:r>
            <a:endParaRPr lang="pl-PL" sz="12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Protokół ARP – tłumaczenie adresów sieciowych na sprzętowe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00034" y="5572140"/>
            <a:ext cx="496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2"/>
              </a:rPr>
              <a:t>https://pasja-informatyki.pl/sieci-komputerowe/protokol-arp/</a:t>
            </a:r>
            <a:r>
              <a:rPr lang="pl-PL" sz="1200" dirty="0" smtClean="0"/>
              <a:t> </a:t>
            </a:r>
            <a:endParaRPr lang="pl-PL" sz="12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71472" y="5286388"/>
            <a:ext cx="596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3"/>
              </a:rPr>
              <a:t>https://williamdurand.fr/2022/02/17/on-writing-a-network-stack-part-1/</a:t>
            </a:r>
            <a:r>
              <a:rPr lang="pl-PL" sz="1200" dirty="0" smtClean="0"/>
              <a:t>  </a:t>
            </a:r>
            <a:endParaRPr lang="pl-PL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643050"/>
            <a:ext cx="400167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3929058" y="6286520"/>
            <a:ext cx="5097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hlinkClick r:id="rId5"/>
              </a:rPr>
              <a:t>https://nexgent.com/what-is-arp-address-resolution-protocol/</a:t>
            </a:r>
            <a:r>
              <a:rPr lang="pl-PL" sz="1200" dirty="0" smtClean="0"/>
              <a:t> </a:t>
            </a:r>
            <a:endParaRPr lang="pl-PL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Domowa sieć lokalna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00240"/>
            <a:ext cx="6215106" cy="372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539082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Internet / </a:t>
            </a:r>
            <a:r>
              <a:rPr lang="pl-PL" dirty="0" err="1" smtClean="0"/>
              <a:t>sub</a:t>
            </a:r>
            <a:r>
              <a:rPr lang="pl-PL" dirty="0" smtClean="0"/>
              <a:t> sieci / intersieci /</a:t>
            </a:r>
            <a:br>
              <a:rPr lang="pl-PL" dirty="0" smtClean="0"/>
            </a:br>
            <a:r>
              <a:rPr lang="pl-PL" dirty="0" smtClean="0"/>
              <a:t>sieci lokalne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378499" y="5857892"/>
            <a:ext cx="2765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3"/>
              </a:rPr>
              <a:t>https://ipcisco.com/lesson/subnetting-examples/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572132" y="6072206"/>
            <a:ext cx="2714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hlinkClick r:id="rId4"/>
              </a:rPr>
              <a:t>https://avinetworks.com/glossary/subnet-mask/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3857620" y="6072206"/>
            <a:ext cx="3143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 smtClean="0">
                <a:hlinkClick r:id="rId5"/>
              </a:rPr>
              <a:t>https://42.pl/</a:t>
            </a:r>
            <a:r>
              <a:rPr lang="pl-PL" sz="800" dirty="0" err="1" smtClean="0">
                <a:hlinkClick r:id="rId5"/>
              </a:rPr>
              <a:t>ipcalc</a:t>
            </a:r>
            <a:r>
              <a:rPr lang="pl-PL" sz="800" dirty="0" smtClean="0">
                <a:hlinkClick r:id="rId5"/>
              </a:rPr>
              <a:t>/</a:t>
            </a:r>
            <a:r>
              <a:rPr lang="pl-PL" sz="800" dirty="0" smtClean="0"/>
              <a:t> </a:t>
            </a:r>
            <a:endParaRPr lang="pl-PL" sz="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928670"/>
            <a:ext cx="2603475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pole tekstowe 13"/>
          <p:cNvSpPr txBox="1"/>
          <p:nvPr/>
        </p:nvSpPr>
        <p:spPr>
          <a:xfrm>
            <a:off x="3428992" y="6286520"/>
            <a:ext cx="30652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7"/>
              </a:rPr>
              <a:t>https://pasja-informatyki.pl/sieci-komputerowe/ruting/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642910" y="5715016"/>
            <a:ext cx="4455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8"/>
              </a:rPr>
              <a:t>http://slow7.pl/sieci-komputerowe/</a:t>
            </a:r>
            <a:r>
              <a:rPr lang="pl-PL" sz="800" dirty="0" err="1" smtClean="0">
                <a:hlinkClick r:id="rId8"/>
              </a:rPr>
              <a:t>item</a:t>
            </a:r>
            <a:r>
              <a:rPr lang="pl-PL" sz="800" dirty="0" smtClean="0">
                <a:hlinkClick r:id="rId8"/>
              </a:rPr>
              <a:t>/41-co-w-sieci-siedzi-routing-dynamiczny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4143372" y="6500834"/>
            <a:ext cx="4270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9"/>
              </a:rPr>
              <a:t>https://pasja-informatyki.pl/sieci-komputerowe/testowanie-warstwy-sieciowej/</a:t>
            </a:r>
            <a:r>
              <a:rPr lang="pl-PL" sz="800" dirty="0" smtClean="0"/>
              <a:t> </a:t>
            </a:r>
            <a:endParaRPr lang="pl-PL" sz="800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6572264" y="4286256"/>
          <a:ext cx="2286016" cy="98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7"/>
                <a:gridCol w="666754"/>
                <a:gridCol w="762005"/>
              </a:tblGrid>
              <a:tr h="238127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Router R3</a:t>
                      </a:r>
                      <a:br>
                        <a:rPr lang="pl-PL" sz="600" dirty="0" smtClean="0"/>
                      </a:br>
                      <a:r>
                        <a:rPr lang="pl-PL" sz="600" dirty="0" smtClean="0"/>
                        <a:t>Adres Odbiorcy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Interfejs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Następny</a:t>
                      </a:r>
                      <a:endParaRPr lang="pl-PL" sz="600" dirty="0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192.168.0.2/28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int1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Bezpośrednio</a:t>
                      </a:r>
                      <a:endParaRPr lang="pl-PL" sz="600" dirty="0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…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</a:tr>
              <a:tr h="238127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Dowolny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int0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192.168.0.1</a:t>
                      </a:r>
                      <a:endParaRPr lang="pl-PL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6572264" y="642918"/>
          <a:ext cx="242889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039"/>
                <a:gridCol w="607223"/>
                <a:gridCol w="809630"/>
              </a:tblGrid>
              <a:tr h="169593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Router R1</a:t>
                      </a:r>
                      <a:br>
                        <a:rPr lang="pl-PL" sz="600" dirty="0" smtClean="0"/>
                      </a:br>
                      <a:r>
                        <a:rPr lang="pl-PL" sz="600" dirty="0" smtClean="0"/>
                        <a:t>Adres Odbiorcy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Interfejs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Adres IP</a:t>
                      </a:r>
                      <a:endParaRPr lang="pl-PL" sz="600" dirty="0"/>
                    </a:p>
                  </a:txBody>
                  <a:tcPr/>
                </a:tc>
              </a:tr>
              <a:tr h="169593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10.0.0.0/24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int1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600" dirty="0" smtClean="0"/>
                        <a:t>bezpośrednio</a:t>
                      </a:r>
                      <a:endParaRPr lang="pl-PL" sz="600" dirty="0"/>
                    </a:p>
                  </a:txBody>
                  <a:tcPr/>
                </a:tc>
              </a:tr>
              <a:tr h="169593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72.14.15.192/20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Int2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600" dirty="0" smtClean="0"/>
                        <a:t>10.0.0.6</a:t>
                      </a:r>
                      <a:endParaRPr lang="pl-PL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192.168.0.0/26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Int2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800" dirty="0" smtClean="0"/>
                        <a:t>10.0.0.0/24</a:t>
                      </a:r>
                      <a:endParaRPr lang="pl-PL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..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</a:tr>
              <a:tr h="169593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Dowolny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eth0?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Internet?</a:t>
                      </a:r>
                      <a:endParaRPr lang="pl-PL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/>
        </p:nvGraphicFramePr>
        <p:xfrm>
          <a:off x="6572264" y="2214554"/>
          <a:ext cx="2428892" cy="145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35"/>
                <a:gridCol w="708427"/>
                <a:gridCol w="809630"/>
              </a:tblGrid>
              <a:tr h="33677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Router R2</a:t>
                      </a:r>
                      <a:br>
                        <a:rPr lang="pl-PL" sz="600" dirty="0" smtClean="0"/>
                      </a:br>
                      <a:r>
                        <a:rPr lang="pl-PL" sz="600" dirty="0" smtClean="0"/>
                        <a:t>Adres Odbiorcy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Interfejs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Następny</a:t>
                      </a:r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192.168.0.0/26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int1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Bezpośrednio</a:t>
                      </a:r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72.14.15.192/28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int2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192.168.0.2</a:t>
                      </a:r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10.0.0.0/24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int0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10.0.0.5</a:t>
                      </a:r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..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600" dirty="0"/>
                    </a:p>
                  </a:txBody>
                  <a:tcPr/>
                </a:tc>
              </a:tr>
              <a:tr h="224519"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Dowolny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int0</a:t>
                      </a:r>
                      <a:endParaRPr lang="pl-P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600" dirty="0" smtClean="0"/>
                        <a:t>10.0.0.5</a:t>
                      </a:r>
                      <a:endParaRPr lang="pl-PL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pole tekstowe 27"/>
          <p:cNvSpPr txBox="1"/>
          <p:nvPr/>
        </p:nvSpPr>
        <p:spPr>
          <a:xfrm>
            <a:off x="71406" y="4643446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Założenie: </a:t>
            </a:r>
            <a:r>
              <a:rPr lang="pl-PL" dirty="0" smtClean="0"/>
              <a:t>PC1</a:t>
            </a:r>
            <a:r>
              <a:rPr lang="pl-PL" dirty="0" smtClean="0"/>
              <a:t> </a:t>
            </a:r>
            <a:r>
              <a:rPr lang="pl-PL" dirty="0" smtClean="0"/>
              <a:t>wysyła dane do </a:t>
            </a:r>
            <a:r>
              <a:rPr lang="pl-PL" dirty="0" smtClean="0"/>
              <a:t>Drukarki</a:t>
            </a:r>
            <a:endParaRPr lang="pl-PL" dirty="0"/>
          </a:p>
        </p:txBody>
      </p:sp>
      <p:sp>
        <p:nvSpPr>
          <p:cNvPr id="31" name="pole tekstowe 30"/>
          <p:cNvSpPr txBox="1"/>
          <p:nvPr/>
        </p:nvSpPr>
        <p:spPr>
          <a:xfrm>
            <a:off x="214282" y="5214950"/>
            <a:ext cx="17219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smtClean="0">
                <a:hlinkClick r:id="rId10"/>
              </a:rPr>
              <a:t>https://www.nastykusieci.pl/nat-teoria/</a:t>
            </a:r>
            <a:r>
              <a:rPr lang="pl-PL" sz="600" dirty="0" smtClean="0"/>
              <a:t> </a:t>
            </a:r>
            <a:endParaRPr lang="pl-PL" sz="600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142844" y="5000636"/>
            <a:ext cx="25298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hlinkClick r:id="rId11"/>
              </a:rPr>
              <a:t>https://itwiz.pl/nat-i-prywatna-adresacja-ip/</a:t>
            </a:r>
            <a:r>
              <a:rPr lang="pl-PL" sz="800" dirty="0" smtClean="0"/>
              <a:t> </a:t>
            </a:r>
            <a:endParaRPr lang="pl-PL" sz="800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142844" y="5500702"/>
            <a:ext cx="31566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" dirty="0" smtClean="0">
                <a:hlinkClick r:id="rId12"/>
              </a:rPr>
              <a:t>https://marken.com.pl/2021/03/02/brama-siecowa-podstawowe-informacje/</a:t>
            </a:r>
            <a:r>
              <a:rPr lang="pl-PL" sz="600" dirty="0" smtClean="0"/>
              <a:t> </a:t>
            </a:r>
            <a:endParaRPr lang="pl-PL" sz="600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3929058" y="642918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Routing</a:t>
            </a:r>
            <a:r>
              <a:rPr lang="pl-PL" dirty="0" smtClean="0"/>
              <a:t> statyczny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Trasa do serwerów zewnętrznych</a:t>
            </a:r>
            <a:endParaRPr lang="pl-PL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44"/>
            <a:ext cx="738346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Urządzenia w sieci lokalnej</a:t>
            </a:r>
            <a:endParaRPr lang="pl-PL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643314"/>
            <a:ext cx="45339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28736"/>
            <a:ext cx="5214974" cy="205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647</Words>
  <PresentationFormat>Pokaz na ekranie (4:3)</PresentationFormat>
  <Paragraphs>178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Hol</vt:lpstr>
      <vt:lpstr>O Ethernecie w STM32, i nie tylko -  słów kilka</vt:lpstr>
      <vt:lpstr>Model warstwowy sieci </vt:lpstr>
      <vt:lpstr>Ethernet</vt:lpstr>
      <vt:lpstr>IP – Protokół internetowy</vt:lpstr>
      <vt:lpstr>Protokół ARP – tłumaczenie adresów sieciowych na sprzętowe</vt:lpstr>
      <vt:lpstr>Domowa sieć lokalna</vt:lpstr>
      <vt:lpstr>Internet / sub sieci / intersieci / sieci lokalne</vt:lpstr>
      <vt:lpstr>Trasa do serwerów zewnętrznych</vt:lpstr>
      <vt:lpstr>Urządzenia w sieci lokalnej</vt:lpstr>
      <vt:lpstr>Cisco Packet Tracer</vt:lpstr>
      <vt:lpstr>TCP - Protokół sterowania transmisją </vt:lpstr>
      <vt:lpstr>UDP - protokół pakietów użytkownika</vt:lpstr>
      <vt:lpstr>ICMP – internetowy protokół komunikatów kontrolnych</vt:lpstr>
      <vt:lpstr>DHCP – konfigurowanie ustawień sieciowych węzła </vt:lpstr>
      <vt:lpstr>HTTP</vt:lpstr>
      <vt:lpstr>Przykładowa ramka TCP wysłana przez Ethernet</vt:lpstr>
      <vt:lpstr>Testowanie TCP i UDP..</vt:lpstr>
      <vt:lpstr>Płytka NUCLEO-F767</vt:lpstr>
      <vt:lpstr>Ethernet w STM32/ warstwa fizyczna</vt:lpstr>
      <vt:lpstr>MII vs RMII</vt:lpstr>
      <vt:lpstr>Biblioteka LWiP - Lightweight TCP/IP </vt:lpstr>
      <vt:lpstr>Bazowy sterownik Ethernetu</vt:lpstr>
      <vt:lpstr>Polecana literatura:  </vt:lpstr>
      <vt:lpstr>Do Kodu!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Ethernet w STM32</dc:title>
  <dc:creator>Teodor</dc:creator>
  <cp:lastModifiedBy>Teodor</cp:lastModifiedBy>
  <cp:revision>102</cp:revision>
  <dcterms:created xsi:type="dcterms:W3CDTF">2023-01-28T10:27:36Z</dcterms:created>
  <dcterms:modified xsi:type="dcterms:W3CDTF">2023-02-01T17:53:41Z</dcterms:modified>
</cp:coreProperties>
</file>