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9" r:id="rId4"/>
    <p:sldId id="269" r:id="rId5"/>
    <p:sldId id="261" r:id="rId6"/>
    <p:sldId id="280" r:id="rId7"/>
    <p:sldId id="258" r:id="rId8"/>
    <p:sldId id="278" r:id="rId9"/>
    <p:sldId id="265" r:id="rId10"/>
    <p:sldId id="257" r:id="rId11"/>
    <p:sldId id="262" r:id="rId12"/>
    <p:sldId id="263" r:id="rId13"/>
    <p:sldId id="273" r:id="rId14"/>
    <p:sldId id="274" r:id="rId15"/>
    <p:sldId id="264" r:id="rId16"/>
    <p:sldId id="270" r:id="rId17"/>
    <p:sldId id="266" r:id="rId18"/>
    <p:sldId id="279" r:id="rId19"/>
    <p:sldId id="271" r:id="rId20"/>
    <p:sldId id="272" r:id="rId21"/>
    <p:sldId id="268" r:id="rId22"/>
    <p:sldId id="281" r:id="rId23"/>
    <p:sldId id="282" r:id="rId24"/>
    <p:sldId id="275" r:id="rId25"/>
    <p:sldId id="276" r:id="rId26"/>
    <p:sldId id="283" r:id="rId27"/>
    <p:sldId id="277" r:id="rId28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0227" autoAdjust="0"/>
  </p:normalViewPr>
  <p:slideViewPr>
    <p:cSldViewPr>
      <p:cViewPr>
        <p:scale>
          <a:sx n="125" d="100"/>
          <a:sy n="125" d="100"/>
        </p:scale>
        <p:origin x="-1224" y="3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ójkąt prostokątny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ytuł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7" name="Podtytuł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grpSp>
        <p:nvGrpSpPr>
          <p:cNvPr id="2" name="Grup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Dowolny kształt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Dowolny kształt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Dowolny kształt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Łącznik prosty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Symbol zastępczy daty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6221E02-25CB-4963-84BC-0813985E7D90}" type="datetimeFigureOut">
              <a:rPr lang="pl-PL" smtClean="0"/>
              <a:pPr/>
              <a:t>08.02.2023</a:t>
            </a:fld>
            <a:endParaRPr lang="pl-PL"/>
          </a:p>
        </p:txBody>
      </p:sp>
      <p:sp>
        <p:nvSpPr>
          <p:cNvPr id="19" name="Symbol zastępczy stopki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27" name="Symbol zastępczy numeru slajd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221E02-25CB-4963-84BC-0813985E7D90}" type="datetimeFigureOut">
              <a:rPr lang="pl-PL" smtClean="0"/>
              <a:pPr/>
              <a:t>08.02.2023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221E02-25CB-4963-84BC-0813985E7D90}" type="datetimeFigureOut">
              <a:rPr lang="pl-PL" smtClean="0"/>
              <a:pPr/>
              <a:t>08.02.2023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221E02-25CB-4963-84BC-0813985E7D90}" type="datetimeFigureOut">
              <a:rPr lang="pl-PL" smtClean="0"/>
              <a:pPr/>
              <a:t>08.02.2023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221E02-25CB-4963-84BC-0813985E7D90}" type="datetimeFigureOut">
              <a:rPr lang="pl-PL" smtClean="0"/>
              <a:pPr/>
              <a:t>08.02.2023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Pag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Pag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221E02-25CB-4963-84BC-0813985E7D90}" type="datetimeFigureOut">
              <a:rPr lang="pl-PL" smtClean="0"/>
              <a:pPr/>
              <a:t>08.02.2023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Tytuł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221E02-25CB-4963-84BC-0813985E7D90}" type="datetimeFigureOut">
              <a:rPr lang="pl-PL" smtClean="0"/>
              <a:pPr/>
              <a:t>08.02.2023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221E02-25CB-4963-84BC-0813985E7D90}" type="datetimeFigureOut">
              <a:rPr lang="pl-PL" smtClean="0"/>
              <a:pPr/>
              <a:t>08.02.2023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221E02-25CB-4963-84BC-0813985E7D90}" type="datetimeFigureOut">
              <a:rPr lang="pl-PL" smtClean="0"/>
              <a:pPr/>
              <a:t>08.02.2023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6221E02-25CB-4963-84BC-0813985E7D90}" type="datetimeFigureOut">
              <a:rPr lang="pl-PL" smtClean="0"/>
              <a:pPr/>
              <a:t>08.02.2023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6221E02-25CB-4963-84BC-0813985E7D90}" type="datetimeFigureOut">
              <a:rPr lang="pl-PL" smtClean="0"/>
              <a:pPr/>
              <a:t>08.02.2023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8" name="Dowolny kształt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Dowolny kształt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ójkąt prostokątny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Łącznik prosty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ag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Pag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olny kształt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Dowolny kształt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ójkąt prostokątny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Łącznik prosty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ymbol zastępczy tytuł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0" name="Symbol zastępczy tekst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0" name="Symbol zastępczy daty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6221E02-25CB-4963-84BC-0813985E7D90}" type="datetimeFigureOut">
              <a:rPr lang="pl-PL" smtClean="0"/>
              <a:pPr/>
              <a:t>08.02.2023</a:t>
            </a:fld>
            <a:endParaRPr lang="pl-PL"/>
          </a:p>
        </p:txBody>
      </p:sp>
      <p:sp>
        <p:nvSpPr>
          <p:cNvPr id="22" name="Symbol zastępczy stopki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18" name="Symbol zastępczy numeru slajdu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implementing-star-topology-using-cisco-packet-tracer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isco.co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asja-informatyki.pl/sieci-komputerowe/naglowek-tcp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hyperlink" Target="https://mw.home.amu.edu.pl/zajecia/ISIK2017/ISIK03.html" TargetMode="External"/><Relationship Id="rId4" Type="http://schemas.openxmlformats.org/officeDocument/2006/relationships/hyperlink" Target="https://pl.wikipedia.org/wiki/Protok%C3%B3%C5%82_sterowania_transmisj%C4%85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asja-informatyki.pl/sieci-komputerowe/protokol-udp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w.home.amu.edu.pl/zajecia/ISIK2017/ISIK03.html" TargetMode="External"/><Relationship Id="rId4" Type="http://schemas.openxmlformats.org/officeDocument/2006/relationships/hyperlink" Target="https://pl.wikipedia.org/wiki/User_Datagram_Protoco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pl.wikipedia.org/wiki/Internet_Control_Message_Protoco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pcisco.com/lesson/icmp-internet-control-message-protocol-ccnp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ipcisco.com/lesson/dhcp-option-82/" TargetMode="External"/><Relationship Id="rId2" Type="http://schemas.openxmlformats.org/officeDocument/2006/relationships/hyperlink" Target="https://pl.wikipedia.org/wiki/Dynamic_Host_Configuration_Protoco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dev/performance-http2/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ulmanski.pl/zajecia/ics/tcpip/opis.htm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www.st.com/en/evaluation-tools/nucleo-f767zi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www.gr8ambitionz.com/2015/12/TCP-IP-Protocol-Computer-Knowledge.html" TargetMode="External"/><Relationship Id="rId7" Type="http://schemas.openxmlformats.org/officeDocument/2006/relationships/hyperlink" Target="https://people.cs.pitt.edu/~xianeizhang/notes/network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s://www.darkrelay.com/post/tcp-ip-model" TargetMode="External"/><Relationship Id="rId4" Type="http://schemas.openxmlformats.org/officeDocument/2006/relationships/image" Target="../media/image5.png"/><Relationship Id="rId9" Type="http://schemas.openxmlformats.org/officeDocument/2006/relationships/hyperlink" Target="https://www.khanacademy.org/computing/computers-and-internet/xcae6f4a7ff015e7d:the-internet/xcae6f4a7ff015e7d:the-internet-protocol-suite/a/the-internet-protocols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-51cto-com.translate.goog/u_15162069/2762519?_x_tr_sl=zh-TW&amp;_x_tr_tl=pl&amp;_x_tr_hl=pl&amp;_x_tr_pto=wapp" TargetMode="External"/><Relationship Id="rId2" Type="http://schemas.openxmlformats.org/officeDocument/2006/relationships/hyperlink" Target="https://blog.51cto.com/u_15162069/2762519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pl.wikipedia.org/wiki/LwIP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tila.com/download/RIO/RIO-2010PG/lwip.pdf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.com/en/embedded-software/stsw-stm32070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sw.poznan.pl/tfitzer/sieci/sieci.pdf" TargetMode="External"/><Relationship Id="rId2" Type="http://schemas.openxmlformats.org/officeDocument/2006/relationships/hyperlink" Target="https://botland.com.pl/ksiazki-i-kursy/3411-mikrokontrolery-stm32-w-sieci-ethernet-w-przykladach-marcin-peczarski-9788360233689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l.wikipedia.org/wiki/Ethernet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soisk-me.pl/klasa-iv-sieci/budowa-datagramu-ipv4-i-ipv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w.home.amu.edu.pl/zajecia/SIK2016/SIK07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illiamdurand.fr/2022/02/17/on-writing-a-network-stack-part-1/" TargetMode="External"/><Relationship Id="rId2" Type="http://schemas.openxmlformats.org/officeDocument/2006/relationships/hyperlink" Target="https://pasja-informatyki.pl/sieci-komputerowe/protokol-arp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exgent.com/what-is-arp-address-resolution-protocol/" TargetMode="Externa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slow7.pl/sieci-komputerowe/item/41-co-w-sieci-siedzi-routing-dynamiczny" TargetMode="External"/><Relationship Id="rId3" Type="http://schemas.openxmlformats.org/officeDocument/2006/relationships/hyperlink" Target="https://ipcisco.com/lesson/subnetting-examples/" TargetMode="External"/><Relationship Id="rId7" Type="http://schemas.openxmlformats.org/officeDocument/2006/relationships/hyperlink" Target="https://pasja-informatyki.pl/sieci-komputerowe/ruting/" TargetMode="External"/><Relationship Id="rId12" Type="http://schemas.openxmlformats.org/officeDocument/2006/relationships/hyperlink" Target="https://marken.com.pl/2021/03/02/brama-siecowa-podstawowe-informacje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hyperlink" Target="https://itwiz.pl/nat-i-prywatna-adresacja-ip/" TargetMode="External"/><Relationship Id="rId5" Type="http://schemas.openxmlformats.org/officeDocument/2006/relationships/hyperlink" Target="https://42.pl/ipcalc/" TargetMode="External"/><Relationship Id="rId10" Type="http://schemas.openxmlformats.org/officeDocument/2006/relationships/hyperlink" Target="https://www.nastykusieci.pl/nat-teoria/" TargetMode="External"/><Relationship Id="rId4" Type="http://schemas.openxmlformats.org/officeDocument/2006/relationships/hyperlink" Target="https://avinetworks.com/glossary/subnet-mask/" TargetMode="External"/><Relationship Id="rId9" Type="http://schemas.openxmlformats.org/officeDocument/2006/relationships/hyperlink" Target="https://pasja-informatyki.pl/sieci-komputerowe/testowanie-warstwy-sieciowej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428596" y="5857892"/>
            <a:ext cx="4075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Teodor Rosołowski</a:t>
            </a:r>
            <a:endParaRPr lang="pl-P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000240"/>
            <a:ext cx="3000396" cy="296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85816" y="3071810"/>
            <a:ext cx="1958184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ytuł 7"/>
          <p:cNvSpPr>
            <a:spLocks noGrp="1"/>
          </p:cNvSpPr>
          <p:nvPr>
            <p:ph type="ctrTitle"/>
          </p:nvPr>
        </p:nvSpPr>
        <p:spPr>
          <a:xfrm>
            <a:off x="642910" y="785794"/>
            <a:ext cx="7772400" cy="1043943"/>
          </a:xfrm>
        </p:spPr>
        <p:txBody>
          <a:bodyPr>
            <a:normAutofit fontScale="90000"/>
          </a:bodyPr>
          <a:lstStyle/>
          <a:p>
            <a:pPr algn="ctr"/>
            <a:r>
              <a:rPr lang="pl-PL" dirty="0" smtClean="0"/>
              <a:t>O Ethernecie w STM32, i nie tylko -  słów kilka</a:t>
            </a:r>
            <a:endParaRPr lang="pl-PL" dirty="0"/>
          </a:p>
        </p:txBody>
      </p:sp>
      <p:sp>
        <p:nvSpPr>
          <p:cNvPr id="10" name="pole tekstowe 9"/>
          <p:cNvSpPr txBox="1"/>
          <p:nvPr/>
        </p:nvSpPr>
        <p:spPr>
          <a:xfrm>
            <a:off x="2643174" y="1857364"/>
            <a:ext cx="650082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pl-PL" sz="2600" dirty="0" smtClean="0"/>
              <a:t>Teoria dotycząca Internetu/ intersieci</a:t>
            </a:r>
          </a:p>
          <a:p>
            <a:pPr>
              <a:buFont typeface="Wingdings" pitchFamily="2" charset="2"/>
              <a:buChar char="ü"/>
            </a:pPr>
            <a:r>
              <a:rPr lang="pl-PL" sz="2600" dirty="0" smtClean="0"/>
              <a:t>Omówienie typowego sterownika Ethernetu w STM32</a:t>
            </a:r>
          </a:p>
          <a:p>
            <a:pPr>
              <a:buFont typeface="Wingdings" pitchFamily="2" charset="2"/>
              <a:buChar char="ü"/>
            </a:pPr>
            <a:r>
              <a:rPr lang="pl-PL" sz="2600" dirty="0" smtClean="0"/>
              <a:t>Integracja biblioteki LWiP</a:t>
            </a:r>
          </a:p>
          <a:p>
            <a:pPr>
              <a:buFont typeface="Wingdings" pitchFamily="2" charset="2"/>
              <a:buChar char="ü"/>
            </a:pPr>
            <a:r>
              <a:rPr lang="pl-PL" sz="2600" dirty="0" smtClean="0"/>
              <a:t> uruchomienie prostej strony internetowej</a:t>
            </a:r>
            <a:endParaRPr lang="pl-PL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500174"/>
            <a:ext cx="4601217" cy="3600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Cisco </a:t>
            </a:r>
            <a:r>
              <a:rPr lang="pl-PL" dirty="0" err="1" smtClean="0"/>
              <a:t>Packet</a:t>
            </a:r>
            <a:r>
              <a:rPr lang="pl-PL" dirty="0" smtClean="0"/>
              <a:t> </a:t>
            </a:r>
            <a:r>
              <a:rPr lang="pl-PL" dirty="0" err="1" smtClean="0"/>
              <a:t>Tracer</a:t>
            </a:r>
            <a:endParaRPr lang="pl-PL" dirty="0"/>
          </a:p>
        </p:txBody>
      </p:sp>
      <p:sp>
        <p:nvSpPr>
          <p:cNvPr id="7" name="pole tekstowe 6"/>
          <p:cNvSpPr txBox="1"/>
          <p:nvPr/>
        </p:nvSpPr>
        <p:spPr>
          <a:xfrm>
            <a:off x="1714480" y="5572140"/>
            <a:ext cx="70022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>
                <a:hlinkClick r:id="rId3"/>
              </a:rPr>
              <a:t>https://www.geeksforgeeks.org/implementing-star-topology-using-cisco-packet-tracer/</a:t>
            </a:r>
            <a:r>
              <a:rPr lang="pl-PL" sz="1200" dirty="0" smtClean="0"/>
              <a:t> </a:t>
            </a:r>
            <a:endParaRPr lang="pl-PL" sz="1200" dirty="0"/>
          </a:p>
        </p:txBody>
      </p:sp>
      <p:sp>
        <p:nvSpPr>
          <p:cNvPr id="8" name="pole tekstowe 7"/>
          <p:cNvSpPr txBox="1"/>
          <p:nvPr/>
        </p:nvSpPr>
        <p:spPr>
          <a:xfrm>
            <a:off x="2714612" y="6000768"/>
            <a:ext cx="2052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>
                <a:hlinkClick r:id="rId4"/>
              </a:rPr>
              <a:t>https://www.cisco.com/</a:t>
            </a:r>
            <a:r>
              <a:rPr lang="pl-PL" sz="1200" dirty="0" smtClean="0"/>
              <a:t> </a:t>
            </a:r>
            <a:endParaRPr lang="pl-PL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TCP - </a:t>
            </a:r>
            <a:r>
              <a:rPr lang="pl-PL" b="0" dirty="0" smtClean="0"/>
              <a:t>Protokół sterowania transmisją</a:t>
            </a:r>
            <a:br>
              <a:rPr lang="pl-PL" b="0" dirty="0" smtClean="0"/>
            </a:br>
            <a:endParaRPr lang="pl-PL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571612"/>
            <a:ext cx="3689228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pole tekstowe 4"/>
          <p:cNvSpPr txBox="1"/>
          <p:nvPr/>
        </p:nvSpPr>
        <p:spPr>
          <a:xfrm>
            <a:off x="4881295" y="5857892"/>
            <a:ext cx="42627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00" dirty="0" smtClean="0">
                <a:hlinkClick r:id="rId3"/>
              </a:rPr>
              <a:t>https://pasja-informatyki.pl/sieci-komputerowe/naglowek-tcp/</a:t>
            </a:r>
            <a:r>
              <a:rPr lang="pl-PL" sz="1000" dirty="0" smtClean="0"/>
              <a:t> </a:t>
            </a:r>
            <a:endParaRPr lang="pl-PL" sz="1000" dirty="0"/>
          </a:p>
        </p:txBody>
      </p:sp>
      <p:sp>
        <p:nvSpPr>
          <p:cNvPr id="6" name="pole tekstowe 5"/>
          <p:cNvSpPr txBox="1"/>
          <p:nvPr/>
        </p:nvSpPr>
        <p:spPr>
          <a:xfrm>
            <a:off x="3754383" y="6143644"/>
            <a:ext cx="53896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00" dirty="0" smtClean="0">
                <a:hlinkClick r:id="rId4"/>
              </a:rPr>
              <a:t>https://pl.wikipedia.org/wiki/Protok%C3%B3%C5%82_sterowania_transmisj%C4%85</a:t>
            </a:r>
            <a:r>
              <a:rPr lang="pl-PL" sz="1000" dirty="0" smtClean="0"/>
              <a:t> </a:t>
            </a:r>
            <a:endParaRPr lang="pl-PL" sz="1000" dirty="0"/>
          </a:p>
        </p:txBody>
      </p:sp>
      <p:sp>
        <p:nvSpPr>
          <p:cNvPr id="7" name="pole tekstowe 6"/>
          <p:cNvSpPr txBox="1"/>
          <p:nvPr/>
        </p:nvSpPr>
        <p:spPr>
          <a:xfrm>
            <a:off x="5173041" y="5572140"/>
            <a:ext cx="39709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00" dirty="0" smtClean="0">
                <a:hlinkClick r:id="rId5"/>
              </a:rPr>
              <a:t>https://mw.home.amu.edu.pl/zajecia/ISIK2017/ISIK03.html</a:t>
            </a:r>
            <a:r>
              <a:rPr lang="pl-PL" sz="1000" dirty="0" smtClean="0"/>
              <a:t> </a:t>
            </a:r>
            <a:endParaRPr lang="pl-PL" sz="1000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72066" y="1142984"/>
            <a:ext cx="3612031" cy="2941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UDP - </a:t>
            </a:r>
            <a:r>
              <a:rPr lang="pl-PL" b="0" dirty="0" smtClean="0"/>
              <a:t>protokół pakietów użytkownika</a:t>
            </a:r>
            <a:endParaRPr lang="pl-PL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1714488"/>
            <a:ext cx="6582694" cy="2029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pole tekstowe 4"/>
          <p:cNvSpPr txBox="1"/>
          <p:nvPr/>
        </p:nvSpPr>
        <p:spPr>
          <a:xfrm>
            <a:off x="500034" y="4714884"/>
            <a:ext cx="749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hlinkClick r:id="rId3"/>
              </a:rPr>
              <a:t>https://pasja-informatyki.pl/sieci-komputerowe/protokol-udp/</a:t>
            </a:r>
            <a:r>
              <a:rPr lang="pl-PL" dirty="0" smtClean="0"/>
              <a:t> </a:t>
            </a:r>
            <a:endParaRPr lang="pl-PL" dirty="0"/>
          </a:p>
        </p:txBody>
      </p:sp>
      <p:sp>
        <p:nvSpPr>
          <p:cNvPr id="6" name="pole tekstowe 5"/>
          <p:cNvSpPr txBox="1"/>
          <p:nvPr/>
        </p:nvSpPr>
        <p:spPr>
          <a:xfrm>
            <a:off x="1357290" y="5072074"/>
            <a:ext cx="6396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hlinkClick r:id="rId4"/>
              </a:rPr>
              <a:t>https://pl.wikipedia.org/wiki/User_Datagram_Protocol</a:t>
            </a:r>
            <a:r>
              <a:rPr lang="pl-PL" dirty="0" smtClean="0"/>
              <a:t> </a:t>
            </a:r>
            <a:endParaRPr lang="pl-PL" dirty="0"/>
          </a:p>
        </p:txBody>
      </p:sp>
      <p:sp>
        <p:nvSpPr>
          <p:cNvPr id="7" name="pole tekstowe 6"/>
          <p:cNvSpPr txBox="1"/>
          <p:nvPr/>
        </p:nvSpPr>
        <p:spPr>
          <a:xfrm>
            <a:off x="2144968" y="5643578"/>
            <a:ext cx="6999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hlinkClick r:id="rId5"/>
              </a:rPr>
              <a:t>https://mw.home.amu.edu.pl/zajecia/ISIK2017/ISIK03.html</a:t>
            </a:r>
            <a:r>
              <a:rPr lang="pl-PL" dirty="0" smtClean="0"/>
              <a:t> </a:t>
            </a:r>
          </a:p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ICMP – </a:t>
            </a:r>
            <a:r>
              <a:rPr lang="pl-PL" b="0" dirty="0" smtClean="0"/>
              <a:t>internetowy protokół komunikatów kontrolnych</a:t>
            </a: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2857488" y="6143644"/>
            <a:ext cx="5107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>
                <a:hlinkClick r:id="rId2"/>
              </a:rPr>
              <a:t>https://pl.wikipedia.org/wiki/Internet_Control_Message_Protocol</a:t>
            </a:r>
            <a:r>
              <a:rPr lang="pl-PL" sz="1200" dirty="0" smtClean="0"/>
              <a:t> </a:t>
            </a:r>
            <a:endParaRPr lang="pl-PL" sz="1200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14282" y="2071678"/>
            <a:ext cx="3624850" cy="3114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4143372" y="2428868"/>
          <a:ext cx="4857784" cy="2636361"/>
        </p:xfrm>
        <a:graphic>
          <a:graphicData uri="http://schemas.openxmlformats.org/drawingml/2006/table">
            <a:tbl>
              <a:tblPr/>
              <a:tblGrid>
                <a:gridCol w="619923"/>
                <a:gridCol w="4237861"/>
              </a:tblGrid>
              <a:tr h="67665">
                <a:tc>
                  <a:txBody>
                    <a:bodyPr/>
                    <a:lstStyle/>
                    <a:p>
                      <a:pPr algn="ctr"/>
                      <a:r>
                        <a:rPr lang="pl-PL" sz="300" dirty="0"/>
                        <a:t>Typ</a:t>
                      </a:r>
                    </a:p>
                  </a:txBody>
                  <a:tcPr marL="15937" marR="15937" marT="7969" marB="796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300"/>
                        <a:t>Znaczenie</a:t>
                      </a:r>
                    </a:p>
                  </a:txBody>
                  <a:tcPr marL="15937" marR="15937" marT="7969" marB="796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</a:tr>
              <a:tr h="193504">
                <a:tc>
                  <a:txBody>
                    <a:bodyPr/>
                    <a:lstStyle/>
                    <a:p>
                      <a:r>
                        <a:rPr lang="pl-PL" sz="12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l-PL" sz="1200">
                        <a:solidFill>
                          <a:schemeClr val="tx1"/>
                        </a:solidFill>
                      </a:endParaRPr>
                    </a:p>
                  </a:txBody>
                  <a:tcPr marL="15937" marR="15937" marT="7969" marB="796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200" b="0" u="none" strike="noStrike" dirty="0" smtClean="0">
                          <a:solidFill>
                            <a:schemeClr val="tx1"/>
                          </a:solidFill>
                        </a:rPr>
                        <a:t>Echo Reply (zwrot echa – "odpowiedź na ping")</a:t>
                      </a:r>
                    </a:p>
                  </a:txBody>
                  <a:tcPr marL="15937" marR="15937" marT="7969" marB="796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67665">
                <a:tc>
                  <a:txBody>
                    <a:bodyPr/>
                    <a:lstStyle/>
                    <a:p>
                      <a:r>
                        <a:rPr lang="pl-PL" sz="1200">
                          <a:solidFill>
                            <a:schemeClr val="tx1"/>
                          </a:solidFill>
                        </a:rPr>
                        <a:t>1 - 2</a:t>
                      </a:r>
                    </a:p>
                  </a:txBody>
                  <a:tcPr marL="15937" marR="15937" marT="7969" marB="796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Zarezerwowane</a:t>
                      </a:r>
                    </a:p>
                  </a:txBody>
                  <a:tcPr marL="15937" marR="15937" marT="7969" marB="796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219912">
                <a:tc>
                  <a:txBody>
                    <a:bodyPr/>
                    <a:lstStyle/>
                    <a:p>
                      <a:r>
                        <a:rPr lang="pl-PL" sz="120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5937" marR="15937" marT="7969" marB="796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200" u="none" strike="noStrike" dirty="0" err="1" smtClean="0">
                          <a:solidFill>
                            <a:schemeClr val="tx1"/>
                          </a:solidFill>
                        </a:rPr>
                        <a:t>Destination</a:t>
                      </a:r>
                      <a:r>
                        <a:rPr lang="pl-PL" sz="1200" u="none" strike="noStrik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l-PL" sz="1200" u="none" strike="noStrike" dirty="0" err="1" smtClean="0">
                          <a:solidFill>
                            <a:schemeClr val="tx1"/>
                          </a:solidFill>
                        </a:rPr>
                        <a:t>Unreachable</a:t>
                      </a:r>
                      <a:r>
                        <a:rPr lang="pl-PL" sz="1200" u="none" strike="noStrike" dirty="0" smtClean="0">
                          <a:solidFill>
                            <a:schemeClr val="tx1"/>
                          </a:solidFill>
                        </a:rPr>
                        <a:t> (nieosiągalność miejsca przeznaczenia)</a:t>
                      </a:r>
                      <a:endParaRPr lang="pl-PL" sz="1200" u="none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marL="15937" marR="15937" marT="7969" marB="796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118415">
                <a:tc>
                  <a:txBody>
                    <a:bodyPr/>
                    <a:lstStyle/>
                    <a:p>
                      <a:r>
                        <a:rPr lang="pl-PL" sz="120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15937" marR="15937" marT="7969" marB="796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200" u="none" strike="noStrike" dirty="0" err="1" smtClean="0">
                          <a:solidFill>
                            <a:schemeClr val="tx1"/>
                          </a:solidFill>
                        </a:rPr>
                        <a:t>Source</a:t>
                      </a:r>
                      <a:r>
                        <a:rPr lang="pl-PL" sz="1200" u="none" strike="noStrik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l-PL" sz="1200" u="none" strike="noStrike" dirty="0" err="1" smtClean="0">
                          <a:solidFill>
                            <a:schemeClr val="tx1"/>
                          </a:solidFill>
                        </a:rPr>
                        <a:t>Quench</a:t>
                      </a:r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 (tłumienie nadawcy)</a:t>
                      </a:r>
                    </a:p>
                  </a:txBody>
                  <a:tcPr marL="15937" marR="15937" marT="7969" marB="796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118415">
                <a:tc>
                  <a:txBody>
                    <a:bodyPr/>
                    <a:lstStyle/>
                    <a:p>
                      <a:r>
                        <a:rPr lang="pl-PL" sz="120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15937" marR="15937" marT="7969" marB="796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200" u="none" strike="noStrike" dirty="0" err="1" smtClean="0">
                          <a:solidFill>
                            <a:schemeClr val="tx1"/>
                          </a:solidFill>
                        </a:rPr>
                        <a:t>Redirect</a:t>
                      </a:r>
                      <a:r>
                        <a:rPr lang="pl-PL" sz="1200" u="none" strike="noStrik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l-PL" sz="1200" u="none" strike="noStrike" dirty="0" err="1" smtClean="0">
                          <a:solidFill>
                            <a:schemeClr val="tx1"/>
                          </a:solidFill>
                        </a:rPr>
                        <a:t>message</a:t>
                      </a:r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 (zmień trasowanie)</a:t>
                      </a:r>
                    </a:p>
                  </a:txBody>
                  <a:tcPr marL="15937" marR="15937" marT="7969" marB="796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169164">
                <a:tc>
                  <a:txBody>
                    <a:bodyPr/>
                    <a:lstStyle/>
                    <a:p>
                      <a:r>
                        <a:rPr lang="pl-PL" sz="120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5937" marR="15937" marT="7969" marB="796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200" dirty="0" err="1">
                          <a:solidFill>
                            <a:schemeClr val="tx1"/>
                          </a:solidFill>
                        </a:rPr>
                        <a:t>Alternate</a:t>
                      </a:r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 Host </a:t>
                      </a:r>
                      <a:r>
                        <a:rPr lang="pl-PL" sz="1200" dirty="0" err="1">
                          <a:solidFill>
                            <a:schemeClr val="tx1"/>
                          </a:solidFill>
                        </a:rPr>
                        <a:t>Address</a:t>
                      </a:r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 (alternatywny adres hosta)</a:t>
                      </a:r>
                    </a:p>
                  </a:txBody>
                  <a:tcPr marL="15937" marR="15937" marT="7969" marB="796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67665">
                <a:tc>
                  <a:txBody>
                    <a:bodyPr/>
                    <a:lstStyle/>
                    <a:p>
                      <a:r>
                        <a:rPr lang="pl-PL" sz="120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15937" marR="15937" marT="7969" marB="796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Zarezerwowane</a:t>
                      </a:r>
                    </a:p>
                  </a:txBody>
                  <a:tcPr marL="15937" marR="15937" marT="7969" marB="796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118415">
                <a:tc>
                  <a:txBody>
                    <a:bodyPr/>
                    <a:lstStyle/>
                    <a:p>
                      <a:r>
                        <a:rPr lang="pl-PL" sz="120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5937" marR="15937" marT="7969" marB="796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200" u="none" strike="noStrike" dirty="0" smtClean="0">
                          <a:solidFill>
                            <a:schemeClr val="tx1"/>
                          </a:solidFill>
                        </a:rPr>
                        <a:t>Echo </a:t>
                      </a:r>
                      <a:r>
                        <a:rPr lang="pl-PL" sz="1200" u="none" strike="noStrike" dirty="0" err="1" smtClean="0">
                          <a:solidFill>
                            <a:schemeClr val="tx1"/>
                          </a:solidFill>
                        </a:rPr>
                        <a:t>request</a:t>
                      </a:r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 (żądanie echa)</a:t>
                      </a:r>
                    </a:p>
                  </a:txBody>
                  <a:tcPr marL="15937" marR="15937" marT="7969" marB="796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169164">
                <a:tc>
                  <a:txBody>
                    <a:bodyPr/>
                    <a:lstStyle/>
                    <a:p>
                      <a:r>
                        <a:rPr lang="pl-PL" sz="120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15937" marR="15937" marT="7969" marB="796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200" u="none" strike="noStrike" dirty="0" smtClean="0">
                          <a:solidFill>
                            <a:schemeClr val="tx1"/>
                          </a:solidFill>
                        </a:rPr>
                        <a:t>Router </a:t>
                      </a:r>
                      <a:r>
                        <a:rPr lang="pl-PL" sz="1200" u="none" strike="noStrike" dirty="0" err="1" smtClean="0">
                          <a:solidFill>
                            <a:schemeClr val="tx1"/>
                          </a:solidFill>
                        </a:rPr>
                        <a:t>Advertisement</a:t>
                      </a:r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 (ogłoszenie routera)</a:t>
                      </a:r>
                    </a:p>
                  </a:txBody>
                  <a:tcPr marL="15937" marR="15937" marT="7969" marB="796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118415">
                <a:tc>
                  <a:txBody>
                    <a:bodyPr/>
                    <a:lstStyle/>
                    <a:p>
                      <a:r>
                        <a:rPr lang="pl-PL" sz="120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15937" marR="15937" marT="7969" marB="796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200" u="none" strike="noStrike" dirty="0" smtClean="0">
                          <a:solidFill>
                            <a:schemeClr val="tx1"/>
                          </a:solidFill>
                        </a:rPr>
                        <a:t>Router </a:t>
                      </a:r>
                      <a:r>
                        <a:rPr lang="pl-PL" sz="1200" u="none" strike="noStrike" dirty="0" err="1" smtClean="0">
                          <a:solidFill>
                            <a:schemeClr val="tx1"/>
                          </a:solidFill>
                        </a:rPr>
                        <a:t>Solicitation</a:t>
                      </a:r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 (wybór routera)</a:t>
                      </a:r>
                    </a:p>
                  </a:txBody>
                  <a:tcPr marL="15937" marR="15937" marT="7969" marB="796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169164">
                <a:tc>
                  <a:txBody>
                    <a:bodyPr/>
                    <a:lstStyle/>
                    <a:p>
                      <a:r>
                        <a:rPr lang="pl-PL" sz="120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15937" marR="15937" marT="7969" marB="796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Time </a:t>
                      </a:r>
                      <a:r>
                        <a:rPr lang="pl-PL" sz="1200" dirty="0" err="1">
                          <a:solidFill>
                            <a:schemeClr val="tx1"/>
                          </a:solidFill>
                        </a:rPr>
                        <a:t>Exceeded</a:t>
                      </a:r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 (przekroczenie limitu czasu)</a:t>
                      </a:r>
                    </a:p>
                  </a:txBody>
                  <a:tcPr marL="15937" marR="15937" marT="7969" marB="796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118415">
                <a:tc>
                  <a:txBody>
                    <a:bodyPr/>
                    <a:lstStyle/>
                    <a:p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15937" marR="15937" marT="7969" marB="796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200" dirty="0" err="1">
                          <a:solidFill>
                            <a:schemeClr val="tx1"/>
                          </a:solidFill>
                        </a:rPr>
                        <a:t>Parameter</a:t>
                      </a:r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 Problem (</a:t>
                      </a:r>
                      <a:r>
                        <a:rPr lang="pl-PL" sz="1200" dirty="0" err="1">
                          <a:solidFill>
                            <a:schemeClr val="tx1"/>
                          </a:solidFill>
                        </a:rPr>
                        <a:t>Problem</a:t>
                      </a:r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 z parametrem)</a:t>
                      </a:r>
                    </a:p>
                  </a:txBody>
                  <a:tcPr marL="15937" marR="15937" marT="7969" marB="796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</a:tbl>
          </a:graphicData>
        </a:graphic>
      </p:graphicFrame>
      <p:sp>
        <p:nvSpPr>
          <p:cNvPr id="7" name="pole tekstowe 6"/>
          <p:cNvSpPr txBox="1"/>
          <p:nvPr/>
        </p:nvSpPr>
        <p:spPr>
          <a:xfrm>
            <a:off x="2928926" y="5786454"/>
            <a:ext cx="5931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>
                <a:hlinkClick r:id="rId4"/>
              </a:rPr>
              <a:t>https://ipcisco.com/lesson/icmp-internet-control-message-protocol-ccnp/</a:t>
            </a:r>
            <a:r>
              <a:rPr lang="pl-PL" sz="1200" dirty="0" smtClean="0"/>
              <a:t> </a:t>
            </a:r>
            <a:endParaRPr lang="pl-PL" sz="1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DHCP – konfigurowanie ustawień sieciowych węzła </a:t>
            </a: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3143240" y="6215082"/>
            <a:ext cx="52966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>
                <a:hlinkClick r:id="rId2"/>
              </a:rPr>
              <a:t>https://pl.wikipedia.org/wiki/Dynamic_Host_Configuration_Protocol</a:t>
            </a:r>
            <a:r>
              <a:rPr lang="pl-PL" sz="1200" dirty="0" smtClean="0"/>
              <a:t> </a:t>
            </a:r>
            <a:endParaRPr lang="pl-PL" sz="1200" dirty="0"/>
          </a:p>
        </p:txBody>
      </p:sp>
      <p:sp>
        <p:nvSpPr>
          <p:cNvPr id="6" name="pole tekstowe 5"/>
          <p:cNvSpPr txBox="1"/>
          <p:nvPr/>
        </p:nvSpPr>
        <p:spPr>
          <a:xfrm>
            <a:off x="3286116" y="5857892"/>
            <a:ext cx="539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hlinkClick r:id="rId3"/>
              </a:rPr>
              <a:t>https://ipcisco.com/lesson/dhcp-option-82/</a:t>
            </a:r>
            <a:r>
              <a:rPr lang="pl-PL" dirty="0" smtClean="0"/>
              <a:t> </a:t>
            </a:r>
            <a:endParaRPr lang="pl-PL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4000496" y="2357430"/>
            <a:ext cx="4486315" cy="27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pole tekstowe 8"/>
          <p:cNvSpPr txBox="1"/>
          <p:nvPr/>
        </p:nvSpPr>
        <p:spPr>
          <a:xfrm>
            <a:off x="142844" y="3500438"/>
            <a:ext cx="35004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DHCP używa protokołu UDP. Wszystkie pakiety wysyłane przez klienta mają port źródłowy 68 i port docelowy 67. Pakiety wysyłane przez serwer mają port źródłowy 67 i port docelowy 68. </a:t>
            </a:r>
            <a:endParaRPr lang="pl-PL" dirty="0"/>
          </a:p>
        </p:txBody>
      </p:sp>
      <p:sp>
        <p:nvSpPr>
          <p:cNvPr id="10" name="pole tekstowe 9"/>
          <p:cNvSpPr txBox="1"/>
          <p:nvPr/>
        </p:nvSpPr>
        <p:spPr>
          <a:xfrm>
            <a:off x="500034" y="1714488"/>
            <a:ext cx="6237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Automatyczne przydzielanie adresu IP w sieci lokalnej</a:t>
            </a:r>
            <a:endParaRPr lang="pl-PL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HTTP</a:t>
            </a:r>
            <a:endParaRPr lang="pl-PL" dirty="0"/>
          </a:p>
        </p:txBody>
      </p:sp>
      <p:pic>
        <p:nvPicPr>
          <p:cNvPr id="1229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285860"/>
            <a:ext cx="7087590" cy="367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pole tekstowe 5"/>
          <p:cNvSpPr txBox="1"/>
          <p:nvPr/>
        </p:nvSpPr>
        <p:spPr>
          <a:xfrm>
            <a:off x="1571604" y="5500702"/>
            <a:ext cx="4480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hlinkClick r:id="rId3"/>
              </a:rPr>
              <a:t>https://web.dev/performance-http2/</a:t>
            </a:r>
            <a:r>
              <a:rPr lang="pl-PL" dirty="0" smtClean="0"/>
              <a:t> </a:t>
            </a:r>
            <a:endParaRPr lang="pl-PL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Przykładowa ramka TCP wysłana przez Ethernet</a:t>
            </a:r>
            <a:endParaRPr lang="pl-PL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8" y="2643182"/>
            <a:ext cx="4744112" cy="1066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4" y="2643182"/>
            <a:ext cx="1071570" cy="10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pole tekstowe 5"/>
          <p:cNvSpPr txBox="1"/>
          <p:nvPr/>
        </p:nvSpPr>
        <p:spPr>
          <a:xfrm>
            <a:off x="642910" y="5072074"/>
            <a:ext cx="5658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hlinkClick r:id="rId4"/>
              </a:rPr>
              <a:t>https://fulmanski.pl/zajecia/ics/tcpip/opis.htm</a:t>
            </a:r>
            <a:r>
              <a:rPr lang="pl-PL" dirty="0" smtClean="0"/>
              <a:t> </a:t>
            </a:r>
            <a:endParaRPr lang="pl-PL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982144" y="1481138"/>
            <a:ext cx="5179712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Testowanie TCP i UDP..</a:t>
            </a:r>
            <a:endParaRPr lang="pl-PL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Płytka NUCLEO-F767</a:t>
            </a: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3500430" y="6357958"/>
            <a:ext cx="4842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>
                <a:hlinkClick r:id="rId2"/>
              </a:rPr>
              <a:t>https://www.st.com/en/evaluation-tools/nucleo-f767zi.html</a:t>
            </a:r>
            <a:r>
              <a:rPr lang="pl-PL" sz="1200" dirty="0" smtClean="0"/>
              <a:t> </a:t>
            </a:r>
            <a:endParaRPr lang="pl-PL" sz="1200" dirty="0"/>
          </a:p>
        </p:txBody>
      </p:sp>
      <p:pic>
        <p:nvPicPr>
          <p:cNvPr id="348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85720" y="1428736"/>
            <a:ext cx="5357850" cy="338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86578" y="857233"/>
            <a:ext cx="2190746" cy="1488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857884" y="2714620"/>
            <a:ext cx="3040059" cy="2253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pole tekstowe 7"/>
          <p:cNvSpPr txBox="1"/>
          <p:nvPr/>
        </p:nvSpPr>
        <p:spPr>
          <a:xfrm>
            <a:off x="357158" y="5143512"/>
            <a:ext cx="2079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LAN8742A (RMII)</a:t>
            </a:r>
            <a:endParaRPr lang="pl-PL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Ethernet w STM32/ warstwa fizyczna</a:t>
            </a:r>
            <a:endParaRPr lang="pl-PL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8" y="1714488"/>
            <a:ext cx="8192644" cy="4086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pole tekstowe 4"/>
          <p:cNvSpPr txBox="1"/>
          <p:nvPr/>
        </p:nvSpPr>
        <p:spPr>
          <a:xfrm>
            <a:off x="4857752" y="6143644"/>
            <a:ext cx="4143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" dirty="0" smtClean="0"/>
              <a:t>https://www.google.com/url?sa=i&amp;url=https%3A%2F%2Fcomm.eefocus.com%2Fmedia%2Fdownload%2Findex%2Fid-1013647&amp;psig=AOvVaw3-G0Qzuhiwre3Dgytc0wpK&amp;ust=1674994516442000&amp;source=images&amp;cd=vfe&amp;ved=0CBEQjhxqFwoTCPDp9Pue6vwCFQAAAAAdAAAAABAS</a:t>
            </a:r>
            <a:endParaRPr lang="pl-PL" sz="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Model warstwowy sieci</a:t>
            </a:r>
            <a:br>
              <a:rPr lang="pl-PL" dirty="0" smtClean="0"/>
            </a:br>
            <a:endParaRPr lang="pl-PL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85860"/>
            <a:ext cx="4343400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pole tekstowe 7"/>
          <p:cNvSpPr txBox="1"/>
          <p:nvPr/>
        </p:nvSpPr>
        <p:spPr>
          <a:xfrm>
            <a:off x="500034" y="5572140"/>
            <a:ext cx="6869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>
                <a:hlinkClick r:id="rId3"/>
              </a:rPr>
              <a:t>https://www.gr8ambitionz.com/2015/12/</a:t>
            </a:r>
            <a:r>
              <a:rPr lang="pl-PL" sz="1200" dirty="0" err="1" smtClean="0">
                <a:hlinkClick r:id="rId3"/>
              </a:rPr>
              <a:t>TCP-IP-Protocol-Computer-Knowledge.html</a:t>
            </a:r>
            <a:r>
              <a:rPr lang="pl-PL" sz="1200" dirty="0" smtClean="0"/>
              <a:t>   </a:t>
            </a:r>
            <a:endParaRPr lang="pl-PL" sz="1200" dirty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1000108"/>
            <a:ext cx="3143240" cy="1947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pole tekstowe 10"/>
          <p:cNvSpPr txBox="1"/>
          <p:nvPr/>
        </p:nvSpPr>
        <p:spPr>
          <a:xfrm>
            <a:off x="2714612" y="5786454"/>
            <a:ext cx="3793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>
                <a:hlinkClick r:id="rId5"/>
              </a:rPr>
              <a:t>https://www.darkrelay.com/post/tcp-ip-model</a:t>
            </a:r>
            <a:r>
              <a:rPr lang="pl-PL" sz="1200" dirty="0" smtClean="0"/>
              <a:t> </a:t>
            </a:r>
            <a:endParaRPr lang="pl-PL" sz="1200" dirty="0"/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981544" y="3000372"/>
            <a:ext cx="2802100" cy="2286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pole tekstowe 12"/>
          <p:cNvSpPr txBox="1"/>
          <p:nvPr/>
        </p:nvSpPr>
        <p:spPr>
          <a:xfrm>
            <a:off x="3286116" y="6000768"/>
            <a:ext cx="4822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>
                <a:hlinkClick r:id="rId7"/>
              </a:rPr>
              <a:t>https://people.cs.pitt.edu/~xianeizhang/notes/network.html</a:t>
            </a:r>
            <a:r>
              <a:rPr lang="pl-PL" sz="1200" dirty="0" smtClean="0"/>
              <a:t> </a:t>
            </a:r>
            <a:endParaRPr lang="pl-PL" sz="1200" dirty="0"/>
          </a:p>
        </p:txBody>
      </p:sp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143372" y="3857628"/>
            <a:ext cx="1714512" cy="1499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pole tekstowe 14"/>
          <p:cNvSpPr txBox="1"/>
          <p:nvPr/>
        </p:nvSpPr>
        <p:spPr>
          <a:xfrm>
            <a:off x="3286116" y="6286520"/>
            <a:ext cx="569579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500" dirty="0" smtClean="0">
                <a:hlinkClick r:id="rId9"/>
              </a:rPr>
              <a:t>https://www.khanacademy.org/computing/computers-and-internet/xcae6f4a7ff015e7d:the-internet/xcae6f4a7ff015e7d:the-internet-protocol-suite/a/the-internet-protocols</a:t>
            </a:r>
            <a:r>
              <a:rPr lang="pl-PL" sz="500" dirty="0" smtClean="0"/>
              <a:t> </a:t>
            </a:r>
            <a:endParaRPr lang="pl-PL" sz="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MII </a:t>
            </a:r>
            <a:r>
              <a:rPr lang="pl-PL" dirty="0" err="1" smtClean="0"/>
              <a:t>vs</a:t>
            </a:r>
            <a:r>
              <a:rPr lang="pl-PL" dirty="0" smtClean="0"/>
              <a:t> RMII</a:t>
            </a: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3857620" y="6286520"/>
            <a:ext cx="4807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600" dirty="0" smtClean="0">
                <a:hlinkClick r:id="rId2"/>
              </a:rPr>
              <a:t>https://blog.51cto.com/u_15162069/2762519</a:t>
            </a:r>
            <a:r>
              <a:rPr lang="pl-PL" sz="600" dirty="0" smtClean="0"/>
              <a:t/>
            </a:r>
            <a:br>
              <a:rPr lang="pl-PL" sz="600" dirty="0" smtClean="0"/>
            </a:br>
            <a:r>
              <a:rPr lang="pl-PL" sz="600" dirty="0" smtClean="0">
                <a:hlinkClick r:id="rId3"/>
              </a:rPr>
              <a:t>https://blog-51cto-com.translate.goog/u_15162069/2762519?_x_tr_sl=zh-TW&amp;_x_tr_tl=pl&amp;_x_tr_hl=pl&amp;_x_tr_pto=wapp</a:t>
            </a:r>
            <a:r>
              <a:rPr lang="pl-PL" sz="600" dirty="0" smtClean="0"/>
              <a:t> </a:t>
            </a:r>
            <a:br>
              <a:rPr lang="pl-PL" sz="600" dirty="0" smtClean="0"/>
            </a:br>
            <a:r>
              <a:rPr lang="pl-PL" sz="600" dirty="0" smtClean="0"/>
              <a:t/>
            </a:r>
            <a:br>
              <a:rPr lang="pl-PL" sz="600" dirty="0" smtClean="0"/>
            </a:br>
            <a:r>
              <a:rPr lang="pl-PL" sz="600" dirty="0" smtClean="0"/>
              <a:t>Przetłumaczyć </a:t>
            </a:r>
            <a:r>
              <a:rPr lang="pl-PL" sz="600" dirty="0" err="1" smtClean="0"/>
              <a:t>google</a:t>
            </a:r>
            <a:r>
              <a:rPr lang="pl-PL" sz="600" dirty="0" smtClean="0"/>
              <a:t> tłumaczem </a:t>
            </a:r>
            <a:r>
              <a:rPr lang="pl-PL" sz="600" dirty="0" smtClean="0">
                <a:sym typeface="Wingdings" pitchFamily="2" charset="2"/>
              </a:rPr>
              <a:t> </a:t>
            </a:r>
            <a:r>
              <a:rPr lang="pl-PL" sz="600" dirty="0" smtClean="0"/>
              <a:t> </a:t>
            </a:r>
            <a:endParaRPr lang="pl-PL" sz="600" dirty="0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71934" y="1500174"/>
            <a:ext cx="3895725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8597" y="1428736"/>
            <a:ext cx="3143272" cy="3280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760414" y="3929066"/>
            <a:ext cx="5383586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l-PL" sz="1600" dirty="0" smtClean="0"/>
              <a:t>Powszechnie stosowany otwarty stos TCP/IP, zaprojektowany dla systemów wbudowanych. </a:t>
            </a:r>
            <a:r>
              <a:rPr lang="pl-PL" sz="1600" dirty="0" err="1" smtClean="0"/>
              <a:t>lwIP</a:t>
            </a:r>
            <a:r>
              <a:rPr lang="pl-PL" sz="1600" dirty="0" smtClean="0"/>
              <a:t> został pierwotnie opracowany przez Adama </a:t>
            </a:r>
            <a:r>
              <a:rPr lang="pl-PL" sz="1600" dirty="0" err="1" smtClean="0"/>
              <a:t>Dunkelsa</a:t>
            </a:r>
            <a:r>
              <a:rPr lang="pl-PL" sz="1600" dirty="0" smtClean="0"/>
              <a:t> w Szwedzkim Instytucie Informatyki i obecnie jest rozwijany i wspierany przez programistów z całego świata. </a:t>
            </a:r>
            <a:r>
              <a:rPr lang="pl-PL" sz="1600" dirty="0" err="1" smtClean="0"/>
              <a:t>LwIP</a:t>
            </a:r>
            <a:r>
              <a:rPr lang="pl-PL" sz="1600" dirty="0" smtClean="0"/>
              <a:t> jest używany przez wielu producentów systemów wbudowanych. Jako przykłady można podać </a:t>
            </a:r>
            <a:r>
              <a:rPr lang="pl-PL" sz="1600" dirty="0" err="1" smtClean="0"/>
              <a:t>Аlterа</a:t>
            </a:r>
            <a:r>
              <a:rPr lang="pl-PL" sz="1600" dirty="0" smtClean="0"/>
              <a:t> (w systemie operacyjnym </a:t>
            </a:r>
            <a:r>
              <a:rPr lang="pl-PL" sz="1600" dirty="0" err="1" smtClean="0"/>
              <a:t>Nios</a:t>
            </a:r>
            <a:r>
              <a:rPr lang="pl-PL" sz="1600" dirty="0" smtClean="0"/>
              <a:t> II), Analog Devices (dla </a:t>
            </a:r>
            <a:r>
              <a:rPr lang="pl-PL" sz="1600" dirty="0" err="1" smtClean="0"/>
              <a:t>czipów</a:t>
            </a:r>
            <a:r>
              <a:rPr lang="pl-PL" sz="1600" dirty="0" smtClean="0"/>
              <a:t> </a:t>
            </a:r>
            <a:r>
              <a:rPr lang="pl-PL" sz="1600" dirty="0" err="1" smtClean="0"/>
              <a:t>Blackfin</a:t>
            </a:r>
            <a:r>
              <a:rPr lang="pl-PL" sz="1600" dirty="0" smtClean="0"/>
              <a:t> DSP[1]), firmę </a:t>
            </a:r>
            <a:r>
              <a:rPr lang="pl-PL" sz="1600" dirty="0" err="1" smtClean="0"/>
              <a:t>Xilinx</a:t>
            </a:r>
            <a:r>
              <a:rPr lang="pl-PL" sz="1600" dirty="0" smtClean="0"/>
              <a:t>[2], Honeywell (dla systemów lotniczych certyfikowanych przez FAA) i </a:t>
            </a:r>
            <a:r>
              <a:rPr lang="pl-PL" sz="1600" dirty="0" err="1" smtClean="0"/>
              <a:t>Freescale</a:t>
            </a:r>
            <a:r>
              <a:rPr lang="pl-PL" sz="1600" dirty="0" smtClean="0"/>
              <a:t> Semiconductor (rozwiązania dla Automotive) oraz </a:t>
            </a:r>
            <a:r>
              <a:rPr lang="pl-PL" sz="1600" dirty="0" err="1" smtClean="0"/>
              <a:t>STMicroelectronics</a:t>
            </a:r>
            <a:r>
              <a:rPr lang="pl-PL" sz="1600" dirty="0" smtClean="0"/>
              <a:t>.</a:t>
            </a:r>
          </a:p>
          <a:p>
            <a:pPr>
              <a:buNone/>
            </a:pPr>
            <a:endParaRPr lang="pl-PL" sz="1600" dirty="0" smtClean="0"/>
          </a:p>
          <a:p>
            <a:pPr>
              <a:buNone/>
            </a:pPr>
            <a:r>
              <a:rPr lang="pl-PL" sz="1600" dirty="0" smtClean="0"/>
              <a:t>Cechy stosu:</a:t>
            </a:r>
          </a:p>
          <a:p>
            <a:r>
              <a:rPr lang="pl-PL" sz="1600" dirty="0" smtClean="0"/>
              <a:t>IP (Internet </a:t>
            </a:r>
            <a:r>
              <a:rPr lang="pl-PL" sz="1600" dirty="0" err="1" smtClean="0"/>
              <a:t>protocol</a:t>
            </a:r>
            <a:r>
              <a:rPr lang="pl-PL" sz="1600" dirty="0" smtClean="0"/>
              <a:t>), w tym przekazywanie pakietów pomiędzy kilkoma interfejsami sieciowymi</a:t>
            </a:r>
          </a:p>
          <a:p>
            <a:r>
              <a:rPr lang="pl-PL" sz="1600" dirty="0" smtClean="0"/>
              <a:t>Protokół ICMP (</a:t>
            </a:r>
            <a:r>
              <a:rPr lang="pl-PL" sz="1600" dirty="0" err="1" smtClean="0"/>
              <a:t>ICMP</a:t>
            </a:r>
            <a:r>
              <a:rPr lang="pl-PL" sz="1600" dirty="0" smtClean="0"/>
              <a:t>) do utrzymania sieci i </a:t>
            </a:r>
            <a:r>
              <a:rPr lang="pl-PL" sz="1600" dirty="0" err="1" smtClean="0"/>
              <a:t>debugowania</a:t>
            </a:r>
            <a:endParaRPr lang="pl-PL" sz="1600" dirty="0" smtClean="0"/>
          </a:p>
          <a:p>
            <a:pPr>
              <a:buNone/>
            </a:pPr>
            <a:endParaRPr lang="pl-PL" sz="1600" dirty="0" smtClean="0"/>
          </a:p>
          <a:p>
            <a:pPr>
              <a:buNone/>
            </a:pPr>
            <a:r>
              <a:rPr lang="pl-PL" sz="1600" dirty="0" smtClean="0"/>
              <a:t>Warstwa transportowa</a:t>
            </a:r>
          </a:p>
          <a:p>
            <a:r>
              <a:rPr lang="pl-PL" sz="1600" dirty="0" smtClean="0"/>
              <a:t>Protokół UDP (protokół pakietów użytkownika)</a:t>
            </a:r>
          </a:p>
          <a:p>
            <a:r>
              <a:rPr lang="pl-PL" sz="1600" dirty="0" smtClean="0"/>
              <a:t>Protokół TCP (ang. </a:t>
            </a:r>
            <a:r>
              <a:rPr lang="pl-PL" sz="1600" dirty="0" err="1" smtClean="0"/>
              <a:t>Transmission</a:t>
            </a:r>
            <a:r>
              <a:rPr lang="pl-PL" sz="1600" dirty="0" smtClean="0"/>
              <a:t> </a:t>
            </a:r>
            <a:r>
              <a:rPr lang="pl-PL" sz="1600" dirty="0" err="1" smtClean="0"/>
              <a:t>Control</a:t>
            </a:r>
            <a:r>
              <a:rPr lang="pl-PL" sz="1600" dirty="0" smtClean="0"/>
              <a:t> </a:t>
            </a:r>
            <a:r>
              <a:rPr lang="pl-PL" sz="1600" dirty="0" err="1" smtClean="0"/>
              <a:t>Protocol</a:t>
            </a:r>
            <a:r>
              <a:rPr lang="pl-PL" sz="1600" dirty="0" smtClean="0"/>
              <a:t>)</a:t>
            </a:r>
          </a:p>
          <a:p>
            <a:pPr>
              <a:buNone/>
            </a:pPr>
            <a:endParaRPr lang="pl-PL" sz="1600" dirty="0" smtClean="0"/>
          </a:p>
          <a:p>
            <a:pPr>
              <a:buNone/>
            </a:pPr>
            <a:r>
              <a:rPr lang="pl-PL" sz="1600" dirty="0" smtClean="0"/>
              <a:t>Warstwa aplikacji</a:t>
            </a:r>
          </a:p>
          <a:p>
            <a:r>
              <a:rPr lang="pl-PL" sz="1600" dirty="0" smtClean="0"/>
              <a:t>HTTP(system nazw domenowych)</a:t>
            </a:r>
          </a:p>
          <a:p>
            <a:r>
              <a:rPr lang="pl-PL" sz="1600" dirty="0" smtClean="0"/>
              <a:t>Protokół SNMP (ang. Simple Network Management </a:t>
            </a:r>
            <a:r>
              <a:rPr lang="pl-PL" sz="1600" dirty="0" err="1" smtClean="0"/>
              <a:t>Protocol</a:t>
            </a:r>
            <a:r>
              <a:rPr lang="pl-PL" sz="1600" dirty="0" smtClean="0"/>
              <a:t>)</a:t>
            </a:r>
          </a:p>
          <a:p>
            <a:r>
              <a:rPr lang="pl-PL" sz="1600" dirty="0" smtClean="0"/>
              <a:t>Protokół DHCP (protokół dynamicznego konfigurowania hostów)</a:t>
            </a:r>
          </a:p>
          <a:p>
            <a:r>
              <a:rPr lang="pl-PL" sz="1600" dirty="0" smtClean="0"/>
              <a:t>MQQT</a:t>
            </a:r>
          </a:p>
          <a:p>
            <a:pPr>
              <a:buNone/>
            </a:pPr>
            <a:endParaRPr lang="pl-PL" sz="1600" dirty="0" smtClean="0"/>
          </a:p>
          <a:p>
            <a:pPr>
              <a:buNone/>
            </a:pPr>
            <a:r>
              <a:rPr lang="pl-PL" sz="1600" dirty="0" smtClean="0"/>
              <a:t>Warstwa łącza</a:t>
            </a:r>
          </a:p>
          <a:p>
            <a:r>
              <a:rPr lang="pl-PL" sz="1600" dirty="0" smtClean="0"/>
              <a:t>PPP (</a:t>
            </a:r>
            <a:r>
              <a:rPr lang="pl-PL" sz="1600" dirty="0" err="1" smtClean="0"/>
              <a:t>point-to-point</a:t>
            </a:r>
            <a:r>
              <a:rPr lang="pl-PL" sz="1600" dirty="0" smtClean="0"/>
              <a:t> </a:t>
            </a:r>
            <a:r>
              <a:rPr lang="pl-PL" sz="1600" dirty="0" err="1" smtClean="0"/>
              <a:t>protocol</a:t>
            </a:r>
            <a:r>
              <a:rPr lang="pl-PL" sz="1600" dirty="0" smtClean="0"/>
              <a:t>)</a:t>
            </a:r>
          </a:p>
          <a:p>
            <a:r>
              <a:rPr lang="pl-PL" sz="1600" dirty="0" smtClean="0"/>
              <a:t>Protokół ARP (ang. </a:t>
            </a:r>
            <a:r>
              <a:rPr lang="pl-PL" sz="1600" dirty="0" err="1" smtClean="0"/>
              <a:t>Address</a:t>
            </a:r>
            <a:r>
              <a:rPr lang="pl-PL" sz="1600" dirty="0" smtClean="0"/>
              <a:t> Resolution </a:t>
            </a:r>
            <a:r>
              <a:rPr lang="pl-PL" sz="1600" dirty="0" err="1" smtClean="0"/>
              <a:t>Protocol</a:t>
            </a:r>
            <a:r>
              <a:rPr lang="pl-PL" sz="1600" dirty="0" smtClean="0"/>
              <a:t>) dla sieci Ethernet</a:t>
            </a:r>
            <a:endParaRPr lang="pl-PL" sz="1600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57158" y="500042"/>
            <a:ext cx="8643966" cy="857256"/>
          </a:xfrm>
        </p:spPr>
        <p:txBody>
          <a:bodyPr>
            <a:normAutofit fontScale="90000"/>
          </a:bodyPr>
          <a:lstStyle/>
          <a:p>
            <a:r>
              <a:rPr lang="pl-PL" dirty="0" smtClean="0"/>
              <a:t>Biblioteka LWiP - </a:t>
            </a:r>
            <a:r>
              <a:rPr lang="pl-PL" b="1" dirty="0" err="1" smtClean="0"/>
              <a:t>Lightweight</a:t>
            </a:r>
            <a:r>
              <a:rPr lang="pl-PL" b="1" dirty="0" smtClean="0"/>
              <a:t> TCP/IP</a:t>
            </a:r>
            <a:br>
              <a:rPr lang="pl-PL" b="1" dirty="0" smtClean="0"/>
            </a:b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2500298" y="5929330"/>
            <a:ext cx="344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hlinkClick r:id="rId2"/>
              </a:rPr>
              <a:t>https://pl.wikipedia.org/wiki/LwIP</a:t>
            </a:r>
            <a:r>
              <a:rPr lang="pl-PL" dirty="0" smtClean="0"/>
              <a:t> </a:t>
            </a:r>
            <a:endParaRPr lang="pl-PL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200" dirty="0" smtClean="0"/>
              <a:t>Łańcuch może zawierać jeden lub wiele buforów. Koniec łańcucha można rozpoznać za pomocą składowych </a:t>
            </a:r>
            <a:r>
              <a:rPr lang="pl-PL" sz="1200" dirty="0" err="1" smtClean="0"/>
              <a:t>tot_len</a:t>
            </a:r>
            <a:r>
              <a:rPr lang="pl-PL" sz="1200" dirty="0" smtClean="0"/>
              <a:t> i len. Składowa len zawiera długość bufora. Składowa </a:t>
            </a:r>
            <a:r>
              <a:rPr lang="pl-PL" sz="1200" dirty="0" err="1" smtClean="0"/>
              <a:t>tot_len</a:t>
            </a:r>
            <a:r>
              <a:rPr lang="pl-PL" sz="1200" dirty="0" smtClean="0"/>
              <a:t> zawieracałkowitą długość pakietu, czyli sumę długości wszystkich buforów w łańcuchu. Ostatnia struktura w łańcuchu ma równe wartości tych składowych i jest to jedyny poprawny sposób rozpoznawania końca łańcucha buforów.</a:t>
            </a:r>
          </a:p>
          <a:p>
            <a:endParaRPr lang="pl-PL" sz="1200" dirty="0" smtClean="0"/>
          </a:p>
          <a:p>
            <a:pPr>
              <a:buNone/>
            </a:pPr>
            <a:endParaRPr lang="pl-PL" sz="1200" dirty="0" smtClean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Struktura </a:t>
            </a:r>
            <a:r>
              <a:rPr lang="pl-PL" dirty="0" err="1" smtClean="0"/>
              <a:t>pbuf</a:t>
            </a:r>
            <a:endParaRPr lang="pl-PL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0496" y="2428868"/>
            <a:ext cx="4000528" cy="3493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Prostokąt 6"/>
          <p:cNvSpPr/>
          <p:nvPr/>
        </p:nvSpPr>
        <p:spPr>
          <a:xfrm>
            <a:off x="142844" y="5500702"/>
            <a:ext cx="407193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000" dirty="0" smtClean="0">
                <a:hlinkClick r:id="rId3"/>
              </a:rPr>
              <a:t>https://www.artila.com/download/RIO/RIO-2010PG/lwip.pdf</a:t>
            </a:r>
            <a:r>
              <a:rPr lang="pl-PL" sz="1000" dirty="0" smtClean="0"/>
              <a:t> </a:t>
            </a:r>
            <a:endParaRPr lang="pl-PL" sz="1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Służy do opisania naszego interfejsu i jego parametrów wewnątrz biblioteki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Struktura </a:t>
            </a:r>
            <a:r>
              <a:rPr lang="pl-PL" dirty="0" err="1" smtClean="0"/>
              <a:t>netif</a:t>
            </a:r>
            <a:endParaRPr lang="pl-PL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3071810"/>
            <a:ext cx="6683359" cy="2625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28596" y="1500174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pl-PL" dirty="0" smtClean="0"/>
              <a:t>Podczas implementacji będziemy bazować na sterowniku udostępnionym przez ST:</a:t>
            </a:r>
            <a:br>
              <a:rPr lang="pl-PL" dirty="0" smtClean="0"/>
            </a:br>
            <a:r>
              <a:rPr lang="pl-PL" dirty="0" smtClean="0"/>
              <a:t> </a:t>
            </a:r>
            <a:r>
              <a:rPr lang="pl-PL" dirty="0" smtClean="0">
                <a:hlinkClick r:id="rId2"/>
              </a:rPr>
              <a:t>https://www.st.com/en/embedded-software/stsw-stm32070.html#get-software</a:t>
            </a:r>
            <a:r>
              <a:rPr lang="pl-PL" dirty="0" smtClean="0"/>
              <a:t> </a:t>
            </a:r>
            <a:br>
              <a:rPr lang="pl-PL" dirty="0" smtClean="0"/>
            </a:b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Jest to nieco starsza implementacja udostępniona jeszcze przed powstaniem biblioteki „HAL” </a:t>
            </a:r>
            <a:br>
              <a:rPr lang="pl-PL" dirty="0" smtClean="0"/>
            </a:b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Podobnie też w przypadku USB – uogólniając jak chcemy zrobić implementacje jakiegoś swojego sterownika, lub go dobrze poznać polecam się wzorować na tych starszych implementacjach od ST - biblioteki „SPL- Serial </a:t>
            </a:r>
            <a:r>
              <a:rPr lang="pl-PL" dirty="0" err="1" smtClean="0"/>
              <a:t>Peripherial</a:t>
            </a:r>
            <a:r>
              <a:rPr lang="pl-PL" dirty="0" smtClean="0"/>
              <a:t> </a:t>
            </a:r>
            <a:r>
              <a:rPr lang="pl-PL" dirty="0" err="1" smtClean="0"/>
              <a:t>Library</a:t>
            </a:r>
            <a:r>
              <a:rPr lang="pl-PL" dirty="0" smtClean="0"/>
              <a:t>”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Bazowy sterownik Ethernetu</a:t>
            </a:r>
            <a:endParaRPr lang="pl-PL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2590614"/>
          </a:xfrm>
        </p:spPr>
        <p:txBody>
          <a:bodyPr/>
          <a:lstStyle/>
          <a:p>
            <a:r>
              <a:rPr lang="pl-PL" dirty="0" smtClean="0"/>
              <a:t>1. Poznajmy implementacje sterownika </a:t>
            </a:r>
          </a:p>
          <a:p>
            <a:r>
              <a:rPr lang="pl-PL" dirty="0" smtClean="0"/>
              <a:t>2. Z integrujmy bibliotekę LWiP </a:t>
            </a:r>
          </a:p>
          <a:p>
            <a:r>
              <a:rPr lang="pl-PL" dirty="0" smtClean="0"/>
              <a:t>3. Uruchommy prostą stronę internetową korzystając z biblioteki LWiP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Do Kodu!</a:t>
            </a:r>
            <a:endParaRPr lang="pl-PL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pl-PL" dirty="0" smtClean="0"/>
              <a:t>W trakcie tego video:</a:t>
            </a:r>
          </a:p>
          <a:p>
            <a:r>
              <a:rPr lang="pl-PL" dirty="0" smtClean="0"/>
              <a:t>Zapoznano się z podstawami </a:t>
            </a:r>
            <a:r>
              <a:rPr lang="pl-PL" dirty="0" err="1" smtClean="0"/>
              <a:t>internetu</a:t>
            </a:r>
            <a:endParaRPr lang="pl-PL" dirty="0" smtClean="0"/>
          </a:p>
          <a:p>
            <a:r>
              <a:rPr lang="pl-PL" dirty="0" smtClean="0"/>
              <a:t>Poznano wybrane </a:t>
            </a:r>
            <a:r>
              <a:rPr lang="pl-PL" dirty="0" err="1" smtClean="0"/>
              <a:t>framenty</a:t>
            </a:r>
            <a:r>
              <a:rPr lang="pl-PL" dirty="0" smtClean="0"/>
              <a:t> </a:t>
            </a:r>
            <a:r>
              <a:rPr lang="pl-PL" dirty="0" err="1" smtClean="0"/>
              <a:t>bibliteki</a:t>
            </a:r>
            <a:r>
              <a:rPr lang="pl-PL" dirty="0" smtClean="0"/>
              <a:t> LWiP</a:t>
            </a:r>
          </a:p>
          <a:p>
            <a:r>
              <a:rPr lang="pl-PL" dirty="0" smtClean="0"/>
              <a:t>Przeanalizowano i zaimplementowano  sterownik Ethernetu dla płyty Nucleo-STM32F767. Bazując na przykładzie SPL od ST dla płyt z serii F4</a:t>
            </a:r>
          </a:p>
          <a:p>
            <a:r>
              <a:rPr lang="pl-PL" dirty="0" smtClean="0"/>
              <a:t>Przybliżono rozdział w dokumentacji mikrokontrolera STM32F767 dotyczący </a:t>
            </a:r>
            <a:r>
              <a:rPr lang="pl-PL" dirty="0" err="1" smtClean="0"/>
              <a:t>ethernetu</a:t>
            </a:r>
            <a:endParaRPr lang="pl-PL" dirty="0" smtClean="0"/>
          </a:p>
          <a:p>
            <a:r>
              <a:rPr lang="pl-PL" dirty="0" smtClean="0"/>
              <a:t>Uruchomiono prostą stronę internetową z możliwością sterowania diodami oraz sprawdzenia ich stanu</a:t>
            </a:r>
          </a:p>
          <a:p>
            <a:endParaRPr lang="pl-PL" dirty="0" smtClean="0"/>
          </a:p>
          <a:p>
            <a:pPr>
              <a:buNone/>
            </a:pP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Podsumowanie	</a:t>
            </a:r>
            <a:endParaRPr lang="pl-PL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200" dirty="0" smtClean="0"/>
              <a:t>1. Mikrokontrolery STM32 w sieci Ethernet w przykładach - Marcin </a:t>
            </a:r>
            <a:r>
              <a:rPr lang="pl-PL" sz="1200" dirty="0" err="1" smtClean="0"/>
              <a:t>Peczarski</a:t>
            </a:r>
            <a:r>
              <a:rPr lang="pl-PL" sz="1200" dirty="0" smtClean="0"/>
              <a:t>, do zakupienia np. tutaj: </a:t>
            </a:r>
            <a:br>
              <a:rPr lang="pl-PL" sz="1200" dirty="0" smtClean="0"/>
            </a:br>
            <a:r>
              <a:rPr lang="pl-PL" sz="1200" dirty="0" smtClean="0">
                <a:hlinkClick r:id="rId2"/>
              </a:rPr>
              <a:t>https://botland.com.pl/ksiazki-i-kursy/3411-mikrokontrolery-stm32-w-sieci-ethernet-w-przykladach-marcin-peczarski-9788360233689.html</a:t>
            </a:r>
            <a:r>
              <a:rPr lang="pl-PL" sz="1200" dirty="0" smtClean="0"/>
              <a:t> </a:t>
            </a:r>
          </a:p>
          <a:p>
            <a:pPr>
              <a:buNone/>
            </a:pPr>
            <a:endParaRPr lang="pl-PL" sz="1200" dirty="0" smtClean="0"/>
          </a:p>
          <a:p>
            <a:r>
              <a:rPr lang="pl-PL" sz="1200" dirty="0" smtClean="0"/>
              <a:t>2. Lokalne sieci komputerowe, Tomasz </a:t>
            </a:r>
            <a:r>
              <a:rPr lang="pl-PL" sz="1200" dirty="0" err="1" smtClean="0"/>
              <a:t>Fitzermann</a:t>
            </a:r>
            <a:r>
              <a:rPr lang="pl-PL" sz="1200" dirty="0" smtClean="0"/>
              <a:t> </a:t>
            </a:r>
            <a:br>
              <a:rPr lang="pl-PL" sz="1200" dirty="0" smtClean="0"/>
            </a:br>
            <a:r>
              <a:rPr lang="pl-PL" sz="1200" dirty="0" smtClean="0">
                <a:hlinkClick r:id="rId3"/>
              </a:rPr>
              <a:t>http://www.sosw.poznan.pl/tfitzer/sieci/sieci.pdf</a:t>
            </a:r>
            <a:r>
              <a:rPr lang="pl-PL" sz="1200" dirty="0" smtClean="0"/>
              <a:t>  [dostęp 28.01.2023]</a:t>
            </a:r>
          </a:p>
          <a:p>
            <a:endParaRPr lang="pl-PL" sz="1200" dirty="0" smtClean="0"/>
          </a:p>
          <a:p>
            <a:pPr>
              <a:buNone/>
            </a:pPr>
            <a:endParaRPr lang="pl-PL" sz="1200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Polecana literatura:		</a:t>
            </a:r>
            <a:endParaRPr lang="pl-P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571612"/>
            <a:ext cx="8229600" cy="1473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Ethernet</a:t>
            </a:r>
            <a:endParaRPr lang="pl-PL" dirty="0"/>
          </a:p>
        </p:txBody>
      </p:sp>
      <p:sp>
        <p:nvSpPr>
          <p:cNvPr id="5" name="pole tekstowe 4"/>
          <p:cNvSpPr txBox="1"/>
          <p:nvPr/>
        </p:nvSpPr>
        <p:spPr>
          <a:xfrm>
            <a:off x="214282" y="5500702"/>
            <a:ext cx="3357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smtClean="0">
                <a:hlinkClick r:id="rId3"/>
              </a:rPr>
              <a:t>https://pl.wikipedia.org/wiki/Ethernet</a:t>
            </a:r>
            <a:r>
              <a:rPr lang="pl-PL" sz="1200" dirty="0" smtClean="0"/>
              <a:t> </a:t>
            </a:r>
            <a:endParaRPr lang="pl-PL" sz="1200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3357554" y="3214686"/>
          <a:ext cx="3357586" cy="2457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6739"/>
                <a:gridCol w="1240847"/>
              </a:tblGrid>
              <a:tr h="951029">
                <a:tc>
                  <a:txBody>
                    <a:bodyPr/>
                    <a:lstStyle/>
                    <a:p>
                      <a:r>
                        <a:rPr kumimoji="0" lang="pl-PL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Gdy</a:t>
                      </a:r>
                      <a:r>
                        <a:rPr kumimoji="0" lang="pl-PL" b="0" i="0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typ </a:t>
                      </a:r>
                      <a:r>
                        <a:rPr kumimoji="0" lang="pl-PL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kumimoji="0" lang="pl-PL" b="0" i="0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&gt;</a:t>
                      </a:r>
                      <a:r>
                        <a:rPr kumimoji="0" lang="pl-PL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1536 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Typ</a:t>
                      </a:r>
                      <a:endParaRPr lang="pl-PL" dirty="0"/>
                    </a:p>
                  </a:txBody>
                  <a:tcPr/>
                </a:tc>
              </a:tr>
              <a:tr h="376709">
                <a:tc>
                  <a:txBody>
                    <a:bodyPr/>
                    <a:lstStyle/>
                    <a:p>
                      <a:r>
                        <a:rPr lang="pl-PL" dirty="0" smtClean="0"/>
                        <a:t>IPv4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0x0800</a:t>
                      </a:r>
                      <a:endParaRPr lang="pl-PL" dirty="0"/>
                    </a:p>
                  </a:txBody>
                  <a:tcPr/>
                </a:tc>
              </a:tr>
              <a:tr h="376709">
                <a:tc>
                  <a:txBody>
                    <a:bodyPr/>
                    <a:lstStyle/>
                    <a:p>
                      <a:r>
                        <a:rPr lang="pl-PL" dirty="0" smtClean="0"/>
                        <a:t>ARP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0x0806</a:t>
                      </a:r>
                      <a:endParaRPr lang="pl-PL" dirty="0"/>
                    </a:p>
                  </a:txBody>
                  <a:tcPr/>
                </a:tc>
              </a:tr>
              <a:tr h="376709">
                <a:tc>
                  <a:txBody>
                    <a:bodyPr/>
                    <a:lstStyle/>
                    <a:p>
                      <a:r>
                        <a:rPr lang="pl-PL" dirty="0" smtClean="0"/>
                        <a:t>VLAN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0x8100</a:t>
                      </a:r>
                      <a:endParaRPr lang="pl-PL" dirty="0"/>
                    </a:p>
                  </a:txBody>
                  <a:tcPr/>
                </a:tc>
              </a:tr>
              <a:tr h="376709">
                <a:tc>
                  <a:txBody>
                    <a:bodyPr/>
                    <a:lstStyle/>
                    <a:p>
                      <a:r>
                        <a:rPr lang="pl-PL" dirty="0" smtClean="0"/>
                        <a:t>IPv6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0x86dd</a:t>
                      </a:r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pole tekstowe 6"/>
          <p:cNvSpPr txBox="1"/>
          <p:nvPr/>
        </p:nvSpPr>
        <p:spPr>
          <a:xfrm>
            <a:off x="5929322" y="6072206"/>
            <a:ext cx="2760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FCS – suma kontrolna (CRC)</a:t>
            </a:r>
            <a:endParaRPr lang="pl-PL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768" y="3500438"/>
            <a:ext cx="1755613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IP – Protokół internetowy</a:t>
            </a: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3000364" y="6143644"/>
            <a:ext cx="5742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>
                <a:hlinkClick r:id="rId2"/>
              </a:rPr>
              <a:t>https://www.soisk-me.pl/klasa-iv-sieci/budowa-datagramu-ipv4-i-ipv6</a:t>
            </a:r>
            <a:r>
              <a:rPr lang="pl-PL" sz="1200" dirty="0" smtClean="0"/>
              <a:t> </a:t>
            </a:r>
            <a:endParaRPr lang="pl-PL" sz="1200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071538" y="1857364"/>
            <a:ext cx="4639323" cy="2086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pole tekstowe 5"/>
          <p:cNvSpPr txBox="1"/>
          <p:nvPr/>
        </p:nvSpPr>
        <p:spPr>
          <a:xfrm>
            <a:off x="714348" y="5000636"/>
            <a:ext cx="528702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Flagi: </a:t>
            </a:r>
            <a:br>
              <a:rPr lang="pl-PL" dirty="0" smtClean="0"/>
            </a:br>
            <a:r>
              <a:rPr lang="pl-PL" sz="800" dirty="0" smtClean="0"/>
              <a:t>- nie fragmentuj - tego </a:t>
            </a:r>
            <a:r>
              <a:rPr lang="pl-PL" sz="800" dirty="0" err="1" smtClean="0"/>
              <a:t>datagramu</a:t>
            </a:r>
            <a:r>
              <a:rPr lang="pl-PL" sz="800" dirty="0" smtClean="0"/>
              <a:t> IP jeśli ten </a:t>
            </a:r>
            <a:r>
              <a:rPr lang="pl-PL" sz="800" dirty="0" err="1" smtClean="0"/>
              <a:t>datagram</a:t>
            </a:r>
            <a:r>
              <a:rPr lang="pl-PL" sz="800" dirty="0" smtClean="0"/>
              <a:t> jest za długi, należy go porzucić</a:t>
            </a:r>
          </a:p>
          <a:p>
            <a:r>
              <a:rPr lang="pl-PL" sz="800" dirty="0" smtClean="0"/>
              <a:t>- więcej fragmentów - informuje, że to nie jest ostatni fragment, pozwala rozpoznać ostatni fragment</a:t>
            </a:r>
            <a:endParaRPr lang="pl-PL" sz="800" dirty="0"/>
          </a:p>
        </p:txBody>
      </p:sp>
      <p:sp>
        <p:nvSpPr>
          <p:cNvPr id="7" name="pole tekstowe 6"/>
          <p:cNvSpPr txBox="1"/>
          <p:nvPr/>
        </p:nvSpPr>
        <p:spPr>
          <a:xfrm>
            <a:off x="3571868" y="5857892"/>
            <a:ext cx="4636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>
                <a:hlinkClick r:id="rId4"/>
              </a:rPr>
              <a:t>https://mw.home.amu.edu.pl/zajecia/SIK2016/SIK07.html</a:t>
            </a:r>
            <a:r>
              <a:rPr lang="pl-PL" sz="1200" dirty="0" smtClean="0"/>
              <a:t> </a:t>
            </a:r>
            <a:endParaRPr lang="pl-PL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481328"/>
            <a:ext cx="4757742" cy="4525963"/>
          </a:xfrm>
        </p:spPr>
        <p:txBody>
          <a:bodyPr>
            <a:normAutofit/>
          </a:bodyPr>
          <a:lstStyle/>
          <a:p>
            <a:r>
              <a:rPr lang="pl-PL" sz="1200" b="1" dirty="0" smtClean="0"/>
              <a:t>ARP</a:t>
            </a:r>
            <a:r>
              <a:rPr lang="pl-PL" sz="1200" dirty="0" smtClean="0"/>
              <a:t> to mechanizm pozwalający na </a:t>
            </a:r>
            <a:r>
              <a:rPr lang="pl-PL" sz="1200" b="1" dirty="0" smtClean="0"/>
              <a:t>odwzorowanie adresu logicznego</a:t>
            </a:r>
            <a:r>
              <a:rPr lang="pl-PL" sz="1200" dirty="0" smtClean="0"/>
              <a:t>, czyli IP na a</a:t>
            </a:r>
            <a:r>
              <a:rPr lang="pl-PL" sz="1200" b="1" dirty="0" smtClean="0"/>
              <a:t>dres fizyczny, czyli MAC</a:t>
            </a:r>
            <a:r>
              <a:rPr lang="pl-PL" sz="1200" dirty="0" smtClean="0"/>
              <a:t>. Załóżmy, że komputer chcąc przesłać dane do innego urządzenia zna jego </a:t>
            </a:r>
            <a:r>
              <a:rPr lang="pl-PL" sz="1200" b="1" dirty="0" smtClean="0"/>
              <a:t>adres IP</a:t>
            </a:r>
            <a:r>
              <a:rPr lang="pl-PL" sz="1200" dirty="0" smtClean="0"/>
              <a:t>, ale nie zna </a:t>
            </a:r>
            <a:r>
              <a:rPr lang="pl-PL" sz="1200" b="1" dirty="0" smtClean="0"/>
              <a:t>adresu MAC</a:t>
            </a:r>
            <a:r>
              <a:rPr lang="pl-PL" sz="1200" dirty="0" smtClean="0"/>
              <a:t>. Aby ten adres poznać, </a:t>
            </a:r>
            <a:r>
              <a:rPr lang="pl-PL" sz="1200" b="1" dirty="0" smtClean="0"/>
              <a:t>komputer będący nadawcą danych</a:t>
            </a:r>
            <a:r>
              <a:rPr lang="pl-PL" sz="1200" dirty="0" smtClean="0"/>
              <a:t>, zanim te konkretne dane wyśle, tworzy </a:t>
            </a:r>
            <a:r>
              <a:rPr lang="pl-PL" sz="1200" b="1" dirty="0" err="1" smtClean="0"/>
              <a:t>rozgłoszeniową</a:t>
            </a:r>
            <a:r>
              <a:rPr lang="pl-PL" sz="1200" b="1" dirty="0" smtClean="0"/>
              <a:t> ramkę ARP</a:t>
            </a:r>
            <a:r>
              <a:rPr lang="pl-PL" sz="1200" dirty="0" smtClean="0"/>
              <a:t>, która rozsyłana jest do wszystkich urządzeń w tej samej sieci. W polu adresu źródłowego takiej ramki zapisywany jest </a:t>
            </a:r>
            <a:r>
              <a:rPr lang="pl-PL" sz="1200" b="1" dirty="0" smtClean="0"/>
              <a:t>adres komputera</a:t>
            </a:r>
            <a:r>
              <a:rPr lang="pl-PL" sz="1200" dirty="0" smtClean="0"/>
              <a:t>, który przygotował taką ramkę, a w polu adresu docelowego, </a:t>
            </a:r>
            <a:r>
              <a:rPr lang="pl-PL" sz="1200" b="1" dirty="0" err="1" smtClean="0"/>
              <a:t>rozgłoszeniowy</a:t>
            </a:r>
            <a:r>
              <a:rPr lang="pl-PL" sz="1200" b="1" dirty="0" smtClean="0"/>
              <a:t> adres MAC: </a:t>
            </a:r>
            <a:r>
              <a:rPr lang="pl-PL" sz="1200" b="1" dirty="0" err="1" smtClean="0"/>
              <a:t>FF-FF-FF-FF-FF-FF</a:t>
            </a:r>
            <a:r>
              <a:rPr lang="pl-PL" sz="1200" dirty="0" smtClean="0"/>
              <a:t>.</a:t>
            </a:r>
            <a:br>
              <a:rPr lang="pl-PL" sz="1200" dirty="0" smtClean="0"/>
            </a:br>
            <a:r>
              <a:rPr lang="pl-PL" sz="1200" dirty="0" smtClean="0"/>
              <a:t/>
            </a:r>
            <a:br>
              <a:rPr lang="pl-PL" sz="1200" dirty="0" smtClean="0"/>
            </a:br>
            <a:r>
              <a:rPr lang="pl-PL" sz="1200" dirty="0" smtClean="0"/>
              <a:t>Każde z urządzeń, które odbierze </a:t>
            </a:r>
            <a:r>
              <a:rPr lang="pl-PL" sz="1200" b="1" dirty="0" smtClean="0"/>
              <a:t>ramkę, </a:t>
            </a:r>
            <a:r>
              <a:rPr lang="pl-PL" sz="1200" b="1" dirty="0" err="1" smtClean="0"/>
              <a:t>dekapsuluje</a:t>
            </a:r>
            <a:r>
              <a:rPr lang="pl-PL" sz="1200" b="1" dirty="0" smtClean="0"/>
              <a:t> ją do postaci pakietu</a:t>
            </a:r>
            <a:r>
              <a:rPr lang="pl-PL" sz="1200" dirty="0" smtClean="0"/>
              <a:t> i sprawdza, czy w polu docelowym </a:t>
            </a:r>
            <a:r>
              <a:rPr lang="pl-PL" sz="1200" b="1" dirty="0" smtClean="0"/>
              <a:t>adres IP</a:t>
            </a:r>
            <a:r>
              <a:rPr lang="pl-PL" sz="1200" dirty="0" smtClean="0"/>
              <a:t> jest jego adres. Jeśli w polu docelowy adres IP będzie inny adres niż jego, to zignoruje pakiet, jeśli natomiast to jego </a:t>
            </a:r>
            <a:r>
              <a:rPr lang="pl-PL" sz="1200" b="1" dirty="0" smtClean="0"/>
              <a:t>adres IP, utworzy nową ramkę</a:t>
            </a:r>
            <a:r>
              <a:rPr lang="pl-PL" sz="1200" dirty="0" smtClean="0"/>
              <a:t>, w której zapisany będzie </a:t>
            </a:r>
            <a:r>
              <a:rPr lang="pl-PL" sz="1200" b="1" dirty="0" smtClean="0"/>
              <a:t>jego adres MAC</a:t>
            </a:r>
            <a:r>
              <a:rPr lang="pl-PL" sz="1200" dirty="0" smtClean="0"/>
              <a:t> i przekaże ją do przesłania.</a:t>
            </a:r>
            <a:endParaRPr lang="pl-PL" sz="1200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Protokół ARP – tłumaczenie adresów sieciowych na sprzętowe</a:t>
            </a: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500034" y="5572140"/>
            <a:ext cx="4960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>
                <a:hlinkClick r:id="rId2"/>
              </a:rPr>
              <a:t>https://pasja-informatyki.pl/sieci-komputerowe/protokol-arp/</a:t>
            </a:r>
            <a:r>
              <a:rPr lang="pl-PL" sz="1200" dirty="0" smtClean="0"/>
              <a:t> </a:t>
            </a:r>
            <a:endParaRPr lang="pl-PL" sz="1200" dirty="0"/>
          </a:p>
        </p:txBody>
      </p:sp>
      <p:sp>
        <p:nvSpPr>
          <p:cNvPr id="6" name="pole tekstowe 5"/>
          <p:cNvSpPr txBox="1"/>
          <p:nvPr/>
        </p:nvSpPr>
        <p:spPr>
          <a:xfrm>
            <a:off x="571472" y="5286388"/>
            <a:ext cx="5965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>
                <a:hlinkClick r:id="rId3"/>
              </a:rPr>
              <a:t>https://williamdurand.fr/2022/02/17/on-writing-a-network-stack-part-1/</a:t>
            </a:r>
            <a:r>
              <a:rPr lang="pl-PL" sz="1200" dirty="0" smtClean="0"/>
              <a:t>  </a:t>
            </a:r>
            <a:endParaRPr lang="pl-PL" sz="12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43504" y="1643050"/>
            <a:ext cx="4001676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pole tekstowe 7"/>
          <p:cNvSpPr txBox="1"/>
          <p:nvPr/>
        </p:nvSpPr>
        <p:spPr>
          <a:xfrm>
            <a:off x="3929058" y="6286520"/>
            <a:ext cx="5097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>
                <a:hlinkClick r:id="rId5"/>
              </a:rPr>
              <a:t>https://nexgent.com/what-is-arp-address-resolution-protocol/</a:t>
            </a:r>
            <a:r>
              <a:rPr lang="pl-PL" sz="1200" dirty="0" smtClean="0"/>
              <a:t> </a:t>
            </a:r>
            <a:endParaRPr lang="pl-PL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Domowa sieć lokalna</a:t>
            </a:r>
            <a:endParaRPr lang="pl-P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2000240"/>
            <a:ext cx="6215106" cy="3723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071546"/>
            <a:ext cx="5390829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l-PL" dirty="0" smtClean="0"/>
              <a:t>Internet / </a:t>
            </a:r>
            <a:r>
              <a:rPr lang="pl-PL" dirty="0" err="1" smtClean="0"/>
              <a:t>sub</a:t>
            </a:r>
            <a:r>
              <a:rPr lang="pl-PL" dirty="0" smtClean="0"/>
              <a:t> sieci / intersieci /</a:t>
            </a:r>
            <a:br>
              <a:rPr lang="pl-PL" dirty="0" smtClean="0"/>
            </a:br>
            <a:r>
              <a:rPr lang="pl-PL" dirty="0" smtClean="0"/>
              <a:t>sieci lokalne</a:t>
            </a:r>
            <a:endParaRPr lang="pl-PL" dirty="0"/>
          </a:p>
        </p:txBody>
      </p:sp>
      <p:sp>
        <p:nvSpPr>
          <p:cNvPr id="8" name="pole tekstowe 7"/>
          <p:cNvSpPr txBox="1"/>
          <p:nvPr/>
        </p:nvSpPr>
        <p:spPr>
          <a:xfrm>
            <a:off x="6378499" y="5857892"/>
            <a:ext cx="2765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800" dirty="0" smtClean="0">
                <a:hlinkClick r:id="rId3"/>
              </a:rPr>
              <a:t>https://ipcisco.com/lesson/subnetting-examples/</a:t>
            </a:r>
            <a:r>
              <a:rPr lang="pl-PL" sz="800" dirty="0" smtClean="0"/>
              <a:t> </a:t>
            </a:r>
            <a:endParaRPr lang="pl-PL" sz="800" dirty="0"/>
          </a:p>
        </p:txBody>
      </p:sp>
      <p:sp>
        <p:nvSpPr>
          <p:cNvPr id="9" name="pole tekstowe 8"/>
          <p:cNvSpPr txBox="1"/>
          <p:nvPr/>
        </p:nvSpPr>
        <p:spPr>
          <a:xfrm>
            <a:off x="5572132" y="6072206"/>
            <a:ext cx="27146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800" dirty="0" smtClean="0">
                <a:hlinkClick r:id="rId4"/>
              </a:rPr>
              <a:t>https://avinetworks.com/glossary/subnet-mask/</a:t>
            </a:r>
            <a:r>
              <a:rPr lang="pl-PL" sz="800" dirty="0" smtClean="0"/>
              <a:t> </a:t>
            </a:r>
            <a:endParaRPr lang="pl-PL" sz="800" dirty="0"/>
          </a:p>
        </p:txBody>
      </p:sp>
      <p:sp>
        <p:nvSpPr>
          <p:cNvPr id="13" name="pole tekstowe 12"/>
          <p:cNvSpPr txBox="1"/>
          <p:nvPr/>
        </p:nvSpPr>
        <p:spPr>
          <a:xfrm>
            <a:off x="3857620" y="6072206"/>
            <a:ext cx="3143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800" dirty="0" smtClean="0">
                <a:hlinkClick r:id="rId5"/>
              </a:rPr>
              <a:t>https://42.pl/</a:t>
            </a:r>
            <a:r>
              <a:rPr lang="pl-PL" sz="800" dirty="0" err="1" smtClean="0">
                <a:hlinkClick r:id="rId5"/>
              </a:rPr>
              <a:t>ipcalc</a:t>
            </a:r>
            <a:r>
              <a:rPr lang="pl-PL" sz="800" dirty="0" smtClean="0">
                <a:hlinkClick r:id="rId5"/>
              </a:rPr>
              <a:t>/</a:t>
            </a:r>
            <a:r>
              <a:rPr lang="pl-PL" sz="800" dirty="0" smtClean="0"/>
              <a:t> </a:t>
            </a:r>
            <a:endParaRPr lang="pl-PL" sz="8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929058" y="928670"/>
            <a:ext cx="2603475" cy="7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pole tekstowe 13"/>
          <p:cNvSpPr txBox="1"/>
          <p:nvPr/>
        </p:nvSpPr>
        <p:spPr>
          <a:xfrm>
            <a:off x="3428992" y="6286520"/>
            <a:ext cx="30652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800" dirty="0" smtClean="0">
                <a:hlinkClick r:id="rId7"/>
              </a:rPr>
              <a:t>https://pasja-informatyki.pl/sieci-komputerowe/ruting/</a:t>
            </a:r>
            <a:r>
              <a:rPr lang="pl-PL" sz="800" dirty="0" smtClean="0"/>
              <a:t> </a:t>
            </a:r>
            <a:endParaRPr lang="pl-PL" sz="800" dirty="0"/>
          </a:p>
        </p:txBody>
      </p:sp>
      <p:sp>
        <p:nvSpPr>
          <p:cNvPr id="15" name="pole tekstowe 14"/>
          <p:cNvSpPr txBox="1"/>
          <p:nvPr/>
        </p:nvSpPr>
        <p:spPr>
          <a:xfrm>
            <a:off x="642910" y="5715016"/>
            <a:ext cx="44550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800" dirty="0" smtClean="0">
                <a:hlinkClick r:id="rId8"/>
              </a:rPr>
              <a:t>http://slow7.pl/sieci-komputerowe/</a:t>
            </a:r>
            <a:r>
              <a:rPr lang="pl-PL" sz="800" dirty="0" err="1" smtClean="0">
                <a:hlinkClick r:id="rId8"/>
              </a:rPr>
              <a:t>item</a:t>
            </a:r>
            <a:r>
              <a:rPr lang="pl-PL" sz="800" dirty="0" smtClean="0">
                <a:hlinkClick r:id="rId8"/>
              </a:rPr>
              <a:t>/41-co-w-sieci-siedzi-routing-dynamiczny</a:t>
            </a:r>
            <a:r>
              <a:rPr lang="pl-PL" sz="800" dirty="0" smtClean="0"/>
              <a:t> </a:t>
            </a:r>
            <a:endParaRPr lang="pl-PL" sz="800" dirty="0"/>
          </a:p>
        </p:txBody>
      </p:sp>
      <p:sp>
        <p:nvSpPr>
          <p:cNvPr id="16" name="pole tekstowe 15"/>
          <p:cNvSpPr txBox="1"/>
          <p:nvPr/>
        </p:nvSpPr>
        <p:spPr>
          <a:xfrm>
            <a:off x="4143372" y="6500834"/>
            <a:ext cx="42707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800" dirty="0" smtClean="0">
                <a:hlinkClick r:id="rId9"/>
              </a:rPr>
              <a:t>https://pasja-informatyki.pl/sieci-komputerowe/testowanie-warstwy-sieciowej/</a:t>
            </a:r>
            <a:r>
              <a:rPr lang="pl-PL" sz="800" dirty="0" smtClean="0"/>
              <a:t> </a:t>
            </a:r>
            <a:endParaRPr lang="pl-PL" sz="800" dirty="0"/>
          </a:p>
        </p:txBody>
      </p:sp>
      <p:graphicFrame>
        <p:nvGraphicFramePr>
          <p:cNvPr id="18" name="Tabela 17"/>
          <p:cNvGraphicFramePr>
            <a:graphicFrameLocks noGrp="1"/>
          </p:cNvGraphicFramePr>
          <p:nvPr/>
        </p:nvGraphicFramePr>
        <p:xfrm>
          <a:off x="6572264" y="4286256"/>
          <a:ext cx="2286016" cy="9887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7"/>
                <a:gridCol w="666754"/>
                <a:gridCol w="762005"/>
              </a:tblGrid>
              <a:tr h="238127">
                <a:tc>
                  <a:txBody>
                    <a:bodyPr/>
                    <a:lstStyle/>
                    <a:p>
                      <a:r>
                        <a:rPr lang="pl-PL" sz="600" dirty="0" smtClean="0"/>
                        <a:t>Router R3</a:t>
                      </a:r>
                      <a:br>
                        <a:rPr lang="pl-PL" sz="600" dirty="0" smtClean="0"/>
                      </a:br>
                      <a:r>
                        <a:rPr lang="pl-PL" sz="600" dirty="0" smtClean="0"/>
                        <a:t>Adres Odbiorcy</a:t>
                      </a:r>
                      <a:endParaRPr lang="pl-P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600" dirty="0" smtClean="0"/>
                        <a:t>Interfejs</a:t>
                      </a:r>
                      <a:endParaRPr lang="pl-P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600" dirty="0" smtClean="0"/>
                        <a:t>Następny</a:t>
                      </a:r>
                      <a:endParaRPr lang="pl-PL" sz="600" dirty="0"/>
                    </a:p>
                  </a:txBody>
                  <a:tcPr/>
                </a:tc>
              </a:tr>
              <a:tr h="238127">
                <a:tc>
                  <a:txBody>
                    <a:bodyPr/>
                    <a:lstStyle/>
                    <a:p>
                      <a:r>
                        <a:rPr lang="pl-PL" sz="600" dirty="0" smtClean="0"/>
                        <a:t>192.168.0.2/28</a:t>
                      </a:r>
                      <a:endParaRPr lang="pl-P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600" dirty="0" smtClean="0"/>
                        <a:t>int1</a:t>
                      </a:r>
                      <a:endParaRPr lang="pl-P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600" dirty="0" smtClean="0"/>
                        <a:t>Bezpośrednio</a:t>
                      </a:r>
                      <a:endParaRPr lang="pl-PL" sz="600" dirty="0"/>
                    </a:p>
                  </a:txBody>
                  <a:tcPr/>
                </a:tc>
              </a:tr>
              <a:tr h="238127">
                <a:tc>
                  <a:txBody>
                    <a:bodyPr/>
                    <a:lstStyle/>
                    <a:p>
                      <a:r>
                        <a:rPr lang="pl-PL" sz="600" dirty="0" smtClean="0"/>
                        <a:t>…</a:t>
                      </a:r>
                      <a:endParaRPr lang="pl-P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600" dirty="0"/>
                    </a:p>
                  </a:txBody>
                  <a:tcPr/>
                </a:tc>
              </a:tr>
              <a:tr h="238127">
                <a:tc>
                  <a:txBody>
                    <a:bodyPr/>
                    <a:lstStyle/>
                    <a:p>
                      <a:r>
                        <a:rPr lang="pl-PL" sz="600" dirty="0" smtClean="0"/>
                        <a:t>Dowolny</a:t>
                      </a:r>
                      <a:endParaRPr lang="pl-P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600" dirty="0" smtClean="0"/>
                        <a:t>int0</a:t>
                      </a:r>
                      <a:endParaRPr lang="pl-P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600" dirty="0" smtClean="0"/>
                        <a:t>192.168.0.1</a:t>
                      </a:r>
                      <a:endParaRPr lang="pl-PL" sz="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ela 24"/>
          <p:cNvGraphicFramePr>
            <a:graphicFrameLocks noGrp="1"/>
          </p:cNvGraphicFramePr>
          <p:nvPr/>
        </p:nvGraphicFramePr>
        <p:xfrm>
          <a:off x="6572264" y="642918"/>
          <a:ext cx="2428892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039"/>
                <a:gridCol w="607223"/>
                <a:gridCol w="809630"/>
              </a:tblGrid>
              <a:tr h="169593">
                <a:tc>
                  <a:txBody>
                    <a:bodyPr/>
                    <a:lstStyle/>
                    <a:p>
                      <a:r>
                        <a:rPr lang="pl-PL" sz="600" dirty="0" smtClean="0"/>
                        <a:t>Router R1</a:t>
                      </a:r>
                      <a:br>
                        <a:rPr lang="pl-PL" sz="600" dirty="0" smtClean="0"/>
                      </a:br>
                      <a:r>
                        <a:rPr lang="pl-PL" sz="600" dirty="0" smtClean="0"/>
                        <a:t>Adres Odbiorcy</a:t>
                      </a:r>
                      <a:endParaRPr lang="pl-P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600" dirty="0" smtClean="0"/>
                        <a:t>Interfejs</a:t>
                      </a:r>
                      <a:endParaRPr lang="pl-P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600" dirty="0" smtClean="0"/>
                        <a:t>Adres IP</a:t>
                      </a:r>
                      <a:endParaRPr lang="pl-PL" sz="600" dirty="0"/>
                    </a:p>
                  </a:txBody>
                  <a:tcPr/>
                </a:tc>
              </a:tr>
              <a:tr h="169593">
                <a:tc>
                  <a:txBody>
                    <a:bodyPr/>
                    <a:lstStyle/>
                    <a:p>
                      <a:r>
                        <a:rPr lang="pl-PL" sz="600" dirty="0" smtClean="0"/>
                        <a:t>10.0.0.0/24</a:t>
                      </a:r>
                      <a:endParaRPr lang="pl-P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600" dirty="0" smtClean="0"/>
                        <a:t>int1</a:t>
                      </a:r>
                      <a:endParaRPr lang="pl-P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600" dirty="0" smtClean="0"/>
                        <a:t>bezpośrednio</a:t>
                      </a:r>
                      <a:endParaRPr lang="pl-PL" sz="600" dirty="0"/>
                    </a:p>
                  </a:txBody>
                  <a:tcPr/>
                </a:tc>
              </a:tr>
              <a:tr h="169593">
                <a:tc>
                  <a:txBody>
                    <a:bodyPr/>
                    <a:lstStyle/>
                    <a:p>
                      <a:r>
                        <a:rPr lang="pl-PL" sz="600" dirty="0" smtClean="0"/>
                        <a:t>72.14.15.192/20</a:t>
                      </a:r>
                      <a:endParaRPr lang="pl-P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600" dirty="0" smtClean="0"/>
                        <a:t>Int2</a:t>
                      </a:r>
                      <a:endParaRPr lang="pl-P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600" dirty="0" smtClean="0"/>
                        <a:t>10.0.0.6</a:t>
                      </a:r>
                      <a:endParaRPr lang="pl-PL" sz="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l-PL" sz="600" dirty="0" smtClean="0"/>
                        <a:t>192.168.0.0/26</a:t>
                      </a:r>
                      <a:endParaRPr lang="pl-P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600" dirty="0" smtClean="0"/>
                        <a:t>Int2</a:t>
                      </a:r>
                      <a:endParaRPr lang="pl-P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800" dirty="0" smtClean="0"/>
                        <a:t>10.0.0.0/24</a:t>
                      </a:r>
                      <a:endParaRPr lang="pl-PL" sz="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l-PL" sz="600" dirty="0" smtClean="0"/>
                        <a:t>..</a:t>
                      </a:r>
                      <a:endParaRPr lang="pl-P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600" dirty="0"/>
                    </a:p>
                  </a:txBody>
                  <a:tcPr/>
                </a:tc>
              </a:tr>
              <a:tr h="169593">
                <a:tc>
                  <a:txBody>
                    <a:bodyPr/>
                    <a:lstStyle/>
                    <a:p>
                      <a:r>
                        <a:rPr lang="pl-PL" sz="600" dirty="0" smtClean="0"/>
                        <a:t>Dowolny</a:t>
                      </a:r>
                      <a:endParaRPr lang="pl-P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600" dirty="0" smtClean="0"/>
                        <a:t>eth0?</a:t>
                      </a:r>
                      <a:endParaRPr lang="pl-P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600" dirty="0" smtClean="0"/>
                        <a:t>Internet?</a:t>
                      </a:r>
                      <a:endParaRPr lang="pl-PL" sz="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ela 25"/>
          <p:cNvGraphicFramePr>
            <a:graphicFrameLocks noGrp="1"/>
          </p:cNvGraphicFramePr>
          <p:nvPr/>
        </p:nvGraphicFramePr>
        <p:xfrm>
          <a:off x="6572264" y="2214554"/>
          <a:ext cx="2428892" cy="1459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835"/>
                <a:gridCol w="708427"/>
                <a:gridCol w="809630"/>
              </a:tblGrid>
              <a:tr h="336779">
                <a:tc>
                  <a:txBody>
                    <a:bodyPr/>
                    <a:lstStyle/>
                    <a:p>
                      <a:r>
                        <a:rPr lang="pl-PL" sz="600" dirty="0" smtClean="0"/>
                        <a:t>Router R2</a:t>
                      </a:r>
                      <a:br>
                        <a:rPr lang="pl-PL" sz="600" dirty="0" smtClean="0"/>
                      </a:br>
                      <a:r>
                        <a:rPr lang="pl-PL" sz="600" dirty="0" smtClean="0"/>
                        <a:t>Adres Odbiorcy</a:t>
                      </a:r>
                      <a:endParaRPr lang="pl-P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600" dirty="0" smtClean="0"/>
                        <a:t>Interfejs</a:t>
                      </a:r>
                      <a:endParaRPr lang="pl-P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600" dirty="0" smtClean="0"/>
                        <a:t>Następny</a:t>
                      </a:r>
                      <a:endParaRPr lang="pl-PL" sz="600" dirty="0"/>
                    </a:p>
                  </a:txBody>
                  <a:tcPr/>
                </a:tc>
              </a:tr>
              <a:tr h="224519">
                <a:tc>
                  <a:txBody>
                    <a:bodyPr/>
                    <a:lstStyle/>
                    <a:p>
                      <a:r>
                        <a:rPr lang="pl-PL" sz="600" dirty="0" smtClean="0"/>
                        <a:t>192.168.0.0/26</a:t>
                      </a:r>
                      <a:endParaRPr lang="pl-P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600" dirty="0" smtClean="0"/>
                        <a:t>int1</a:t>
                      </a:r>
                      <a:endParaRPr lang="pl-P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600" dirty="0" smtClean="0"/>
                        <a:t>Bezpośrednio</a:t>
                      </a:r>
                      <a:endParaRPr lang="pl-PL" sz="600" dirty="0"/>
                    </a:p>
                  </a:txBody>
                  <a:tcPr/>
                </a:tc>
              </a:tr>
              <a:tr h="224519">
                <a:tc>
                  <a:txBody>
                    <a:bodyPr/>
                    <a:lstStyle/>
                    <a:p>
                      <a:r>
                        <a:rPr lang="pl-PL" sz="600" dirty="0" smtClean="0"/>
                        <a:t>72.14.15.192/28</a:t>
                      </a:r>
                      <a:endParaRPr lang="pl-P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600" dirty="0" smtClean="0"/>
                        <a:t>int2</a:t>
                      </a:r>
                      <a:endParaRPr lang="pl-P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600" dirty="0" smtClean="0"/>
                        <a:t>192.168.0.2</a:t>
                      </a:r>
                      <a:endParaRPr lang="pl-PL" sz="600" dirty="0"/>
                    </a:p>
                  </a:txBody>
                  <a:tcPr/>
                </a:tc>
              </a:tr>
              <a:tr h="224519">
                <a:tc>
                  <a:txBody>
                    <a:bodyPr/>
                    <a:lstStyle/>
                    <a:p>
                      <a:r>
                        <a:rPr lang="pl-PL" sz="600" dirty="0" smtClean="0"/>
                        <a:t>10.0.0.0/24</a:t>
                      </a:r>
                      <a:endParaRPr lang="pl-P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600" dirty="0" smtClean="0"/>
                        <a:t>int0</a:t>
                      </a:r>
                      <a:endParaRPr lang="pl-P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600" dirty="0" smtClean="0"/>
                        <a:t>10.0.0.5</a:t>
                      </a:r>
                      <a:endParaRPr lang="pl-PL" sz="600" dirty="0"/>
                    </a:p>
                  </a:txBody>
                  <a:tcPr/>
                </a:tc>
              </a:tr>
              <a:tr h="224519">
                <a:tc>
                  <a:txBody>
                    <a:bodyPr/>
                    <a:lstStyle/>
                    <a:p>
                      <a:r>
                        <a:rPr lang="pl-PL" sz="600" dirty="0" smtClean="0"/>
                        <a:t>..</a:t>
                      </a:r>
                      <a:endParaRPr lang="pl-P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600" dirty="0"/>
                    </a:p>
                  </a:txBody>
                  <a:tcPr/>
                </a:tc>
              </a:tr>
              <a:tr h="224519">
                <a:tc>
                  <a:txBody>
                    <a:bodyPr/>
                    <a:lstStyle/>
                    <a:p>
                      <a:r>
                        <a:rPr lang="pl-PL" sz="600" dirty="0" smtClean="0"/>
                        <a:t>Dowolny</a:t>
                      </a:r>
                      <a:endParaRPr lang="pl-P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600" dirty="0" smtClean="0"/>
                        <a:t>int0</a:t>
                      </a:r>
                      <a:endParaRPr lang="pl-P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600" dirty="0" smtClean="0"/>
                        <a:t>10.0.0.5</a:t>
                      </a:r>
                      <a:endParaRPr lang="pl-PL" sz="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pole tekstowe 27"/>
          <p:cNvSpPr txBox="1"/>
          <p:nvPr/>
        </p:nvSpPr>
        <p:spPr>
          <a:xfrm>
            <a:off x="71406" y="4643446"/>
            <a:ext cx="4669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Założenie: PC1 wysyła dane do Drukarki</a:t>
            </a:r>
            <a:endParaRPr lang="pl-PL" dirty="0"/>
          </a:p>
        </p:txBody>
      </p:sp>
      <p:sp>
        <p:nvSpPr>
          <p:cNvPr id="31" name="pole tekstowe 30"/>
          <p:cNvSpPr txBox="1"/>
          <p:nvPr/>
        </p:nvSpPr>
        <p:spPr>
          <a:xfrm>
            <a:off x="214282" y="5214950"/>
            <a:ext cx="172194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600" dirty="0" smtClean="0">
                <a:hlinkClick r:id="rId10"/>
              </a:rPr>
              <a:t>https://www.nastykusieci.pl/nat-teoria/</a:t>
            </a:r>
            <a:r>
              <a:rPr lang="pl-PL" sz="600" dirty="0" smtClean="0"/>
              <a:t> </a:t>
            </a:r>
            <a:endParaRPr lang="pl-PL" sz="600" dirty="0"/>
          </a:p>
        </p:txBody>
      </p:sp>
      <p:sp>
        <p:nvSpPr>
          <p:cNvPr id="32" name="pole tekstowe 31"/>
          <p:cNvSpPr txBox="1"/>
          <p:nvPr/>
        </p:nvSpPr>
        <p:spPr>
          <a:xfrm>
            <a:off x="142844" y="5000636"/>
            <a:ext cx="25298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800" dirty="0" smtClean="0">
                <a:hlinkClick r:id="rId11"/>
              </a:rPr>
              <a:t>https://itwiz.pl/nat-i-prywatna-adresacja-ip/</a:t>
            </a:r>
            <a:r>
              <a:rPr lang="pl-PL" sz="800" dirty="0" smtClean="0"/>
              <a:t> </a:t>
            </a:r>
            <a:endParaRPr lang="pl-PL" sz="800" dirty="0"/>
          </a:p>
        </p:txBody>
      </p:sp>
      <p:sp>
        <p:nvSpPr>
          <p:cNvPr id="33" name="pole tekstowe 32"/>
          <p:cNvSpPr txBox="1"/>
          <p:nvPr/>
        </p:nvSpPr>
        <p:spPr>
          <a:xfrm>
            <a:off x="142844" y="5500702"/>
            <a:ext cx="315663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600" dirty="0" smtClean="0">
                <a:hlinkClick r:id="rId12"/>
              </a:rPr>
              <a:t>https://marken.com.pl/2021/03/02/brama-siecowa-podstawowe-informacje/</a:t>
            </a:r>
            <a:r>
              <a:rPr lang="pl-PL" sz="600" dirty="0" smtClean="0"/>
              <a:t> </a:t>
            </a:r>
            <a:endParaRPr lang="pl-PL" sz="600" dirty="0"/>
          </a:p>
        </p:txBody>
      </p:sp>
      <p:sp>
        <p:nvSpPr>
          <p:cNvPr id="19" name="pole tekstowe 18"/>
          <p:cNvSpPr txBox="1"/>
          <p:nvPr/>
        </p:nvSpPr>
        <p:spPr>
          <a:xfrm>
            <a:off x="3929058" y="642918"/>
            <a:ext cx="2182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Routing</a:t>
            </a:r>
            <a:r>
              <a:rPr lang="pl-PL" dirty="0" smtClean="0"/>
              <a:t> statyczny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357158" y="8572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l-PL" dirty="0" smtClean="0"/>
              <a:t>Trasa do serwerów zewnętrznych</a:t>
            </a:r>
            <a:endParaRPr lang="pl-PL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571744"/>
            <a:ext cx="7383463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Urządzenia w sieci lokalnej</a:t>
            </a:r>
            <a:endParaRPr lang="pl-PL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0496" y="3643314"/>
            <a:ext cx="453390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428736"/>
            <a:ext cx="5214974" cy="2052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l">
  <a:themeElements>
    <a:clrScheme name="Hol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ol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Hol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1741</TotalTime>
  <Words>764</Words>
  <PresentationFormat>Pokaz na ekranie (4:3)</PresentationFormat>
  <Paragraphs>191</Paragraphs>
  <Slides>27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27</vt:i4>
      </vt:variant>
    </vt:vector>
  </HeadingPairs>
  <TitlesOfParts>
    <vt:vector size="28" baseType="lpstr">
      <vt:lpstr>Hol</vt:lpstr>
      <vt:lpstr>O Ethernecie w STM32, i nie tylko -  słów kilka</vt:lpstr>
      <vt:lpstr>Model warstwowy sieci </vt:lpstr>
      <vt:lpstr>Ethernet</vt:lpstr>
      <vt:lpstr>IP – Protokół internetowy</vt:lpstr>
      <vt:lpstr>Protokół ARP – tłumaczenie adresów sieciowych na sprzętowe</vt:lpstr>
      <vt:lpstr>Domowa sieć lokalna</vt:lpstr>
      <vt:lpstr>Internet / sub sieci / intersieci / sieci lokalne</vt:lpstr>
      <vt:lpstr>Trasa do serwerów zewnętrznych</vt:lpstr>
      <vt:lpstr>Urządzenia w sieci lokalnej</vt:lpstr>
      <vt:lpstr>Cisco Packet Tracer</vt:lpstr>
      <vt:lpstr>TCP - Protokół sterowania transmisją </vt:lpstr>
      <vt:lpstr>UDP - protokół pakietów użytkownika</vt:lpstr>
      <vt:lpstr>ICMP – internetowy protokół komunikatów kontrolnych</vt:lpstr>
      <vt:lpstr>DHCP – konfigurowanie ustawień sieciowych węzła </vt:lpstr>
      <vt:lpstr>HTTP</vt:lpstr>
      <vt:lpstr>Przykładowa ramka TCP wysłana przez Ethernet</vt:lpstr>
      <vt:lpstr>Testowanie TCP i UDP..</vt:lpstr>
      <vt:lpstr>Płytka NUCLEO-F767</vt:lpstr>
      <vt:lpstr>Ethernet w STM32/ warstwa fizyczna</vt:lpstr>
      <vt:lpstr>MII vs RMII</vt:lpstr>
      <vt:lpstr>Biblioteka LWiP - Lightweight TCP/IP </vt:lpstr>
      <vt:lpstr>Struktura pbuf</vt:lpstr>
      <vt:lpstr>Struktura netif</vt:lpstr>
      <vt:lpstr>Bazowy sterownik Ethernetu</vt:lpstr>
      <vt:lpstr>Do Kodu!</vt:lpstr>
      <vt:lpstr>Podsumowanie </vt:lpstr>
      <vt:lpstr>Polecana literatura: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Ethernet w STM32</dc:title>
  <dc:creator>Teodor</dc:creator>
  <cp:lastModifiedBy>Teodor</cp:lastModifiedBy>
  <cp:revision>115</cp:revision>
  <dcterms:created xsi:type="dcterms:W3CDTF">2023-01-28T10:27:36Z</dcterms:created>
  <dcterms:modified xsi:type="dcterms:W3CDTF">2023-02-08T18:45:30Z</dcterms:modified>
</cp:coreProperties>
</file>