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270" r:id="rId5"/>
    <p:sldId id="273" r:id="rId6"/>
    <p:sldId id="274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C3D-3A05-5D55-D990-77307B39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905D5-97ED-E35F-4B1B-C7B565E3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95799-1E38-5FB0-70A7-63A0C521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89F7-BECA-A756-612C-8F8F123C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2407-1E3C-CAE4-E2DE-17388886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D514-BC29-8D73-22E1-FBC0C6AB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6E8D9-304B-5DD5-CB2F-46ED87158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B64E-F78B-D078-AC58-1DDCFF8E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400F-80AC-C228-CD31-8524A7C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80AA-D7CE-E5D1-7F52-06624D36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4E999-488E-9505-5B89-5025C6EAB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952BE-5C34-B996-D60D-AC326DF02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8FC4-2198-B5BB-1E48-78660E03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F973-B217-5010-9018-68AD285E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BFE4-09C6-D88E-C905-F4BAE37B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0BAC-0A11-023A-0AE7-D11C8FC6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9D9E-2761-C42A-D299-94D31BBC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9F3F-A2D9-4CDB-3CAA-C7362C6D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D70D-D7D9-F3AB-F081-752D4215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370D6-4B0A-15EF-11F4-9E8BC7C3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7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86FB-9B66-F99D-CCA8-901894DF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0B3A3-CCFD-608D-97BF-C7C90C201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0A8C-8718-5601-F631-7BAEA42F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C652-B7EE-F532-A509-2B345E3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55F0-FABD-382E-8712-F94347BE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F005-9DE0-72CD-5721-2196B560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5D14-5707-AE22-EAA7-0CE00C42D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C2C71-5D16-9195-0833-074CA5561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3F9FD-BB0A-9DCD-3FA3-272CC815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497BA-C20B-6D4B-3003-0CB36597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29F65-C9E2-549B-F11F-A8FA276B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9EC0-3AD9-6BD8-9F35-4500FF8F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8E02-44DB-3DE8-0BE6-84BCBDDD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8CB3B-2BC2-C634-ADC5-344791B2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CC4F2-8C1E-B396-3E51-002E0DBF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C08F7-6ADA-17EC-FD41-AF458BDF2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F35A-3298-1C16-BDE2-A5324FE9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482E8-40C4-F318-5CE2-2F61E48A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B9617-581A-C6AD-C3CF-E437C8BF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69C9-D0DB-1F58-0989-858B4EB7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8DDE9-40A8-A95A-C6B0-AC51CE51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19B24-F5B4-AB1B-E92D-ADB910F6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1A57B-EE74-0228-F5C6-B5B63C20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9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FED28-7C93-0E76-0A30-E85EF079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141F5-3987-D107-75CF-E25DC2B3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72DD7-F4B7-3434-4C3D-53AF533A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B72B-594D-4C02-0739-E90429CA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1FC6-668B-1DC7-E3CB-E9E697F8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584E2-B5E5-F415-51C3-BE002498D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656A2-E475-F103-AC21-FA033187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2217A-D6CA-43AA-5DF9-7DDD0AB2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6B3E-425E-D309-F6C8-A49CF0F2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93C5-52B4-EA41-7828-D4FE7C43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ABD83-1CDA-1753-3C73-DA66EBFC5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00209-761D-E19B-FE0A-B5C35107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44A74-F555-0460-9852-9B799382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26079-1D2A-8F64-715D-823FD3A8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1678-C87A-842B-49BE-F64F5F43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11DE7-CDEE-E603-8581-13070547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A105C-8941-6D34-F448-52A2EA7A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706E-AFCD-00FD-22C0-7817852CD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3DEE-684D-4566-9214-4AEFFF590CB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1F61-C469-3083-2C8F-21BFE5EB6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951E-E4F1-3FBB-C831-29BE6AA0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D74F-3477-4D57-8A9E-92AD27F5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rtos.org/Documentation/02-Kernel/02-Kernel-features/11-Deferred-interrupt-handli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11271" y="2317043"/>
            <a:ext cx="6122894" cy="454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ytuł 4"/>
          <p:cNvSpPr txBox="1">
            <a:spLocks noGrp="1"/>
          </p:cNvSpPr>
          <p:nvPr>
            <p:ph type="title"/>
          </p:nvPr>
        </p:nvSpPr>
        <p:spPr>
          <a:xfrm>
            <a:off x="375557" y="0"/>
            <a:ext cx="1144088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solidFill>
                  <a:srgbClr val="E0125C"/>
                </a:solidFill>
                <a:latin typeface="Berlin Sans FB" pitchFamily="34" charset="0"/>
              </a:rPr>
              <a:t>Zaimplementujmy własnego </a:t>
            </a:r>
            <a:r>
              <a:rPr lang="pl-PL" sz="6000" b="1" dirty="0" err="1">
                <a:solidFill>
                  <a:srgbClr val="E0125C"/>
                </a:solidFill>
                <a:latin typeface="Berlin Sans FB" pitchFamily="34" charset="0"/>
              </a:rPr>
              <a:t>RTOS’a</a:t>
            </a:r>
            <a:r>
              <a:rPr lang="pl-PL" sz="6000" b="1" dirty="0">
                <a:solidFill>
                  <a:srgbClr val="E0125C"/>
                </a:solidFill>
                <a:latin typeface="Berlin Sans FB" pitchFamily="34" charset="0"/>
              </a:rPr>
              <a:t>! </a:t>
            </a:r>
            <a:r>
              <a:rPr lang="pl-PL" sz="4500" b="1" dirty="0">
                <a:latin typeface="Berlin Sans FB" pitchFamily="34" charset="0"/>
              </a:rPr>
              <a:t>OD ZERA!</a:t>
            </a:r>
          </a:p>
          <a:p>
            <a:pPr algn="ctr"/>
            <a:r>
              <a:rPr lang="pl-PL" sz="4500" b="1" dirty="0">
                <a:solidFill>
                  <a:srgbClr val="0070C0"/>
                </a:solidFill>
                <a:latin typeface="Berlin Sans FB" pitchFamily="34" charset="0"/>
              </a:rPr>
              <a:t>STM32 Cortex-M4 </a:t>
            </a:r>
            <a:r>
              <a:rPr lang="pl-PL" sz="4500" b="1" dirty="0" err="1">
                <a:solidFill>
                  <a:srgbClr val="0070C0"/>
                </a:solidFill>
                <a:latin typeface="Berlin Sans FB" pitchFamily="34" charset="0"/>
              </a:rPr>
              <a:t>Own</a:t>
            </a:r>
            <a:r>
              <a:rPr lang="pl-PL" sz="4500" b="1" dirty="0">
                <a:solidFill>
                  <a:srgbClr val="0070C0"/>
                </a:solidFill>
                <a:latin typeface="Berlin Sans FB" pitchFamily="34" charset="0"/>
              </a:rPr>
              <a:t> RTOS!</a:t>
            </a:r>
          </a:p>
        </p:txBody>
      </p:sp>
      <p:pic>
        <p:nvPicPr>
          <p:cNvPr id="6" name="Picture 7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B2B223C-28D3-D7D6-9137-2959ABD9E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037"/>
            <a:ext cx="3705576" cy="3481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36F9-E48D-90A9-9517-2C5BAEB1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74091"/>
            <a:ext cx="10515600" cy="665816"/>
          </a:xfrm>
        </p:spPr>
        <p:txBody>
          <a:bodyPr>
            <a:normAutofit/>
          </a:bodyPr>
          <a:lstStyle/>
          <a:p>
            <a:r>
              <a:rPr lang="en-US" sz="25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Real-time operating systems (RTOS)</a:t>
            </a:r>
            <a:r>
              <a:rPr lang="pl-PL" sz="25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? </a:t>
            </a:r>
            <a:r>
              <a:rPr lang="pl-PL" sz="25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What</a:t>
            </a:r>
            <a:r>
              <a:rPr lang="pl-PL" sz="25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sz="25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</a:t>
            </a:r>
            <a:r>
              <a:rPr lang="pl-PL" sz="25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sz="25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</a:t>
            </a:r>
            <a:r>
              <a:rPr lang="pl-PL" sz="25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?</a:t>
            </a: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4CAA-55B2-A576-5137-FB83A037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76" y="1168961"/>
            <a:ext cx="11049000" cy="1117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The </a:t>
            </a:r>
            <a:r>
              <a:rPr lang="pl-PL" sz="1800" dirty="0" err="1">
                <a:solidFill>
                  <a:srgbClr val="000000"/>
                </a:solidFill>
                <a:latin typeface="Roboto" panose="02000000000000000000" pitchFamily="2" charset="0"/>
              </a:rPr>
              <a:t>goal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 of an RTOS is to allow each sub-function to be executed within a defined time frame</a:t>
            </a:r>
            <a:r>
              <a:rPr lang="pl-PL" sz="1800" dirty="0">
                <a:solidFill>
                  <a:srgbClr val="000000"/>
                </a:solidFill>
                <a:latin typeface="Roboto" panose="02000000000000000000" pitchFamily="2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  <a:endParaRPr lang="pl-PL" sz="18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When specific tasks will be executed depends on the scheduling algorithm used</a:t>
            </a:r>
            <a:endParaRPr lang="pl-PL" sz="18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150CF-D2FD-477A-0C18-2CB31E1B51C8}"/>
              </a:ext>
            </a:extLst>
          </p:cNvPr>
          <p:cNvSpPr txBox="1"/>
          <p:nvPr/>
        </p:nvSpPr>
        <p:spPr>
          <a:xfrm>
            <a:off x="488576" y="2910747"/>
            <a:ext cx="6884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components</a:t>
            </a:r>
            <a:r>
              <a:rPr lang="pl-PL" dirty="0"/>
              <a:t> and </a:t>
            </a:r>
            <a:r>
              <a:rPr lang="en-US" dirty="0"/>
              <a:t>concepts </a:t>
            </a:r>
            <a:r>
              <a:rPr lang="pl-PL" dirty="0"/>
              <a:t>in</a:t>
            </a:r>
            <a:r>
              <a:rPr lang="en-US" dirty="0"/>
              <a:t> real-time systems: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Scheduler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Synchronization</a:t>
            </a:r>
            <a:r>
              <a:rPr lang="pl-PL" dirty="0"/>
              <a:t>  and </a:t>
            </a:r>
            <a:r>
              <a:rPr lang="en-US" dirty="0"/>
              <a:t>Inter-thread communication 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s</a:t>
            </a:r>
            <a:r>
              <a:rPr lang="en-US" dirty="0" err="1"/>
              <a:t>emaphores</a:t>
            </a:r>
            <a:r>
              <a:rPr lang="en-US" dirty="0"/>
              <a:t>, </a:t>
            </a:r>
            <a:r>
              <a:rPr lang="pl-PL" dirty="0"/>
              <a:t>m</a:t>
            </a:r>
            <a:r>
              <a:rPr lang="en-US" dirty="0" err="1"/>
              <a:t>utexes</a:t>
            </a:r>
            <a:r>
              <a:rPr lang="en-US" dirty="0"/>
              <a:t>, </a:t>
            </a:r>
            <a:r>
              <a:rPr lang="pl-PL" dirty="0"/>
              <a:t>q</a:t>
            </a:r>
            <a:r>
              <a:rPr lang="en-US" dirty="0" err="1"/>
              <a:t>ueues</a:t>
            </a:r>
            <a:r>
              <a:rPr lang="pl-PL" dirty="0"/>
              <a:t>, </a:t>
            </a:r>
            <a:r>
              <a:rPr lang="pl-PL" dirty="0" err="1"/>
              <a:t>events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22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4459-24D0-9E2A-B4A5-867D2532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l-PL" dirty="0"/>
              <a:t>RTOS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B2C1-FF88-83AF-B468-85EE8422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835"/>
            <a:ext cx="6096000" cy="2800165"/>
          </a:xfrm>
        </p:spPr>
        <p:txBody>
          <a:bodyPr>
            <a:normAutofit/>
          </a:bodyPr>
          <a:lstStyle/>
          <a:p>
            <a:r>
              <a:rPr lang="pl-PL" sz="1600" dirty="0"/>
              <a:t>Task </a:t>
            </a:r>
            <a:r>
              <a:rPr lang="en-US" sz="1600" dirty="0"/>
              <a:t>can be compared to a small program that implements a specific functionality in an infinite loop. </a:t>
            </a:r>
            <a:endParaRPr lang="pl-PL" sz="1600" dirty="0"/>
          </a:p>
          <a:p>
            <a:r>
              <a:rPr lang="pl-PL" sz="1600" b="1" u="sng" dirty="0" err="1"/>
              <a:t>Each</a:t>
            </a:r>
            <a:r>
              <a:rPr lang="pl-PL" sz="1600" b="1" u="sng" dirty="0"/>
              <a:t> </a:t>
            </a:r>
            <a:r>
              <a:rPr lang="en-US" sz="1600" b="1" u="sng" dirty="0"/>
              <a:t>task has its own stack and a set of processor registers</a:t>
            </a:r>
            <a:r>
              <a:rPr lang="en-US" sz="1600" dirty="0"/>
              <a:t>, which makes it seem like it has the processor exclusively. </a:t>
            </a:r>
            <a:endParaRPr lang="pl-PL" sz="1600" dirty="0"/>
          </a:p>
          <a:p>
            <a:r>
              <a:rPr lang="en-US" sz="1600" dirty="0"/>
              <a:t>The size of the stack for each task can be adjusted to its need</a:t>
            </a:r>
            <a:r>
              <a:rPr lang="pl-PL" sz="1600" dirty="0"/>
              <a:t>s.</a:t>
            </a:r>
          </a:p>
          <a:p>
            <a:r>
              <a:rPr lang="en-US" sz="1600" dirty="0"/>
              <a:t>When a task is switched, the current context (the state of registers, stack) in which it is located is saved and the context of the task that will be started is restored, </a:t>
            </a:r>
            <a:r>
              <a:rPr lang="pl-PL" sz="1600" dirty="0"/>
              <a:t>t</a:t>
            </a:r>
            <a:r>
              <a:rPr lang="en-US" sz="1600" dirty="0"/>
              <a:t>hanks to </a:t>
            </a:r>
            <a:r>
              <a:rPr lang="pl-PL" sz="1600" dirty="0"/>
              <a:t>that</a:t>
            </a:r>
            <a:r>
              <a:rPr lang="en-US" sz="1600" dirty="0"/>
              <a:t>,</a:t>
            </a:r>
            <a:r>
              <a:rPr lang="pl-PL" sz="1600" dirty="0"/>
              <a:t> </a:t>
            </a:r>
            <a:r>
              <a:rPr lang="en-US" sz="1600" dirty="0"/>
              <a:t>the task continues working from the place where it was interrupted</a:t>
            </a:r>
            <a:r>
              <a:rPr lang="pl-PL" sz="1600" dirty="0"/>
              <a:t>.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F9205-45BE-1085-EA18-9CB21952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63" y="3986114"/>
            <a:ext cx="2448605" cy="24486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B60C16-68DD-5BDD-DBD3-4D2A7B0CC6C4}"/>
              </a:ext>
            </a:extLst>
          </p:cNvPr>
          <p:cNvSpPr/>
          <p:nvPr/>
        </p:nvSpPr>
        <p:spPr>
          <a:xfrm>
            <a:off x="6745941" y="3332886"/>
            <a:ext cx="1748118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Stack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7DF34-9D3C-14AA-57A9-B7C7602A0873}"/>
              </a:ext>
            </a:extLst>
          </p:cNvPr>
          <p:cNvSpPr/>
          <p:nvPr/>
        </p:nvSpPr>
        <p:spPr>
          <a:xfrm>
            <a:off x="6745941" y="5173008"/>
            <a:ext cx="1748118" cy="3585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Task3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218A24-C551-6F80-B78E-79F5679BD614}"/>
              </a:ext>
            </a:extLst>
          </p:cNvPr>
          <p:cNvSpPr/>
          <p:nvPr/>
        </p:nvSpPr>
        <p:spPr>
          <a:xfrm>
            <a:off x="6745941" y="5526807"/>
            <a:ext cx="1748118" cy="374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Task2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E2CBF-B3AE-6D7F-5BB5-4AAED5CC5B23}"/>
              </a:ext>
            </a:extLst>
          </p:cNvPr>
          <p:cNvSpPr/>
          <p:nvPr/>
        </p:nvSpPr>
        <p:spPr>
          <a:xfrm>
            <a:off x="6745941" y="5888970"/>
            <a:ext cx="1748118" cy="3585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Task1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272BEE-A900-8703-AC25-A3979D59F04E}"/>
              </a:ext>
            </a:extLst>
          </p:cNvPr>
          <p:cNvSpPr/>
          <p:nvPr/>
        </p:nvSpPr>
        <p:spPr>
          <a:xfrm>
            <a:off x="6745941" y="6247558"/>
            <a:ext cx="1748118" cy="35858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Static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69840C-364E-0BCB-964E-5F088578BA52}"/>
              </a:ext>
            </a:extLst>
          </p:cNvPr>
          <p:cNvSpPr/>
          <p:nvPr/>
        </p:nvSpPr>
        <p:spPr>
          <a:xfrm>
            <a:off x="6745941" y="3686687"/>
            <a:ext cx="1748118" cy="116396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Free space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562359-E407-FFD5-0D44-CFCDE19F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549" y="1023780"/>
            <a:ext cx="2190524" cy="220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24B298-4557-0090-6081-340118B2D6CB}"/>
              </a:ext>
            </a:extLst>
          </p:cNvPr>
          <p:cNvSpPr txBox="1"/>
          <p:nvPr/>
        </p:nvSpPr>
        <p:spPr>
          <a:xfrm>
            <a:off x="10152527" y="3332886"/>
            <a:ext cx="2101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https://open4tech.com/memory-layout-embedded-c-programs/</a:t>
            </a:r>
            <a:endParaRPr lang="en-US" sz="8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F0F76BB-88C4-C6D4-32C5-D2704699757A}"/>
              </a:ext>
            </a:extLst>
          </p:cNvPr>
          <p:cNvSpPr/>
          <p:nvPr/>
        </p:nvSpPr>
        <p:spPr>
          <a:xfrm>
            <a:off x="7449670" y="3594847"/>
            <a:ext cx="340659" cy="44321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5E7E0-A2A9-00B2-CD19-DC71293D7F42}"/>
              </a:ext>
            </a:extLst>
          </p:cNvPr>
          <p:cNvSpPr/>
          <p:nvPr/>
        </p:nvSpPr>
        <p:spPr>
          <a:xfrm>
            <a:off x="6745941" y="4847079"/>
            <a:ext cx="1748118" cy="3585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Heap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1676B84-D654-C29D-E46D-EA8DDC227772}"/>
              </a:ext>
            </a:extLst>
          </p:cNvPr>
          <p:cNvSpPr/>
          <p:nvPr/>
        </p:nvSpPr>
        <p:spPr>
          <a:xfrm rot="10800000">
            <a:off x="7449670" y="4467974"/>
            <a:ext cx="340659" cy="44321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6313947D-D48E-4BAC-19FD-E16F17154796}"/>
              </a:ext>
            </a:extLst>
          </p:cNvPr>
          <p:cNvSpPr/>
          <p:nvPr/>
        </p:nvSpPr>
        <p:spPr>
          <a:xfrm rot="5400000">
            <a:off x="8532709" y="5853728"/>
            <a:ext cx="292429" cy="549022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ED180B3-3948-8AF8-D042-63DB3538778C}"/>
              </a:ext>
            </a:extLst>
          </p:cNvPr>
          <p:cNvSpPr/>
          <p:nvPr/>
        </p:nvSpPr>
        <p:spPr>
          <a:xfrm rot="5400000">
            <a:off x="8532708" y="5432011"/>
            <a:ext cx="292429" cy="549022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EAC2C413-7E12-CD72-2252-BD529ADFCBB4}"/>
              </a:ext>
            </a:extLst>
          </p:cNvPr>
          <p:cNvSpPr/>
          <p:nvPr/>
        </p:nvSpPr>
        <p:spPr>
          <a:xfrm rot="5400000">
            <a:off x="8532707" y="5080944"/>
            <a:ext cx="292429" cy="549022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3C1182-3380-B02C-D2CF-59EAA75BA548}"/>
              </a:ext>
            </a:extLst>
          </p:cNvPr>
          <p:cNvSpPr/>
          <p:nvPr/>
        </p:nvSpPr>
        <p:spPr>
          <a:xfrm>
            <a:off x="9197787" y="4682886"/>
            <a:ext cx="1748118" cy="358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Stack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A506EB-0DA1-E8E0-67D9-B953E768D275}"/>
              </a:ext>
            </a:extLst>
          </p:cNvPr>
          <p:cNvSpPr/>
          <p:nvPr/>
        </p:nvSpPr>
        <p:spPr>
          <a:xfrm>
            <a:off x="9197787" y="5045408"/>
            <a:ext cx="1748118" cy="1389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Free space</a:t>
            </a:r>
            <a:endParaRPr lang="en-US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54591CB-E45F-BF74-30D0-8BD57A92F897}"/>
              </a:ext>
            </a:extLst>
          </p:cNvPr>
          <p:cNvSpPr/>
          <p:nvPr/>
        </p:nvSpPr>
        <p:spPr>
          <a:xfrm>
            <a:off x="9982198" y="5170245"/>
            <a:ext cx="340659" cy="44321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769E69-0DE2-5063-74F7-F8CAB276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585" y="494320"/>
            <a:ext cx="3062107" cy="10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E00A-0359-C412-BBEE-A76604A0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8" y="114113"/>
            <a:ext cx="8583706" cy="746499"/>
          </a:xfrm>
        </p:spPr>
        <p:txBody>
          <a:bodyPr/>
          <a:lstStyle/>
          <a:p>
            <a:r>
              <a:rPr lang="pl-PL" b="1" dirty="0"/>
              <a:t>Most </a:t>
            </a:r>
            <a:r>
              <a:rPr lang="en-US" b="1" i="0" dirty="0">
                <a:effectLst/>
              </a:rPr>
              <a:t>Popular Scheduling Algorithms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CC1E-9752-1324-129E-1708236F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8" y="860612"/>
            <a:ext cx="10515600" cy="2942151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effectLst/>
                <a:latin typeface="var(--h3_typography-font-family)"/>
              </a:rPr>
              <a:t>Priority Scheduling</a:t>
            </a:r>
          </a:p>
          <a:p>
            <a:pPr lvl="1">
              <a:spcBef>
                <a:spcPts val="0"/>
              </a:spcBef>
            </a:pPr>
            <a:r>
              <a:rPr lang="en-US" sz="1400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Each task has a priority level assigned to it. The task with the highest priority will be executed.</a:t>
            </a:r>
            <a:endParaRPr lang="pl-PL" sz="1400" b="0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sz="1400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In the preemptive version, a running task can be stopped if a task with a higher priority enters the ready state.</a:t>
            </a:r>
            <a:endParaRPr lang="pl-PL" sz="1400" b="0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sz="1400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In the non- preemptive version, a running task cannot be interrupted by a task with a higher priority.</a:t>
            </a:r>
          </a:p>
          <a:p>
            <a:pPr algn="l"/>
            <a:r>
              <a:rPr lang="en-US" sz="2000" b="1" i="0" dirty="0">
                <a:effectLst/>
                <a:latin typeface="var(--h3_typography-font-family)"/>
              </a:rPr>
              <a:t>Round-Robin Scheduling</a:t>
            </a:r>
          </a:p>
          <a:p>
            <a:pPr lvl="1">
              <a:spcBef>
                <a:spcPts val="0"/>
              </a:spcBef>
            </a:pPr>
            <a:r>
              <a:rPr lang="en-US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Round-robin is a preemptive type of scheduling algorithm. </a:t>
            </a:r>
            <a:endParaRPr lang="pl-PL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are no priorities assigned to the tasks.</a:t>
            </a:r>
            <a:endParaRPr lang="pl-PL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Each task is put into a running state for a fixed predefined time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pl-PL" sz="1200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time is commonly referred to as time-slice (aka quantum)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pl-PL" sz="1200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task can not run longer than the time-slice. </a:t>
            </a:r>
            <a:endParaRPr lang="pl-PL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 case a task has not completed by the end of its dedicated time-slice, it is interrupted, so the next task from the scheduling queue can be run in the following time slice. </a:t>
            </a:r>
            <a:endParaRPr lang="pl-PL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>
              <a:spcBef>
                <a:spcPts val="0"/>
              </a:spcBef>
            </a:pPr>
            <a:r>
              <a:rPr lang="pl-PL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re-emptied task has an opportunity to complete its operation once it’s again its turn to use a time-slice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>
              <a:spcBef>
                <a:spcPts val="0"/>
              </a:spcBef>
            </a:pPr>
            <a:r>
              <a:rPr lang="pl-PL" sz="12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Advatage</a:t>
            </a:r>
            <a:r>
              <a:rPr lang="pl-PL" sz="1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of this type of scheduling is its simplicity and relatively easy implementation.</a:t>
            </a:r>
          </a:p>
          <a:p>
            <a:pPr>
              <a:spcBef>
                <a:spcPts val="0"/>
              </a:spcBef>
            </a:pPr>
            <a:endParaRPr lang="en-US" sz="1800" b="0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8C9DF3-2E3D-3B83-7C68-4E6FC58A72AD}"/>
              </a:ext>
            </a:extLst>
          </p:cNvPr>
          <p:cNvCxnSpPr/>
          <p:nvPr/>
        </p:nvCxnSpPr>
        <p:spPr>
          <a:xfrm flipV="1">
            <a:off x="923365" y="4061012"/>
            <a:ext cx="0" cy="22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4A52D-D1E1-33DE-F711-DF3324C69563}"/>
              </a:ext>
            </a:extLst>
          </p:cNvPr>
          <p:cNvCxnSpPr>
            <a:cxnSpLocks/>
          </p:cNvCxnSpPr>
          <p:nvPr/>
        </p:nvCxnSpPr>
        <p:spPr>
          <a:xfrm flipV="1">
            <a:off x="923365" y="6212541"/>
            <a:ext cx="4222376" cy="8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17861E-E3E4-95F1-C232-26465F96EAF5}"/>
              </a:ext>
            </a:extLst>
          </p:cNvPr>
          <p:cNvSpPr/>
          <p:nvPr/>
        </p:nvSpPr>
        <p:spPr>
          <a:xfrm>
            <a:off x="1004049" y="5517776"/>
            <a:ext cx="618562" cy="268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8869E-6678-D02C-D5FB-0BE23477C83E}"/>
              </a:ext>
            </a:extLst>
          </p:cNvPr>
          <p:cNvSpPr/>
          <p:nvPr/>
        </p:nvSpPr>
        <p:spPr>
          <a:xfrm>
            <a:off x="1622611" y="5216915"/>
            <a:ext cx="555814" cy="2918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3A6AD-ECE9-4F25-D534-0930DE5CD118}"/>
              </a:ext>
            </a:extLst>
          </p:cNvPr>
          <p:cNvSpPr/>
          <p:nvPr/>
        </p:nvSpPr>
        <p:spPr>
          <a:xfrm>
            <a:off x="2178425" y="4956939"/>
            <a:ext cx="930937" cy="2599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T3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D3376C-35B7-0DEA-C595-002F9B0D5AAA}"/>
              </a:ext>
            </a:extLst>
          </p:cNvPr>
          <p:cNvSpPr/>
          <p:nvPr/>
        </p:nvSpPr>
        <p:spPr>
          <a:xfrm>
            <a:off x="3109361" y="5216915"/>
            <a:ext cx="797861" cy="2918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80836-426A-3F5A-0B3F-206EE111916D}"/>
              </a:ext>
            </a:extLst>
          </p:cNvPr>
          <p:cNvSpPr/>
          <p:nvPr/>
        </p:nvSpPr>
        <p:spPr>
          <a:xfrm>
            <a:off x="3917573" y="5517776"/>
            <a:ext cx="1102662" cy="259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B633F-BFFF-4EBF-24CE-F722D6A0B816}"/>
              </a:ext>
            </a:extLst>
          </p:cNvPr>
          <p:cNvSpPr txBox="1"/>
          <p:nvPr/>
        </p:nvSpPr>
        <p:spPr>
          <a:xfrm>
            <a:off x="209587" y="4061012"/>
            <a:ext cx="58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Task</a:t>
            </a:r>
          </a:p>
          <a:p>
            <a:r>
              <a:rPr lang="pl-PL" dirty="0" err="1"/>
              <a:t>Prio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CB479-03F7-4250-A711-0E7DFFF5BF59}"/>
              </a:ext>
            </a:extLst>
          </p:cNvPr>
          <p:cNvSpPr txBox="1"/>
          <p:nvPr/>
        </p:nvSpPr>
        <p:spPr>
          <a:xfrm>
            <a:off x="4603187" y="62743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time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CCD5E3-FDA9-654A-BB6C-0791BE3B075C}"/>
              </a:ext>
            </a:extLst>
          </p:cNvPr>
          <p:cNvSpPr txBox="1"/>
          <p:nvPr/>
        </p:nvSpPr>
        <p:spPr>
          <a:xfrm>
            <a:off x="1306216" y="41062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1" i="0" dirty="0" err="1">
                <a:effectLst/>
                <a:latin typeface="var(--h3_typography-font-family)"/>
              </a:rPr>
              <a:t>Preemptive</a:t>
            </a:r>
            <a:r>
              <a:rPr lang="pl-PL" sz="1800" b="1" i="0" dirty="0">
                <a:effectLst/>
                <a:latin typeface="var(--h3_typography-font-family)"/>
              </a:rPr>
              <a:t> </a:t>
            </a:r>
            <a:r>
              <a:rPr lang="pl-PL" sz="1800" b="1" i="0" dirty="0" err="1">
                <a:effectLst/>
                <a:latin typeface="var(--h3_typography-font-family)"/>
              </a:rPr>
              <a:t>priority</a:t>
            </a:r>
            <a:r>
              <a:rPr lang="pl-PL" sz="1800" b="1" i="0" dirty="0">
                <a:effectLst/>
                <a:latin typeface="var(--h3_typography-font-family)"/>
              </a:rPr>
              <a:t> </a:t>
            </a:r>
            <a:r>
              <a:rPr lang="pl-PL" sz="1800" b="1" i="0" dirty="0" err="1">
                <a:effectLst/>
                <a:latin typeface="var(--h3_typography-font-family)"/>
              </a:rPr>
              <a:t>scheduling</a:t>
            </a:r>
            <a:endParaRPr lang="en-US" sz="1800" b="1" i="0" dirty="0">
              <a:effectLst/>
              <a:latin typeface="var(--h3_typography-font-family)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65C930-F102-D036-683A-1F8F64CE5263}"/>
              </a:ext>
            </a:extLst>
          </p:cNvPr>
          <p:cNvSpPr/>
          <p:nvPr/>
        </p:nvSpPr>
        <p:spPr>
          <a:xfrm>
            <a:off x="9932892" y="4201702"/>
            <a:ext cx="1290917" cy="7933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Task2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14CA5D-9467-AF1E-511D-50DA86C1A4E7}"/>
              </a:ext>
            </a:extLst>
          </p:cNvPr>
          <p:cNvSpPr/>
          <p:nvPr/>
        </p:nvSpPr>
        <p:spPr>
          <a:xfrm>
            <a:off x="8291267" y="5877689"/>
            <a:ext cx="1380569" cy="7933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Task3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C7D0A6-09E6-35E4-1C62-9CE790F8C4AF}"/>
              </a:ext>
            </a:extLst>
          </p:cNvPr>
          <p:cNvSpPr/>
          <p:nvPr/>
        </p:nvSpPr>
        <p:spPr>
          <a:xfrm>
            <a:off x="7198141" y="4216064"/>
            <a:ext cx="1214715" cy="764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Task1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9382EC-816C-0D3B-8449-64B9F7C4ADCE}"/>
              </a:ext>
            </a:extLst>
          </p:cNvPr>
          <p:cNvSpPr txBox="1"/>
          <p:nvPr/>
        </p:nvSpPr>
        <p:spPr>
          <a:xfrm>
            <a:off x="7573369" y="5086927"/>
            <a:ext cx="270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effectLst/>
                <a:latin typeface="var(--h3_typography-font-family)"/>
              </a:rPr>
              <a:t>Round-Robin Scheduling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E243FEFF-8032-F818-C351-B2B74FD13C53}"/>
              </a:ext>
            </a:extLst>
          </p:cNvPr>
          <p:cNvSpPr/>
          <p:nvPr/>
        </p:nvSpPr>
        <p:spPr>
          <a:xfrm>
            <a:off x="8045766" y="3679871"/>
            <a:ext cx="2178117" cy="468726"/>
          </a:xfrm>
          <a:prstGeom prst="curvedDownArrow">
            <a:avLst>
              <a:gd name="adj1" fmla="val 29582"/>
              <a:gd name="adj2" fmla="val 51236"/>
              <a:gd name="adj3" fmla="val 392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B6541CD6-47C7-885A-D151-2DA54449ADA1}"/>
              </a:ext>
            </a:extLst>
          </p:cNvPr>
          <p:cNvSpPr/>
          <p:nvPr/>
        </p:nvSpPr>
        <p:spPr>
          <a:xfrm rot="7981423">
            <a:off x="9641066" y="5583908"/>
            <a:ext cx="1974553" cy="656626"/>
          </a:xfrm>
          <a:prstGeom prst="curvedDownArrow">
            <a:avLst>
              <a:gd name="adj1" fmla="val 22227"/>
              <a:gd name="adj2" fmla="val 51236"/>
              <a:gd name="adj3" fmla="val 392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3DD20773-460C-D04E-A217-AE7271144913}"/>
              </a:ext>
            </a:extLst>
          </p:cNvPr>
          <p:cNvSpPr/>
          <p:nvPr/>
        </p:nvSpPr>
        <p:spPr>
          <a:xfrm rot="14545551">
            <a:off x="6654275" y="5591624"/>
            <a:ext cx="1770083" cy="554295"/>
          </a:xfrm>
          <a:prstGeom prst="curvedDownArrow">
            <a:avLst>
              <a:gd name="adj1" fmla="val 22227"/>
              <a:gd name="adj2" fmla="val 51236"/>
              <a:gd name="adj3" fmla="val 392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3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7A75-D602-1486-5371-2464B8AA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284444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Contex</a:t>
            </a:r>
            <a:r>
              <a:rPr lang="pl-PL" dirty="0"/>
              <a:t> </a:t>
            </a:r>
            <a:r>
              <a:rPr lang="pl-PL" dirty="0" err="1"/>
              <a:t>switch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76CC-5085-EDAD-EB3C-91FA70B1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1063625"/>
            <a:ext cx="10515600" cy="3463551"/>
          </a:xfrm>
        </p:spPr>
        <p:txBody>
          <a:bodyPr>
            <a:normAutofit/>
          </a:bodyPr>
          <a:lstStyle/>
          <a:p>
            <a:r>
              <a:rPr lang="pl-PL" sz="1800" dirty="0"/>
              <a:t>„</a:t>
            </a:r>
            <a:r>
              <a:rPr lang="en-US" sz="1800" dirty="0"/>
              <a:t>When a task is switched, the current context (the state of registers, stack) in which</a:t>
            </a:r>
            <a:r>
              <a:rPr lang="pl-PL" sz="1800" dirty="0"/>
              <a:t> </a:t>
            </a:r>
            <a:r>
              <a:rPr lang="pl-PL" sz="1800" dirty="0" err="1"/>
              <a:t>task</a:t>
            </a:r>
            <a:r>
              <a:rPr lang="en-US" sz="1800" dirty="0"/>
              <a:t> is located is saved and the context of the task that will be started is restored, </a:t>
            </a:r>
            <a:r>
              <a:rPr lang="pl-PL" sz="1800" dirty="0"/>
              <a:t>t</a:t>
            </a:r>
            <a:r>
              <a:rPr lang="en-US" sz="1800" dirty="0"/>
              <a:t>hanks to </a:t>
            </a:r>
            <a:r>
              <a:rPr lang="pl-PL" sz="1800" dirty="0"/>
              <a:t>that</a:t>
            </a:r>
            <a:r>
              <a:rPr lang="en-US" sz="1800" dirty="0"/>
              <a:t>,</a:t>
            </a:r>
            <a:r>
              <a:rPr lang="pl-PL" sz="1800" dirty="0"/>
              <a:t> </a:t>
            </a:r>
            <a:r>
              <a:rPr lang="en-US" sz="1800" dirty="0"/>
              <a:t>the task continues working from the place where it was interrupted</a:t>
            </a:r>
            <a:r>
              <a:rPr lang="pl-PL" sz="1800" dirty="0"/>
              <a:t>. „</a:t>
            </a:r>
          </a:p>
          <a:p>
            <a:r>
              <a:rPr lang="en-US" sz="1800" dirty="0"/>
              <a:t>The RTOS itself, or the core</a:t>
            </a:r>
            <a:r>
              <a:rPr lang="pl-PL" sz="1800" dirty="0"/>
              <a:t> and</a:t>
            </a:r>
            <a:r>
              <a:rPr lang="en-US" sz="1800" dirty="0"/>
              <a:t> RTOS scheduler executes its tasks</a:t>
            </a:r>
            <a:r>
              <a:rPr lang="pl-PL" sz="1800" dirty="0"/>
              <a:t> like schedulling</a:t>
            </a:r>
            <a:r>
              <a:rPr lang="en-US" sz="1800" dirty="0"/>
              <a:t> typically, in </a:t>
            </a:r>
            <a:r>
              <a:rPr lang="pl-PL" sz="1800" dirty="0"/>
              <a:t>a hardware </a:t>
            </a:r>
            <a:r>
              <a:rPr lang="en-US" sz="1800" dirty="0"/>
              <a:t>interrupt with lowest priority</a:t>
            </a:r>
            <a:r>
              <a:rPr lang="pl-PL" sz="1800" dirty="0"/>
              <a:t>.</a:t>
            </a:r>
            <a:r>
              <a:rPr lang="en-US" sz="1800" dirty="0"/>
              <a:t> </a:t>
            </a:r>
            <a:endParaRPr lang="pl-PL" sz="1800" dirty="0"/>
          </a:p>
          <a:p>
            <a:r>
              <a:rPr lang="pl-PL" sz="1800" dirty="0"/>
              <a:t>In ARM </a:t>
            </a:r>
            <a:r>
              <a:rPr lang="pl-PL" sz="1800" dirty="0" err="1"/>
              <a:t>it</a:t>
            </a:r>
            <a:r>
              <a:rPr lang="pl-PL" sz="1800" dirty="0"/>
              <a:t> will be </a:t>
            </a:r>
            <a:r>
              <a:rPr lang="en-US" sz="1800" dirty="0"/>
              <a:t>„</a:t>
            </a:r>
            <a:r>
              <a:rPr lang="pl-PL" sz="1800" dirty="0"/>
              <a:t> IRQ </a:t>
            </a:r>
            <a:r>
              <a:rPr lang="en-US" sz="1800" dirty="0" err="1"/>
              <a:t>PendSV</a:t>
            </a:r>
            <a:r>
              <a:rPr lang="en-US" sz="1800" dirty="0"/>
              <a:t> - Pending Supervisor Call„</a:t>
            </a:r>
            <a:r>
              <a:rPr lang="pl-PL" sz="1800" dirty="0"/>
              <a:t>. </a:t>
            </a:r>
            <a:r>
              <a:rPr lang="en-US" sz="1800" dirty="0"/>
              <a:t>As we can</a:t>
            </a:r>
            <a:r>
              <a:rPr lang="pl-PL" sz="1800" dirty="0"/>
              <a:t> implement ISR(IRQ service routine)</a:t>
            </a:r>
            <a:r>
              <a:rPr lang="en-US" sz="1800" dirty="0"/>
              <a:t> </a:t>
            </a:r>
            <a:r>
              <a:rPr lang="pl-PL" sz="1800" dirty="0"/>
              <a:t>in a way </a:t>
            </a:r>
            <a:r>
              <a:rPr lang="en-US" sz="1800" dirty="0"/>
              <a:t>that </a:t>
            </a:r>
            <a:r>
              <a:rPr lang="pl-PL" sz="1800" dirty="0"/>
              <a:t>the ISR will be executed only if </a:t>
            </a:r>
            <a:r>
              <a:rPr lang="en-US" sz="1800" dirty="0"/>
              <a:t>all other hardware interrupts are</a:t>
            </a:r>
            <a:r>
              <a:rPr lang="pl-PL" sz="1800" dirty="0"/>
              <a:t> not handled.</a:t>
            </a:r>
          </a:p>
          <a:p>
            <a:r>
              <a:rPr lang="en-US" sz="1800" dirty="0"/>
              <a:t>The RTOS runtime is measured and the cyclic scheduler calls are usually made in the hardware interrupt with the highest priority. Typically, by calling the interrupt with the lowest priority (</a:t>
            </a:r>
            <a:r>
              <a:rPr lang="en-US" sz="1800" dirty="0" err="1"/>
              <a:t>PendSV</a:t>
            </a:r>
            <a:r>
              <a:rPr lang="en-US" sz="1800" dirty="0"/>
              <a:t>), but it can also be done directly in the same interrupt.</a:t>
            </a:r>
            <a:endParaRPr lang="pl-PL" sz="1800" dirty="0"/>
          </a:p>
          <a:p>
            <a:r>
              <a:rPr lang="en-US" sz="1800" dirty="0"/>
              <a:t>This is a slight simplification, but in general, </a:t>
            </a:r>
            <a:r>
              <a:rPr lang="pl-PL" sz="1800" dirty="0"/>
              <a:t>we </a:t>
            </a:r>
            <a:r>
              <a:rPr lang="pl-PL" sz="1800" dirty="0" err="1"/>
              <a:t>can</a:t>
            </a:r>
            <a:r>
              <a:rPr lang="pl-PL" sz="1800" dirty="0"/>
              <a:t> </a:t>
            </a:r>
            <a:r>
              <a:rPr lang="pl-PL" sz="1800" dirty="0" err="1"/>
              <a:t>manage</a:t>
            </a:r>
            <a:r>
              <a:rPr lang="pl-PL" sz="1800" dirty="0"/>
              <a:t> IRQ </a:t>
            </a:r>
            <a:r>
              <a:rPr lang="pl-PL" sz="1800" dirty="0" err="1"/>
              <a:t>requests</a:t>
            </a:r>
            <a:r>
              <a:rPr lang="pl-PL" sz="1800" dirty="0"/>
              <a:t> in </a:t>
            </a:r>
            <a:r>
              <a:rPr lang="en-US" sz="1800" dirty="0"/>
              <a:t>RTO</a:t>
            </a:r>
            <a:r>
              <a:rPr lang="pl-PL" sz="1800" dirty="0"/>
              <a:t>S</a:t>
            </a:r>
            <a:r>
              <a:rPr lang="en-US" sz="1800" dirty="0"/>
              <a:t>.</a:t>
            </a:r>
            <a:endParaRPr lang="pl-PL" sz="1800" dirty="0"/>
          </a:p>
          <a:p>
            <a:pPr lvl="1"/>
            <a:endParaRPr lang="pl-PL" sz="1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44377-8E98-FE73-8AA2-39845491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823" y="4290915"/>
            <a:ext cx="2456330" cy="2456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5CD5A-4FF3-8753-87CA-5C21CFC9221B}"/>
              </a:ext>
            </a:extLst>
          </p:cNvPr>
          <p:cNvSpPr txBox="1"/>
          <p:nvPr/>
        </p:nvSpPr>
        <p:spPr>
          <a:xfrm>
            <a:off x="5091953" y="6531801"/>
            <a:ext cx="45988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https://www.freertos.org/Documentation/02-Kernel/02-Kernel-features/11-Deferred-interrupt-handling</a:t>
            </a:r>
            <a:r>
              <a:rPr lang="pl-PL" sz="800" dirty="0"/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315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40F9-0F2C-887C-F3D2-C7D90493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Practice - Implementation of RTOS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0242-ACC7-D3EE-D7A2-11E4FC8C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7222"/>
          </a:xfrm>
        </p:spPr>
        <p:txBody>
          <a:bodyPr/>
          <a:lstStyle/>
          <a:p>
            <a:r>
              <a:rPr lang="en-US" sz="2000" dirty="0"/>
              <a:t>To simplify our </a:t>
            </a:r>
            <a:r>
              <a:rPr lang="pl-PL" sz="2000" dirty="0"/>
              <a:t>implementation</a:t>
            </a:r>
            <a:r>
              <a:rPr lang="en-US" sz="2000" dirty="0"/>
              <a:t>, we will not consider FPU (floating point unit)</a:t>
            </a:r>
            <a:endParaRPr lang="pl-PL" sz="2000" dirty="0"/>
          </a:p>
          <a:p>
            <a:r>
              <a:rPr lang="pl-PL" sz="2000" dirty="0" err="1"/>
              <a:t>Contex</a:t>
            </a:r>
            <a:r>
              <a:rPr lang="pl-PL" sz="2000" dirty="0"/>
              <a:t> </a:t>
            </a:r>
            <a:r>
              <a:rPr lang="pl-PL" sz="2000" dirty="0" err="1"/>
              <a:t>switch</a:t>
            </a:r>
            <a:r>
              <a:rPr lang="pl-PL" sz="2000" dirty="0"/>
              <a:t> will be implemented in system </a:t>
            </a:r>
            <a:r>
              <a:rPr lang="pl-PL" sz="2000" dirty="0" err="1"/>
              <a:t>tick</a:t>
            </a:r>
            <a:r>
              <a:rPr lang="pl-PL" sz="2000" dirty="0"/>
              <a:t> IRQ.</a:t>
            </a:r>
            <a:endParaRPr lang="en-US" sz="2000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B182-93AF-8906-2CEA-1FDD38F3A4D7}"/>
              </a:ext>
            </a:extLst>
          </p:cNvPr>
          <p:cNvSpPr txBox="1"/>
          <p:nvPr/>
        </p:nvSpPr>
        <p:spPr>
          <a:xfrm>
            <a:off x="237565" y="3324846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Development environment:</a:t>
            </a:r>
          </a:p>
          <a:p>
            <a:r>
              <a:rPr lang="pl-PL" b="1" dirty="0"/>
              <a:t>Visual studio </a:t>
            </a:r>
            <a:r>
              <a:rPr lang="pl-PL" b="1" dirty="0" err="1"/>
              <a:t>code</a:t>
            </a:r>
            <a:r>
              <a:rPr lang="pl-PL" b="1" dirty="0"/>
              <a:t> </a:t>
            </a:r>
            <a:r>
              <a:rPr lang="pl-PL" dirty="0"/>
              <a:t>with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dirty="0" err="1"/>
              <a:t>Cortex-Debug</a:t>
            </a:r>
            <a:endParaRPr lang="pl-P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dirty="0"/>
              <a:t>C/C++ </a:t>
            </a:r>
            <a:r>
              <a:rPr lang="pl-PL" dirty="0"/>
              <a:t>(IntelliSense, </a:t>
            </a:r>
            <a:r>
              <a:rPr lang="pl-PL" dirty="0" err="1"/>
              <a:t>debugging</a:t>
            </a:r>
            <a:r>
              <a:rPr lang="pl-PL" dirty="0"/>
              <a:t> and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browsing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In </a:t>
            </a:r>
            <a:r>
              <a:rPr lang="pl-PL" dirty="0" err="1"/>
              <a:t>envionment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(</a:t>
            </a:r>
            <a:r>
              <a:rPr lang="pl-PL" dirty="0" err="1"/>
              <a:t>Path</a:t>
            </a:r>
            <a:r>
              <a:rPr lang="pl-PL" dirty="0"/>
              <a:t>) 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paths</a:t>
            </a:r>
            <a:r>
              <a:rPr lang="pl-PL" dirty="0"/>
              <a:t> to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binaries</a:t>
            </a:r>
            <a:r>
              <a:rPr lang="pl-PL" dirty="0"/>
              <a:t>(</a:t>
            </a:r>
            <a:r>
              <a:rPr lang="pl-PL" dirty="0" err="1"/>
              <a:t>executive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Compiler:                         </a:t>
            </a:r>
            <a:r>
              <a:rPr lang="pl-PL" b="1" dirty="0" err="1"/>
              <a:t>Arm-none-eabi-gcc</a:t>
            </a:r>
            <a:r>
              <a:rPr lang="pl-PL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Loader</a:t>
            </a:r>
            <a:r>
              <a:rPr lang="pl-PL" dirty="0"/>
              <a:t>/Debugger:          </a:t>
            </a:r>
            <a:r>
              <a:rPr lang="pl-PL" b="1" dirty="0"/>
              <a:t>Open On-Chip Debugger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Automatic </a:t>
            </a:r>
            <a:r>
              <a:rPr lang="pl-PL" dirty="0" err="1"/>
              <a:t>compilation</a:t>
            </a:r>
            <a:r>
              <a:rPr lang="pl-PL" dirty="0"/>
              <a:t>: </a:t>
            </a:r>
            <a:r>
              <a:rPr lang="pl-PL" b="1" dirty="0"/>
              <a:t>GNU </a:t>
            </a:r>
            <a:r>
              <a:rPr lang="pl-PL" b="1" dirty="0" err="1"/>
              <a:t>Make</a:t>
            </a:r>
            <a:r>
              <a:rPr lang="pl-PL" b="1" dirty="0"/>
              <a:t> 3.81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563F-01D6-1492-AA8F-64D10B185AAE}"/>
              </a:ext>
            </a:extLst>
          </p:cNvPr>
          <p:cNvSpPr txBox="1"/>
          <p:nvPr/>
        </p:nvSpPr>
        <p:spPr>
          <a:xfrm>
            <a:off x="7915836" y="2967784"/>
            <a:ext cx="37024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</a:t>
            </a:r>
            <a:r>
              <a:rPr lang="pl-PL" sz="1200" dirty="0"/>
              <a:t>ECU </a:t>
            </a:r>
            <a:r>
              <a:rPr lang="en-US" sz="1200" dirty="0"/>
              <a:t>on which we will run our RTOS</a:t>
            </a:r>
            <a:r>
              <a:rPr lang="pl-PL" sz="1200" dirty="0"/>
              <a:t>:</a:t>
            </a:r>
            <a:endParaRPr lang="en-US" sz="1200" dirty="0"/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STM32 NUCLEO-F103RB</a:t>
            </a:r>
            <a:endParaRPr lang="pl-PL" sz="1200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</a:rPr>
              <a:t>MCU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- STM32F103RBT6 </a:t>
            </a:r>
            <a:r>
              <a:rPr lang="pl-PL" sz="1200" b="0" i="0" dirty="0">
                <a:effectLst/>
                <a:latin typeface="Roboto" panose="02000000000000000000" pitchFamily="2" charset="0"/>
              </a:rPr>
              <a:t>with 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ARM Cortex M3</a:t>
            </a:r>
            <a:endParaRPr lang="pl-PL" sz="1200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Roboto" panose="02000000000000000000" pitchFamily="2" charset="0"/>
              </a:rPr>
              <a:t>Debugger ST-Link/V2</a:t>
            </a:r>
            <a:endParaRPr lang="pl-PL" sz="1200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Roboto" panose="02000000000000000000" pitchFamily="2" charset="0"/>
              </a:rPr>
              <a:t>User LED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2F0DA-9D90-264B-9379-8706A197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518" y="3808940"/>
            <a:ext cx="2478741" cy="19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2DD463-4729-153D-15CE-E2B28B89A664}"/>
              </a:ext>
            </a:extLst>
          </p:cNvPr>
          <p:cNvSpPr txBox="1"/>
          <p:nvPr/>
        </p:nvSpPr>
        <p:spPr>
          <a:xfrm>
            <a:off x="636494" y="2088776"/>
            <a:ext cx="54595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dirty="0"/>
              <a:t>The end</a:t>
            </a:r>
          </a:p>
          <a:p>
            <a:endParaRPr lang="pl-PL" sz="2600" dirty="0"/>
          </a:p>
          <a:p>
            <a:endParaRPr lang="pl-PL" sz="2600" dirty="0"/>
          </a:p>
          <a:p>
            <a:r>
              <a:rPr lang="pl-PL" sz="2600" dirty="0" err="1"/>
              <a:t>Thank</a:t>
            </a:r>
            <a:r>
              <a:rPr lang="pl-PL" sz="2600" dirty="0"/>
              <a:t> </a:t>
            </a:r>
            <a:r>
              <a:rPr lang="pl-PL" sz="2600" dirty="0" err="1"/>
              <a:t>you</a:t>
            </a:r>
            <a:r>
              <a:rPr lang="pl-PL" sz="2600" dirty="0"/>
              <a:t> for </a:t>
            </a:r>
            <a:r>
              <a:rPr lang="pl-PL" sz="2600" dirty="0" err="1"/>
              <a:t>your</a:t>
            </a:r>
            <a:r>
              <a:rPr lang="pl-PL" sz="2600" dirty="0"/>
              <a:t> </a:t>
            </a:r>
            <a:r>
              <a:rPr lang="pl-PL" sz="2600" dirty="0" err="1"/>
              <a:t>attention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6703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747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Berlin Sans FB</vt:lpstr>
      <vt:lpstr>Calibri</vt:lpstr>
      <vt:lpstr>Calibri Light</vt:lpstr>
      <vt:lpstr>Roboto</vt:lpstr>
      <vt:lpstr>var(--h3_typography-font-family)</vt:lpstr>
      <vt:lpstr>Office Theme</vt:lpstr>
      <vt:lpstr>Zaimplementujmy własnego RTOS’a! OD ZERA! STM32 Cortex-M4 Own RTOS!</vt:lpstr>
      <vt:lpstr>Real-time operating systems (RTOS) ? What it is?</vt:lpstr>
      <vt:lpstr>RTOS Task</vt:lpstr>
      <vt:lpstr>Most Popular Scheduling Algorithms</vt:lpstr>
      <vt:lpstr>Contex switch?</vt:lpstr>
      <vt:lpstr>Practice - Implementation of RTOS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Teodor Rosolowski</dc:creator>
  <cp:lastModifiedBy>Teodor Rosolowski</cp:lastModifiedBy>
  <cp:revision>9</cp:revision>
  <dcterms:created xsi:type="dcterms:W3CDTF">2025-02-07T16:05:14Z</dcterms:created>
  <dcterms:modified xsi:type="dcterms:W3CDTF">2025-02-07T18:03:51Z</dcterms:modified>
</cp:coreProperties>
</file>