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3" r:id="rId5"/>
    <p:sldId id="263" r:id="rId6"/>
    <p:sldId id="260" r:id="rId7"/>
    <p:sldId id="259" r:id="rId8"/>
    <p:sldId id="271" r:id="rId9"/>
    <p:sldId id="268" r:id="rId10"/>
    <p:sldId id="269" r:id="rId11"/>
    <p:sldId id="267" r:id="rId12"/>
    <p:sldId id="264" r:id="rId13"/>
    <p:sldId id="265" r:id="rId14"/>
    <p:sldId id="270" r:id="rId15"/>
    <p:sldId id="266" r:id="rId16"/>
    <p:sldId id="272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08C"/>
    <a:srgbClr val="1419FA"/>
    <a:srgbClr val="7C7F07"/>
    <a:srgbClr val="D9DE0C"/>
    <a:srgbClr val="C8EB47"/>
    <a:srgbClr val="EB42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7CEFC-AA97-4249-A47A-FC92A5A1EFB2}" type="datetimeFigureOut">
              <a:rPr lang="pl-PL" smtClean="0"/>
              <a:pPr/>
              <a:t>22.05.2023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9433-815C-41C2-A5E7-F8B2392C3E2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19433-815C-41C2-A5E7-F8B2392C3E25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22.05.2023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22.05.2023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22.05.2023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22.05.2023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WWnudktQlP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ll-free-download.com/free-icon/pack-jpeg.html" TargetMode="External"/><Relationship Id="rId2" Type="http://schemas.openxmlformats.org/officeDocument/2006/relationships/hyperlink" Target="https://github.com/trteodor/stm32h747_disco_lvgl_bare_met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youtu.be/5MxftdVXUOg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42852"/>
            <a:ext cx="2214546" cy="142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 descr="D:\STM32_VSCodeWorkSpace\stm32h747_lvgl_master_start\Pictures\h747lvgl_Pho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18870">
            <a:off x="5934886" y="2423460"/>
            <a:ext cx="2876865" cy="2185619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214290"/>
            <a:ext cx="7072362" cy="1857388"/>
          </a:xfrm>
        </p:spPr>
        <p:txBody>
          <a:bodyPr>
            <a:noAutofit/>
          </a:bodyPr>
          <a:lstStyle/>
          <a:p>
            <a:r>
              <a:rPr lang="pl-PL" sz="5000" dirty="0" smtClean="0">
                <a:solidFill>
                  <a:srgbClr val="EB4235"/>
                </a:solidFill>
                <a:latin typeface="Berlin Sans FB Demi" pitchFamily="34" charset="0"/>
              </a:rPr>
              <a:t>LVGL </a:t>
            </a:r>
            <a:r>
              <a:rPr lang="pl-PL" sz="5000" dirty="0" err="1" smtClean="0">
                <a:solidFill>
                  <a:srgbClr val="EB4235"/>
                </a:solidFill>
                <a:latin typeface="Berlin Sans FB Demi" pitchFamily="34" charset="0"/>
              </a:rPr>
              <a:t>library</a:t>
            </a:r>
            <a:r>
              <a:rPr lang="pl-PL" sz="5000" dirty="0" smtClean="0">
                <a:solidFill>
                  <a:srgbClr val="EB4235"/>
                </a:solidFill>
                <a:latin typeface="Berlin Sans FB Demi" pitchFamily="34" charset="0"/>
              </a:rPr>
              <a:t> +</a:t>
            </a:r>
            <a:r>
              <a:rPr lang="pl-PL" sz="5000" dirty="0" smtClean="0">
                <a:solidFill>
                  <a:schemeClr val="accent2"/>
                </a:solidFill>
                <a:latin typeface="Berlin Sans FB Demi" pitchFamily="34" charset="0"/>
              </a:rPr>
              <a:t/>
            </a:r>
            <a:br>
              <a:rPr lang="pl-PL" sz="5000" dirty="0" smtClean="0">
                <a:solidFill>
                  <a:schemeClr val="accent2"/>
                </a:solidFill>
                <a:latin typeface="Berlin Sans FB Demi" pitchFamily="34" charset="0"/>
              </a:rPr>
            </a:br>
            <a:r>
              <a:rPr lang="pl-PL" sz="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SQUARE LINE STUDIO + </a:t>
            </a:r>
            <a:r>
              <a:rPr lang="pl-PL" sz="5000" dirty="0" smtClean="0">
                <a:solidFill>
                  <a:srgbClr val="EE208C"/>
                </a:solidFill>
                <a:latin typeface="Berlin Sans FB Demi" pitchFamily="34" charset="0"/>
              </a:rPr>
              <a:t>STM32H747-Discovery</a:t>
            </a:r>
            <a:endParaRPr lang="pl-PL" sz="5000" dirty="0">
              <a:solidFill>
                <a:srgbClr val="EE208C"/>
              </a:solidFill>
              <a:latin typeface="Berlin Sans FB Dem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357430"/>
            <a:ext cx="572587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trzałka w prawo 6"/>
          <p:cNvSpPr/>
          <p:nvPr/>
        </p:nvSpPr>
        <p:spPr>
          <a:xfrm rot="20647420">
            <a:off x="5539968" y="3351270"/>
            <a:ext cx="1793384" cy="1122733"/>
          </a:xfrm>
          <a:prstGeom prst="rightArrow">
            <a:avLst/>
          </a:prstGeom>
          <a:solidFill>
            <a:srgbClr val="EE2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142844" y="5534561"/>
            <a:ext cx="9001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>
                <a:solidFill>
                  <a:srgbClr val="1419FA"/>
                </a:solidFill>
                <a:latin typeface="Berlin Sans FB Demi" pitchFamily="34" charset="0"/>
              </a:rPr>
              <a:t>LVGL – Genialny sposób na aplikacje graficzne w systemach wbudowanych!</a:t>
            </a:r>
            <a:endParaRPr lang="pl-PL" sz="4000" dirty="0">
              <a:solidFill>
                <a:srgbClr val="1419FA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Quad</a:t>
            </a:r>
            <a:r>
              <a:rPr lang="pl-PL" dirty="0" smtClean="0"/>
              <a:t> </a:t>
            </a:r>
            <a:r>
              <a:rPr lang="pl-PL" dirty="0" smtClean="0"/>
              <a:t>Serial </a:t>
            </a:r>
            <a:r>
              <a:rPr lang="pl-PL" dirty="0" err="1" smtClean="0"/>
              <a:t>periph</a:t>
            </a:r>
            <a:r>
              <a:rPr lang="pl-PL" dirty="0" smtClean="0"/>
              <a:t>. </a:t>
            </a:r>
            <a:r>
              <a:rPr lang="pl-PL" dirty="0" err="1" smtClean="0"/>
              <a:t>Interface</a:t>
            </a:r>
            <a:r>
              <a:rPr lang="pl-PL" dirty="0" smtClean="0"/>
              <a:t> (</a:t>
            </a:r>
            <a:r>
              <a:rPr lang="pl-PL" dirty="0" smtClean="0"/>
              <a:t>QSPI)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7C7F07"/>
                </a:solidFill>
              </a:rPr>
              <a:t>DLTuc</a:t>
            </a:r>
            <a:r>
              <a:rPr lang="pl-PL" dirty="0" smtClean="0">
                <a:solidFill>
                  <a:srgbClr val="7C7F07"/>
                </a:solidFill>
              </a:rPr>
              <a:t> </a:t>
            </a:r>
            <a:r>
              <a:rPr lang="pl-PL" dirty="0" err="1" smtClean="0">
                <a:solidFill>
                  <a:srgbClr val="7C7F07"/>
                </a:solidFill>
              </a:rPr>
              <a:t>Library</a:t>
            </a:r>
            <a:endParaRPr lang="pl-PL" dirty="0">
              <a:solidFill>
                <a:srgbClr val="7C7F07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2857496"/>
            <a:ext cx="8229600" cy="6429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hlinkClick r:id="rId2"/>
              </a:rPr>
              <a:t>https://youtu.be/WWnudktQlP0</a:t>
            </a: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143380"/>
            <a:ext cx="615473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357158" y="2285992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Uproszczenie procesu rozwoju oprogramowania wbudowanego</a:t>
            </a:r>
            <a:endParaRPr lang="pl-PL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44" y="357166"/>
            <a:ext cx="5900750" cy="917596"/>
          </a:xfrm>
        </p:spPr>
        <p:txBody>
          <a:bodyPr/>
          <a:lstStyle/>
          <a:p>
            <a:r>
              <a:rPr lang="pl-PL" dirty="0" smtClean="0"/>
              <a:t>Przygotowany 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1800" b="1" dirty="0" smtClean="0"/>
              <a:t>	</a:t>
            </a:r>
          </a:p>
          <a:p>
            <a:pPr>
              <a:buNone/>
            </a:pPr>
            <a:endParaRPr lang="pl-PL" sz="1800" b="1" dirty="0" smtClean="0"/>
          </a:p>
          <a:p>
            <a:pPr>
              <a:buNone/>
            </a:pPr>
            <a:endParaRPr lang="pl-PL" sz="1800" b="1" dirty="0" smtClean="0"/>
          </a:p>
          <a:p>
            <a:pPr>
              <a:buNone/>
            </a:pPr>
            <a:endParaRPr lang="pl-PL" sz="1800" b="1" dirty="0" smtClean="0"/>
          </a:p>
          <a:p>
            <a:pPr>
              <a:buNone/>
            </a:pPr>
            <a:endParaRPr lang="pl-PL" sz="1800" b="1" dirty="0" smtClean="0"/>
          </a:p>
          <a:p>
            <a:pPr>
              <a:buNone/>
            </a:pPr>
            <a:endParaRPr lang="pl-PL" sz="1800" b="1" dirty="0" smtClean="0"/>
          </a:p>
          <a:p>
            <a:pPr>
              <a:buNone/>
            </a:pPr>
            <a:r>
              <a:rPr lang="pl-PL" sz="1800" b="1" dirty="0" smtClean="0"/>
              <a:t>	</a:t>
            </a:r>
            <a:r>
              <a:rPr lang="pl-PL" sz="1800" b="1" dirty="0" err="1" smtClean="0"/>
              <a:t>Github</a:t>
            </a:r>
            <a:r>
              <a:rPr lang="pl-PL" sz="1800" b="1" dirty="0" smtClean="0"/>
              <a:t>: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dirty="0" smtClean="0">
                <a:hlinkClick r:id="rId2"/>
              </a:rPr>
              <a:t>https://github.com/trteodor/stm32h747_disco_lvgl_bare_metal</a:t>
            </a:r>
            <a:r>
              <a:rPr lang="pl-PL" sz="1800" dirty="0" smtClean="0"/>
              <a:t> </a:t>
            </a:r>
          </a:p>
          <a:p>
            <a:pPr>
              <a:buNone/>
            </a:pP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b="1" dirty="0" err="1" smtClean="0"/>
              <a:t>Free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Icons</a:t>
            </a:r>
            <a:r>
              <a:rPr lang="pl-PL" sz="1800" b="1" dirty="0" smtClean="0"/>
              <a:t>: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dirty="0" smtClean="0">
                <a:hlinkClick r:id="rId3"/>
              </a:rPr>
              <a:t>https://all-free-download.com/free-icon/pack-jpeg.html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b="1" dirty="0" err="1" smtClean="0"/>
              <a:t>Benchmark</a:t>
            </a:r>
            <a:r>
              <a:rPr lang="pl-PL" sz="1800" b="1" dirty="0" smtClean="0"/>
              <a:t> video show: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dirty="0" smtClean="0">
                <a:hlinkClick r:id="rId4"/>
              </a:rPr>
              <a:t>https://youtu.be/5MxftdVXUOgd</a:t>
            </a:r>
            <a:endParaRPr lang="pl-PL" sz="1800" dirty="0"/>
          </a:p>
        </p:txBody>
      </p:sp>
      <p:pic>
        <p:nvPicPr>
          <p:cNvPr id="4" name="Picture 7" descr="D:\STM32_VSCodeWorkSpace\stm32h747_lvgl_master_start\Pictures\h747lvgl_Phot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918870">
            <a:off x="6022854" y="1156940"/>
            <a:ext cx="2665556" cy="2025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Przygotowany przykład - </a:t>
            </a:r>
            <a:r>
              <a:rPr lang="pl-PL" dirty="0" smtClean="0"/>
              <a:t>kompilowanie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Zadbaj o następujące programy:</a:t>
            </a:r>
          </a:p>
          <a:p>
            <a:pPr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    * </a:t>
            </a:r>
            <a:r>
              <a:rPr lang="pl-PL" dirty="0" err="1" smtClean="0"/>
              <a:t>arm-none-eabi-gcc</a:t>
            </a:r>
            <a:r>
              <a:rPr lang="pl-PL" dirty="0" smtClean="0"/>
              <a:t> 9.3.1</a:t>
            </a:r>
          </a:p>
          <a:p>
            <a:r>
              <a:rPr lang="pl-PL" dirty="0" smtClean="0"/>
              <a:t>    * </a:t>
            </a:r>
            <a:r>
              <a:rPr lang="pl-PL" dirty="0" err="1" smtClean="0"/>
              <a:t>OpenOCD</a:t>
            </a:r>
            <a:r>
              <a:rPr lang="pl-PL" dirty="0" smtClean="0"/>
              <a:t> 0.11.0</a:t>
            </a:r>
          </a:p>
          <a:p>
            <a:r>
              <a:rPr lang="pl-PL" dirty="0" smtClean="0"/>
              <a:t>    * make 4.2.1 / </a:t>
            </a:r>
            <a:r>
              <a:rPr lang="pl-PL" dirty="0" err="1" smtClean="0"/>
              <a:t>or</a:t>
            </a:r>
            <a:r>
              <a:rPr lang="pl-PL" dirty="0" smtClean="0"/>
              <a:t> 3.81</a:t>
            </a:r>
          </a:p>
          <a:p>
            <a:r>
              <a:rPr lang="pl-PL" dirty="0" smtClean="0"/>
              <a:t>    * STM32_Programmer_CLI</a:t>
            </a:r>
          </a:p>
          <a:p>
            <a:r>
              <a:rPr lang="pl-PL" dirty="0" smtClean="0"/>
              <a:t>    * </a:t>
            </a:r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Variable</a:t>
            </a:r>
            <a:r>
              <a:rPr lang="pl-PL" dirty="0" smtClean="0"/>
              <a:t> to STM32_CubeProgrammer: STM32_CubeProgrammerPATH eg. </a:t>
            </a:r>
            <a:r>
              <a:rPr lang="pl-PL" dirty="0" err="1" smtClean="0"/>
              <a:t>path</a:t>
            </a:r>
            <a:r>
              <a:rPr lang="pl-PL" dirty="0" smtClean="0"/>
              <a:t>: D:\STMicroelectronics\STM32Cube\STM32CubeProgrammer\bin</a:t>
            </a:r>
          </a:p>
          <a:p>
            <a:pPr>
              <a:buNone/>
            </a:pP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Przygotowany przykład – fragmenty kodu </a:t>
            </a:r>
            <a:r>
              <a:rPr lang="pl-PL" dirty="0" smtClean="0"/>
              <a:t>w QSPI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357430"/>
            <a:ext cx="6357950" cy="357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543956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Przygotowany przykład </a:t>
            </a:r>
            <a:r>
              <a:rPr lang="pl-PL" dirty="0" smtClean="0"/>
              <a:t> -Programowanie i testowanie</a:t>
            </a:r>
            <a:endParaRPr lang="pl-PL" dirty="0"/>
          </a:p>
        </p:txBody>
      </p:sp>
      <p:pic>
        <p:nvPicPr>
          <p:cNvPr id="4" name="Picture 7" descr="D:\STM32_VSCodeWorkSpace\stm32h747_lvgl_master_start\Pictures\h747lvgl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33094">
            <a:off x="4121881" y="1944529"/>
            <a:ext cx="4538685" cy="3448141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857224" y="2714620"/>
            <a:ext cx="23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Komenda: </a:t>
            </a:r>
            <a:r>
              <a:rPr lang="pl-PL" b="1" dirty="0" smtClean="0"/>
              <a:t>make </a:t>
            </a:r>
            <a:r>
              <a:rPr lang="pl-PL" b="1" dirty="0" err="1" smtClean="0"/>
              <a:t>CubeF</a:t>
            </a:r>
            <a:endParaRPr lang="pl-PL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Uruchomiono wyświetlacz sterowany przez DSI</a:t>
            </a:r>
          </a:p>
          <a:p>
            <a:r>
              <a:rPr lang="pl-PL" sz="2200" dirty="0" smtClean="0"/>
              <a:t>Przedstawiono możliwości biblioteki LVGL</a:t>
            </a:r>
          </a:p>
          <a:p>
            <a:r>
              <a:rPr lang="pl-PL" sz="2200" dirty="0" smtClean="0"/>
              <a:t>Zaprezentowano program generator GUI – </a:t>
            </a:r>
            <a:r>
              <a:rPr lang="pl-PL" sz="2200" dirty="0" err="1" smtClean="0"/>
              <a:t>SquareLine</a:t>
            </a:r>
            <a:endParaRPr lang="pl-PL" sz="2200" dirty="0" smtClean="0"/>
          </a:p>
          <a:p>
            <a:endParaRPr lang="pl-PL" sz="2200" dirty="0" smtClean="0"/>
          </a:p>
          <a:p>
            <a:endParaRPr lang="pl-PL" sz="2200" dirty="0" smtClean="0"/>
          </a:p>
          <a:p>
            <a:r>
              <a:rPr lang="pl-PL" sz="2200" dirty="0" smtClean="0"/>
              <a:t>Wspomniano/ pobieżnie omówiono o układy</a:t>
            </a:r>
            <a:br>
              <a:rPr lang="pl-PL" sz="2200" dirty="0" smtClean="0"/>
            </a:br>
            <a:r>
              <a:rPr lang="pl-PL" sz="2200" dirty="0" smtClean="0"/>
              <a:t>      SDRAM, QSPI, LTDC, DSI</a:t>
            </a:r>
            <a:endParaRPr lang="pl-PL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D:\STM32_VSCodeWorkSpace\stm32h747_lvgl_master_start\Pictures\h747lvgl_Pho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18870">
            <a:off x="4920813" y="2718931"/>
            <a:ext cx="3785946" cy="2876268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pl-PL" dirty="0" smtClean="0">
                <a:solidFill>
                  <a:srgbClr val="EE208C"/>
                </a:solidFill>
                <a:latin typeface="Berlin Sans FB Demi" pitchFamily="34" charset="0"/>
              </a:rPr>
              <a:t>STM32H747-Discovery</a:t>
            </a:r>
            <a:endParaRPr lang="pl-PL" dirty="0">
              <a:latin typeface="Bernard MT Condensed" pitchFamily="18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42844" y="2071678"/>
            <a:ext cx="48986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Najważniejsze Właściwości</a:t>
            </a:r>
          </a:p>
          <a:p>
            <a:r>
              <a:rPr lang="pl-PL" b="1" dirty="0" smtClean="0"/>
              <a:t>Mikrokontroler STM32H747XIH6</a:t>
            </a:r>
          </a:p>
          <a:p>
            <a:r>
              <a:rPr lang="pl-PL" b="1" dirty="0" smtClean="0"/>
              <a:t>Pamięć </a:t>
            </a:r>
            <a:r>
              <a:rPr lang="pl-PL" b="1" dirty="0" err="1" smtClean="0"/>
              <a:t>Flash</a:t>
            </a:r>
            <a:r>
              <a:rPr lang="pl-PL" b="1" dirty="0" smtClean="0"/>
              <a:t> -2 MB, Pamięć RAM - 1 MB</a:t>
            </a:r>
          </a:p>
          <a:p>
            <a:r>
              <a:rPr lang="pl-PL" b="1" dirty="0" smtClean="0"/>
              <a:t>4-calowy wyświetlacz LCD z panelem dotykowym</a:t>
            </a:r>
          </a:p>
          <a:p>
            <a:r>
              <a:rPr lang="pl-PL" b="1" dirty="0" smtClean="0"/>
              <a:t>128 </a:t>
            </a:r>
            <a:r>
              <a:rPr lang="pl-PL" b="1" dirty="0" err="1" smtClean="0"/>
              <a:t>Mbytes</a:t>
            </a:r>
            <a:r>
              <a:rPr lang="pl-PL" b="1" dirty="0" smtClean="0"/>
              <a:t> pamięci </a:t>
            </a:r>
            <a:r>
              <a:rPr lang="pl-PL" b="1" dirty="0" err="1" smtClean="0"/>
              <a:t>Quad-SPI</a:t>
            </a:r>
            <a:r>
              <a:rPr lang="pl-PL" b="1" dirty="0" smtClean="0"/>
              <a:t> NOR </a:t>
            </a:r>
            <a:r>
              <a:rPr lang="pl-PL" b="1" dirty="0" err="1" smtClean="0"/>
              <a:t>Flash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/>
              <a:t>32-Mbytes pamięć SDRAM</a:t>
            </a:r>
          </a:p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Wbudowany programator i </a:t>
            </a:r>
            <a:r>
              <a:rPr lang="pl-PL" dirty="0" err="1" smtClean="0"/>
              <a:t>debugger</a:t>
            </a:r>
            <a:r>
              <a:rPr lang="pl-PL" dirty="0" smtClean="0"/>
              <a:t> ST-LINK/V3</a:t>
            </a:r>
          </a:p>
          <a:p>
            <a:r>
              <a:rPr lang="pl-PL" dirty="0" smtClean="0"/>
              <a:t>Ethernet zgodny z IEEE-802.3-2002 i POE	</a:t>
            </a:r>
          </a:p>
          <a:p>
            <a:r>
              <a:rPr lang="pl-PL" dirty="0" smtClean="0"/>
              <a:t>USB OTG HS</a:t>
            </a:r>
          </a:p>
          <a:p>
            <a:r>
              <a:rPr lang="pl-PL" dirty="0" smtClean="0"/>
              <a:t>4 x dioda LED</a:t>
            </a:r>
          </a:p>
          <a:p>
            <a:r>
              <a:rPr lang="pl-PL" dirty="0" smtClean="0"/>
              <a:t>Przycisk do dyspozycji użytkownika i przycisk Reset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SQUARE LINE STUDIO</a:t>
            </a:r>
            <a:endParaRPr lang="pl-PL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857496"/>
            <a:ext cx="702720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214282" y="1285860"/>
            <a:ext cx="7643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Najważniejsze właściwości: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Generowanie kodu w języku C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Konfigurowanie </a:t>
            </a:r>
            <a:r>
              <a:rPr lang="pl-PL" dirty="0" err="1" smtClean="0"/>
              <a:t>widgetów</a:t>
            </a:r>
            <a:r>
              <a:rPr lang="pl-PL" dirty="0" smtClean="0"/>
              <a:t>, przycisków itp. </a:t>
            </a:r>
            <a:br>
              <a:rPr lang="pl-PL" dirty="0" smtClean="0"/>
            </a:br>
            <a:r>
              <a:rPr lang="pl-PL" dirty="0" smtClean="0"/>
              <a:t>	 – np. wywołanie niestandardowej funkcji</a:t>
            </a:r>
          </a:p>
          <a:p>
            <a:pPr>
              <a:buFont typeface="Arial" pitchFamily="34" charset="0"/>
              <a:buChar char="•"/>
            </a:pPr>
            <a:r>
              <a:rPr lang="pl-PL" b="1" dirty="0" smtClean="0"/>
              <a:t>  Łatwość obsługi!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EE208C"/>
                </a:solidFill>
                <a:latin typeface="Berlin Sans FB Demi" pitchFamily="34" charset="0"/>
              </a:rPr>
              <a:t>MCU - STM32H747</a:t>
            </a:r>
            <a:endParaRPr lang="pl-PL" dirty="0">
              <a:solidFill>
                <a:srgbClr val="EE208C"/>
              </a:solidFill>
              <a:latin typeface="Berlin Sans FB Demi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27478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Sterownik wyświetlacza OTM8009A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err="1" smtClean="0"/>
              <a:t>On-The-Board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EE208C"/>
                </a:solidFill>
                <a:latin typeface="Berlin Sans FB Demi" pitchFamily="34" charset="0"/>
              </a:rPr>
              <a:t>STM32H747-Discovery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Display serial </a:t>
            </a:r>
            <a:r>
              <a:rPr lang="pl-PL" dirty="0" err="1" smtClean="0"/>
              <a:t>interface</a:t>
            </a:r>
            <a:r>
              <a:rPr lang="pl-PL" dirty="0" smtClean="0"/>
              <a:t> (DSI)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l-PL" b="1" dirty="0" err="1" smtClean="0"/>
              <a:t>LCD-TFT</a:t>
            </a:r>
            <a:r>
              <a:rPr lang="pl-PL" b="1" dirty="0" smtClean="0"/>
              <a:t> display </a:t>
            </a:r>
            <a:r>
              <a:rPr lang="pl-PL" b="1" dirty="0" err="1" smtClean="0"/>
              <a:t>controller</a:t>
            </a:r>
            <a:r>
              <a:rPr lang="pl-PL" b="1" dirty="0" smtClean="0"/>
              <a:t> (LTDC)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643050"/>
            <a:ext cx="6264429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LCD-TFT</a:t>
            </a:r>
            <a:r>
              <a:rPr lang="pl-PL" b="1" dirty="0" smtClean="0"/>
              <a:t> display </a:t>
            </a:r>
            <a:r>
              <a:rPr lang="pl-PL" b="1" dirty="0" err="1" smtClean="0"/>
              <a:t>controller</a:t>
            </a:r>
            <a:r>
              <a:rPr lang="pl-PL" b="1" dirty="0" smtClean="0"/>
              <a:t> (LTDC</a:t>
            </a:r>
            <a:r>
              <a:rPr lang="pl-PL" b="1" dirty="0" smtClean="0"/>
              <a:t>)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01079"/>
            <a:ext cx="8229600" cy="352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SDRAM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131</Words>
  <PresentationFormat>Pokaz na ekranie (4:3)</PresentationFormat>
  <Paragraphs>56</Paragraphs>
  <Slides>16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Motyw pakietu Office</vt:lpstr>
      <vt:lpstr>LVGL library + SQUARE LINE STUDIO + STM32H747-Discovery</vt:lpstr>
      <vt:lpstr>STM32H747-Discovery</vt:lpstr>
      <vt:lpstr>SQUARE LINE STUDIO</vt:lpstr>
      <vt:lpstr>MCU - STM32H747</vt:lpstr>
      <vt:lpstr>Sterownik wyświetlacza OTM8009A On-The-Board STM32H747-Discovery </vt:lpstr>
      <vt:lpstr>Display serial interface (DSI)</vt:lpstr>
      <vt:lpstr>LCD-TFT display controller (LTDC)</vt:lpstr>
      <vt:lpstr>LCD-TFT display controller (LTDC)</vt:lpstr>
      <vt:lpstr>SDRAM</vt:lpstr>
      <vt:lpstr>Quad Serial periph. Interface (QSPI)</vt:lpstr>
      <vt:lpstr>DLTuc Library</vt:lpstr>
      <vt:lpstr>Przygotowany przykład</vt:lpstr>
      <vt:lpstr>Przygotowany przykład - kompilowanie</vt:lpstr>
      <vt:lpstr>Przygotowany przykład – fragmenty kodu w QSPI</vt:lpstr>
      <vt:lpstr>Przygotowany przykład  -Programowanie i testowanie</vt:lpstr>
      <vt:lpstr>Podsumowanie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LVGL library   + SQUARE LINE STUDIO + STM32H747-Discovery</dc:title>
  <dc:creator>Teodor</dc:creator>
  <cp:lastModifiedBy>Teodor</cp:lastModifiedBy>
  <cp:revision>80</cp:revision>
  <dcterms:created xsi:type="dcterms:W3CDTF">2023-05-21T14:32:18Z</dcterms:created>
  <dcterms:modified xsi:type="dcterms:W3CDTF">2023-05-23T17:35:57Z</dcterms:modified>
</cp:coreProperties>
</file>