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73" r:id="rId4"/>
    <p:sldId id="258" r:id="rId5"/>
    <p:sldId id="257" r:id="rId6"/>
    <p:sldId id="260" r:id="rId7"/>
    <p:sldId id="259" r:id="rId8"/>
    <p:sldId id="263" r:id="rId9"/>
    <p:sldId id="268" r:id="rId10"/>
    <p:sldId id="269" r:id="rId11"/>
    <p:sldId id="267" r:id="rId12"/>
    <p:sldId id="265" r:id="rId13"/>
    <p:sldId id="270" r:id="rId14"/>
    <p:sldId id="266" r:id="rId15"/>
    <p:sldId id="274" r:id="rId16"/>
    <p:sldId id="272" r:id="rId1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08C"/>
    <a:srgbClr val="1419FA"/>
    <a:srgbClr val="7C7F07"/>
    <a:srgbClr val="D9DE0C"/>
    <a:srgbClr val="C8EB47"/>
    <a:srgbClr val="EB423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7CEFC-AA97-4249-A47A-FC92A5A1EFB2}" type="datetimeFigureOut">
              <a:rPr lang="pl-PL" smtClean="0"/>
              <a:pPr/>
              <a:t>27.05.2023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9433-815C-41C2-A5E7-F8B2392C3E25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19433-815C-41C2-A5E7-F8B2392C3E25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27.05.2023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youtu.be/WWnudktQlP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rteodor/DLTuc_lib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teodor/STM32H747_DISCO_LVGL_PORT_SIMPLE" TargetMode="External"/><Relationship Id="rId2" Type="http://schemas.openxmlformats.org/officeDocument/2006/relationships/hyperlink" Target="https://www.st.com/resource/en/application_note/dm00393275-stm32cube-mcu-package-examples-for-stm32h7-series-stmicroelectronic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rteodor/stm32h747_disco_lvgl_bare_meta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ll-free-download.com/free-icon/pack-jpeg.html" TargetMode="External"/><Relationship Id="rId2" Type="http://schemas.openxmlformats.org/officeDocument/2006/relationships/hyperlink" Target="https://github.com/trteodor/stm32h747_disco_lvgl_bare_meta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s://youtu.be/5MxftdVXUOg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lvgl.io/master/index.html" TargetMode="External"/><Relationship Id="rId2" Type="http://schemas.openxmlformats.org/officeDocument/2006/relationships/hyperlink" Target="https://lvgl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quareline.io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3Juj9BAnd4g" TargetMode="External"/><Relationship Id="rId4" Type="http://schemas.openxmlformats.org/officeDocument/2006/relationships/hyperlink" Target="https://www.youtube.com/watch?v=3Juj9BAnd4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wPX9YAMbuZ8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astbitlab.com/stm32-ltdc-lcd-tft-lvglmcu3-lecture-32-ltdc-configuration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ientdisplay.com/pdf/OTM8009A.pd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ssi.com/WW/pdf/42-45S32800J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4" y="142852"/>
            <a:ext cx="2214546" cy="142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 descr="D:\STM32_VSCodeWorkSpace\stm32h747_lvgl_master_start\Pictures\h747lvgl_Pho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918870">
            <a:off x="5934886" y="2423460"/>
            <a:ext cx="2876865" cy="2185619"/>
          </a:xfrm>
          <a:prstGeom prst="rect">
            <a:avLst/>
          </a:prstGeom>
          <a:noFill/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214290"/>
            <a:ext cx="7072362" cy="1857388"/>
          </a:xfrm>
        </p:spPr>
        <p:txBody>
          <a:bodyPr>
            <a:noAutofit/>
          </a:bodyPr>
          <a:lstStyle/>
          <a:p>
            <a:r>
              <a:rPr lang="pl-PL" sz="5000" dirty="0" smtClean="0">
                <a:solidFill>
                  <a:srgbClr val="EB4235"/>
                </a:solidFill>
                <a:latin typeface="Berlin Sans FB Demi" pitchFamily="34" charset="0"/>
              </a:rPr>
              <a:t>LVGL </a:t>
            </a:r>
            <a:r>
              <a:rPr lang="pl-PL" sz="5000" dirty="0" err="1" smtClean="0">
                <a:solidFill>
                  <a:srgbClr val="EB4235"/>
                </a:solidFill>
                <a:latin typeface="Berlin Sans FB Demi" pitchFamily="34" charset="0"/>
              </a:rPr>
              <a:t>library</a:t>
            </a:r>
            <a:r>
              <a:rPr lang="pl-PL" sz="5000" dirty="0" smtClean="0">
                <a:solidFill>
                  <a:srgbClr val="EB4235"/>
                </a:solidFill>
                <a:latin typeface="Berlin Sans FB Demi" pitchFamily="34" charset="0"/>
              </a:rPr>
              <a:t> +</a:t>
            </a:r>
            <a:r>
              <a:rPr lang="pl-PL" sz="5000" dirty="0" smtClean="0">
                <a:solidFill>
                  <a:schemeClr val="accent2"/>
                </a:solidFill>
                <a:latin typeface="Berlin Sans FB Demi" pitchFamily="34" charset="0"/>
              </a:rPr>
              <a:t/>
            </a:r>
            <a:br>
              <a:rPr lang="pl-PL" sz="5000" dirty="0" smtClean="0">
                <a:solidFill>
                  <a:schemeClr val="accent2"/>
                </a:solidFill>
                <a:latin typeface="Berlin Sans FB Demi" pitchFamily="34" charset="0"/>
              </a:rPr>
            </a:br>
            <a:r>
              <a:rPr lang="pl-PL" sz="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erlin Sans FB Demi" pitchFamily="34" charset="0"/>
              </a:rPr>
              <a:t>SQUARE LINE STUDIO + </a:t>
            </a:r>
            <a:r>
              <a:rPr lang="pl-PL" sz="5000" dirty="0" smtClean="0">
                <a:solidFill>
                  <a:srgbClr val="EE208C"/>
                </a:solidFill>
                <a:latin typeface="Berlin Sans FB Demi" pitchFamily="34" charset="0"/>
              </a:rPr>
              <a:t>STM32H747-Discovery</a:t>
            </a:r>
            <a:endParaRPr lang="pl-PL" sz="5000" dirty="0">
              <a:solidFill>
                <a:srgbClr val="EE208C"/>
              </a:solidFill>
              <a:latin typeface="Berlin Sans FB Dem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2357430"/>
            <a:ext cx="5725872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trzałka w prawo 6"/>
          <p:cNvSpPr/>
          <p:nvPr/>
        </p:nvSpPr>
        <p:spPr>
          <a:xfrm rot="20647420">
            <a:off x="5539968" y="3351270"/>
            <a:ext cx="1793384" cy="1122733"/>
          </a:xfrm>
          <a:prstGeom prst="rightArrow">
            <a:avLst/>
          </a:prstGeom>
          <a:solidFill>
            <a:srgbClr val="EE2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142844" y="5534561"/>
            <a:ext cx="90011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 smtClean="0">
                <a:solidFill>
                  <a:srgbClr val="1419FA"/>
                </a:solidFill>
                <a:latin typeface="Berlin Sans FB Demi" pitchFamily="34" charset="0"/>
              </a:rPr>
              <a:t>LVGL – Genialny sposób na aplikacje graficzne w systemach wbudowanych!</a:t>
            </a:r>
            <a:endParaRPr lang="pl-PL" sz="4000" dirty="0">
              <a:solidFill>
                <a:srgbClr val="1419FA"/>
              </a:solidFill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Quad</a:t>
            </a:r>
            <a:r>
              <a:rPr lang="pl-PL" dirty="0" smtClean="0"/>
              <a:t> Serial </a:t>
            </a:r>
            <a:r>
              <a:rPr lang="pl-PL" dirty="0" err="1" smtClean="0"/>
              <a:t>periph</a:t>
            </a:r>
            <a:r>
              <a:rPr lang="pl-PL" dirty="0" smtClean="0"/>
              <a:t>. </a:t>
            </a:r>
            <a:r>
              <a:rPr lang="pl-PL" dirty="0" err="1" smtClean="0"/>
              <a:t>Interface</a:t>
            </a:r>
            <a:r>
              <a:rPr lang="pl-PL" dirty="0" smtClean="0"/>
              <a:t> (QSPI</a:t>
            </a:r>
            <a:r>
              <a:rPr lang="pl-PL" dirty="0" smtClean="0"/>
              <a:t>)</a:t>
            </a:r>
            <a:br>
              <a:rPr lang="pl-PL" dirty="0" smtClean="0"/>
            </a:br>
            <a:r>
              <a:rPr lang="pl-PL" dirty="0" smtClean="0"/>
              <a:t>- </a:t>
            </a:r>
            <a:r>
              <a:rPr lang="pl-PL" dirty="0" err="1" smtClean="0"/>
              <a:t>Memory</a:t>
            </a:r>
            <a:r>
              <a:rPr lang="pl-PL" dirty="0" smtClean="0"/>
              <a:t> </a:t>
            </a:r>
            <a:r>
              <a:rPr lang="pl-PL" dirty="0" err="1" smtClean="0"/>
              <a:t>mapped</a:t>
            </a:r>
            <a:r>
              <a:rPr lang="pl-PL" dirty="0" smtClean="0"/>
              <a:t> </a:t>
            </a:r>
            <a:r>
              <a:rPr lang="pl-PL" dirty="0" err="1" smtClean="0"/>
              <a:t>mode</a:t>
            </a:r>
            <a:endParaRPr lang="pl-PL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71612"/>
            <a:ext cx="8229600" cy="121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86058"/>
            <a:ext cx="3997297" cy="370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rgbClr val="7C7F07"/>
                </a:solidFill>
              </a:rPr>
              <a:t>DLTuc</a:t>
            </a:r>
            <a:r>
              <a:rPr lang="pl-PL" dirty="0" smtClean="0">
                <a:solidFill>
                  <a:srgbClr val="7C7F07"/>
                </a:solidFill>
              </a:rPr>
              <a:t> </a:t>
            </a:r>
            <a:r>
              <a:rPr lang="pl-PL" dirty="0" err="1" smtClean="0">
                <a:solidFill>
                  <a:srgbClr val="7C7F07"/>
                </a:solidFill>
              </a:rPr>
              <a:t>Library</a:t>
            </a:r>
            <a:endParaRPr lang="pl-PL" dirty="0">
              <a:solidFill>
                <a:srgbClr val="7C7F07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158" y="2786058"/>
            <a:ext cx="8229600" cy="6429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smtClean="0">
                <a:hlinkClick r:id="rId2"/>
              </a:rPr>
              <a:t>https://youtu.be/WWnudktQlP0</a:t>
            </a:r>
            <a:r>
              <a:rPr lang="pl-PL" dirty="0" smtClean="0"/>
              <a:t> </a:t>
            </a:r>
            <a:endParaRPr lang="pl-PL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4143380"/>
            <a:ext cx="615473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ole tekstowe 5"/>
          <p:cNvSpPr txBox="1"/>
          <p:nvPr/>
        </p:nvSpPr>
        <p:spPr>
          <a:xfrm>
            <a:off x="357158" y="2285992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Simplifying the </a:t>
            </a:r>
            <a:r>
              <a:rPr lang="pl-PL" dirty="0" err="1" smtClean="0"/>
              <a:t>embedded</a:t>
            </a:r>
            <a:r>
              <a:rPr lang="pl-PL" dirty="0" smtClean="0"/>
              <a:t> </a:t>
            </a:r>
            <a:r>
              <a:rPr lang="en-US" dirty="0" smtClean="0"/>
              <a:t>software </a:t>
            </a:r>
            <a:r>
              <a:rPr lang="en-US" dirty="0" smtClean="0"/>
              <a:t>development process</a:t>
            </a:r>
            <a:endParaRPr lang="pl-PL" dirty="0" smtClean="0"/>
          </a:p>
        </p:txBody>
      </p:sp>
      <p:sp>
        <p:nvSpPr>
          <p:cNvPr id="7" name="Prostokąt 6"/>
          <p:cNvSpPr/>
          <p:nvPr/>
        </p:nvSpPr>
        <p:spPr>
          <a:xfrm>
            <a:off x="428596" y="3500438"/>
            <a:ext cx="3876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github.com/trteodor/DLTuc_lib</a:t>
            </a:r>
            <a:r>
              <a:rPr lang="pl-PL" dirty="0" smtClean="0"/>
              <a:t> 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Prepared</a:t>
            </a:r>
            <a:r>
              <a:rPr lang="pl-PL" dirty="0" smtClean="0"/>
              <a:t> </a:t>
            </a:r>
            <a:r>
              <a:rPr lang="pl-PL" dirty="0" err="1" smtClean="0"/>
              <a:t>example</a:t>
            </a:r>
            <a:r>
              <a:rPr lang="pl-PL" dirty="0" smtClean="0"/>
              <a:t> - </a:t>
            </a:r>
            <a:r>
              <a:rPr lang="pl-PL" dirty="0" err="1" smtClean="0"/>
              <a:t>compilation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/>
              <a:t>Take </a:t>
            </a:r>
            <a:r>
              <a:rPr lang="pl-PL" dirty="0" err="1" smtClean="0"/>
              <a:t>care</a:t>
            </a:r>
            <a:r>
              <a:rPr lang="pl-PL" dirty="0" smtClean="0"/>
              <a:t> </a:t>
            </a:r>
            <a:r>
              <a:rPr lang="pl-PL" dirty="0" err="1" smtClean="0"/>
              <a:t>about</a:t>
            </a:r>
            <a:r>
              <a:rPr lang="pl-PL" dirty="0" smtClean="0"/>
              <a:t> </a:t>
            </a:r>
            <a:r>
              <a:rPr lang="pl-PL" dirty="0" err="1" smtClean="0"/>
              <a:t>following</a:t>
            </a:r>
            <a:r>
              <a:rPr lang="pl-PL" dirty="0" smtClean="0"/>
              <a:t>: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* </a:t>
            </a:r>
            <a:r>
              <a:rPr lang="pl-PL" dirty="0" err="1" smtClean="0"/>
              <a:t>arm-none-eabi-gcc</a:t>
            </a:r>
            <a:r>
              <a:rPr lang="pl-PL" dirty="0" smtClean="0"/>
              <a:t> 9.3.1</a:t>
            </a:r>
          </a:p>
          <a:p>
            <a:pPr>
              <a:buNone/>
            </a:pPr>
            <a:r>
              <a:rPr lang="pl-PL" dirty="0" smtClean="0"/>
              <a:t>    * </a:t>
            </a:r>
            <a:r>
              <a:rPr lang="pl-PL" dirty="0" err="1" smtClean="0"/>
              <a:t>OpenOCD</a:t>
            </a:r>
            <a:r>
              <a:rPr lang="pl-PL" dirty="0" smtClean="0"/>
              <a:t> 0.11.0</a:t>
            </a:r>
          </a:p>
          <a:p>
            <a:pPr>
              <a:buNone/>
            </a:pPr>
            <a:r>
              <a:rPr lang="pl-PL" dirty="0" smtClean="0"/>
              <a:t>    * make 4.2.1 / </a:t>
            </a:r>
            <a:r>
              <a:rPr lang="pl-PL" dirty="0" err="1" smtClean="0"/>
              <a:t>or</a:t>
            </a:r>
            <a:r>
              <a:rPr lang="pl-PL" dirty="0" smtClean="0"/>
              <a:t> 3.81</a:t>
            </a:r>
          </a:p>
          <a:p>
            <a:pPr>
              <a:buNone/>
            </a:pPr>
            <a:r>
              <a:rPr lang="pl-PL" dirty="0" smtClean="0"/>
              <a:t>    * STM32_Programmer_CLI</a:t>
            </a:r>
          </a:p>
          <a:p>
            <a:pPr>
              <a:buNone/>
            </a:pPr>
            <a:r>
              <a:rPr lang="pl-PL" dirty="0" smtClean="0"/>
              <a:t>    </a:t>
            </a:r>
            <a:r>
              <a:rPr lang="pl-PL" dirty="0" smtClean="0"/>
              <a:t>* </a:t>
            </a:r>
            <a:r>
              <a:rPr lang="pl-PL" dirty="0" err="1" smtClean="0"/>
              <a:t>Account</a:t>
            </a:r>
            <a:r>
              <a:rPr lang="pl-PL" dirty="0" smtClean="0"/>
              <a:t> </a:t>
            </a:r>
            <a:r>
              <a:rPr lang="pl-PL" dirty="0" err="1" smtClean="0"/>
              <a:t>Variable</a:t>
            </a:r>
            <a:r>
              <a:rPr lang="pl-PL" dirty="0" smtClean="0"/>
              <a:t> to STM32_CubeProgrammer: STM32_CubeProgrammerPATH eg. </a:t>
            </a:r>
            <a:r>
              <a:rPr lang="pl-PL" dirty="0" err="1" smtClean="0"/>
              <a:t>path</a:t>
            </a:r>
            <a:r>
              <a:rPr lang="pl-PL" dirty="0" smtClean="0"/>
              <a:t>: D:\STMicroelectronics\STM32Cube\STM32CubeProgrammer\bin</a:t>
            </a:r>
          </a:p>
          <a:p>
            <a:pPr>
              <a:buNone/>
            </a:pPr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Prepared</a:t>
            </a:r>
            <a:r>
              <a:rPr lang="pl-PL" dirty="0" smtClean="0"/>
              <a:t> </a:t>
            </a:r>
            <a:r>
              <a:rPr lang="pl-PL" dirty="0" err="1" smtClean="0"/>
              <a:t>example</a:t>
            </a:r>
            <a:r>
              <a:rPr lang="pl-PL" dirty="0" smtClean="0"/>
              <a:t> –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framents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external</a:t>
            </a:r>
            <a:r>
              <a:rPr lang="pl-PL" dirty="0" smtClean="0"/>
              <a:t> serial </a:t>
            </a:r>
            <a:r>
              <a:rPr lang="pl-PL" dirty="0" err="1" smtClean="0"/>
              <a:t>memory</a:t>
            </a:r>
            <a:r>
              <a:rPr lang="pl-PL" dirty="0" smtClean="0"/>
              <a:t> </a:t>
            </a:r>
            <a:r>
              <a:rPr lang="pl-PL" dirty="0" err="1" smtClean="0"/>
              <a:t>acces</a:t>
            </a:r>
            <a:r>
              <a:rPr lang="pl-PL" dirty="0" smtClean="0"/>
              <a:t> </a:t>
            </a:r>
            <a:r>
              <a:rPr lang="pl-PL" dirty="0" err="1" smtClean="0"/>
              <a:t>though</a:t>
            </a:r>
            <a:r>
              <a:rPr lang="pl-PL" dirty="0" smtClean="0"/>
              <a:t> - QSPI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357430"/>
            <a:ext cx="6357950" cy="357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543956" cy="114300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Prepared</a:t>
            </a:r>
            <a:r>
              <a:rPr lang="pl-PL" dirty="0" smtClean="0"/>
              <a:t> </a:t>
            </a:r>
            <a:r>
              <a:rPr lang="pl-PL" dirty="0" err="1" smtClean="0"/>
              <a:t>example</a:t>
            </a:r>
            <a:r>
              <a:rPr lang="pl-PL" dirty="0" smtClean="0"/>
              <a:t> </a:t>
            </a:r>
            <a:r>
              <a:rPr lang="pl-PL" dirty="0" smtClean="0"/>
              <a:t>– </a:t>
            </a:r>
            <a:br>
              <a:rPr lang="pl-PL" dirty="0" smtClean="0"/>
            </a:br>
            <a:r>
              <a:rPr lang="pl-PL" dirty="0" err="1" smtClean="0"/>
              <a:t>Programming</a:t>
            </a:r>
            <a:r>
              <a:rPr lang="pl-PL" dirty="0" smtClean="0"/>
              <a:t> and </a:t>
            </a:r>
            <a:r>
              <a:rPr lang="pl-PL" dirty="0" err="1" smtClean="0"/>
              <a:t>testing</a:t>
            </a:r>
            <a:r>
              <a:rPr lang="pl-PL" dirty="0" smtClean="0"/>
              <a:t> </a:t>
            </a:r>
            <a:endParaRPr lang="pl-PL" dirty="0"/>
          </a:p>
        </p:txBody>
      </p:sp>
      <p:pic>
        <p:nvPicPr>
          <p:cNvPr id="4" name="Picture 7" descr="D:\STM32_VSCodeWorkSpace\stm32h747_lvgl_master_start\Pictures\h747lvgl_Pho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33094">
            <a:off x="4121880" y="2158843"/>
            <a:ext cx="4538685" cy="3448141"/>
          </a:xfrm>
          <a:prstGeom prst="rect">
            <a:avLst/>
          </a:prstGeom>
          <a:noFill/>
        </p:spPr>
      </p:pic>
      <p:sp>
        <p:nvSpPr>
          <p:cNvPr id="5" name="pole tekstowe 4"/>
          <p:cNvSpPr txBox="1"/>
          <p:nvPr/>
        </p:nvSpPr>
        <p:spPr>
          <a:xfrm>
            <a:off x="857224" y="2714620"/>
            <a:ext cx="243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Command</a:t>
            </a:r>
            <a:r>
              <a:rPr lang="pl-PL" dirty="0" smtClean="0"/>
              <a:t>: </a:t>
            </a:r>
            <a:r>
              <a:rPr lang="pl-PL" b="1" dirty="0" smtClean="0"/>
              <a:t>make </a:t>
            </a:r>
            <a:r>
              <a:rPr lang="pl-PL" b="1" dirty="0" err="1" smtClean="0"/>
              <a:t>CubeF</a:t>
            </a:r>
            <a:endParaRPr lang="pl-PL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More </a:t>
            </a:r>
            <a:r>
              <a:rPr lang="pl-PL" dirty="0" err="1" smtClean="0"/>
              <a:t>examples</a:t>
            </a:r>
            <a:r>
              <a:rPr lang="pl-PL" dirty="0" smtClean="0"/>
              <a:t> STM32H747-Disco </a:t>
            </a:r>
            <a:r>
              <a:rPr lang="pl-PL" dirty="0" err="1" smtClean="0"/>
              <a:t>Board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 smtClean="0"/>
              <a:t>STM32H7 </a:t>
            </a:r>
            <a:r>
              <a:rPr lang="pl-PL" sz="1600" dirty="0" err="1" smtClean="0"/>
              <a:t>Cube</a:t>
            </a:r>
            <a:r>
              <a:rPr lang="pl-PL" sz="1600" dirty="0" smtClean="0"/>
              <a:t> </a:t>
            </a:r>
            <a:r>
              <a:rPr lang="pl-PL" sz="1600" dirty="0" err="1" smtClean="0"/>
              <a:t>mcu</a:t>
            </a:r>
            <a:r>
              <a:rPr lang="pl-PL" sz="1600" dirty="0" smtClean="0"/>
              <a:t> </a:t>
            </a:r>
            <a:r>
              <a:rPr lang="pl-PL" sz="1600" dirty="0" err="1" smtClean="0"/>
              <a:t>package</a:t>
            </a:r>
            <a:r>
              <a:rPr lang="pl-PL" sz="1600" dirty="0" smtClean="0"/>
              <a:t>:</a:t>
            </a:r>
            <a:br>
              <a:rPr lang="pl-PL" sz="1600" dirty="0" smtClean="0"/>
            </a:br>
            <a:r>
              <a:rPr lang="pl-PL" sz="1600" dirty="0" smtClean="0">
                <a:hlinkClick r:id="rId2"/>
              </a:rPr>
              <a:t>https</a:t>
            </a:r>
            <a:r>
              <a:rPr lang="pl-PL" sz="1600" dirty="0" smtClean="0">
                <a:hlinkClick r:id="rId2"/>
              </a:rPr>
              <a:t>://</a:t>
            </a:r>
            <a:r>
              <a:rPr lang="pl-PL" sz="1600" dirty="0" smtClean="0">
                <a:hlinkClick r:id="rId2"/>
              </a:rPr>
              <a:t>www.st.com/resource/en/application_note/dm00393275-stm32cube-mcu-package-examples-for-stm32h7-series-stmicroelectronics.pdf</a:t>
            </a:r>
            <a:r>
              <a:rPr lang="pl-PL" sz="1600" dirty="0" smtClean="0"/>
              <a:t> </a:t>
            </a:r>
          </a:p>
          <a:p>
            <a:r>
              <a:rPr lang="pl-PL" sz="1600" dirty="0" smtClean="0"/>
              <a:t>LVGL + </a:t>
            </a:r>
            <a:r>
              <a:rPr lang="pl-PL" sz="1600" dirty="0" err="1" smtClean="0"/>
              <a:t>Almost</a:t>
            </a:r>
            <a:r>
              <a:rPr lang="pl-PL" sz="1600" dirty="0" smtClean="0"/>
              <a:t> </a:t>
            </a:r>
            <a:r>
              <a:rPr lang="pl-PL" sz="1600" dirty="0" err="1" smtClean="0"/>
              <a:t>totally</a:t>
            </a:r>
            <a:r>
              <a:rPr lang="pl-PL" sz="1600" dirty="0" smtClean="0"/>
              <a:t> </a:t>
            </a:r>
            <a:r>
              <a:rPr lang="pl-PL" sz="1600" dirty="0" err="1" smtClean="0"/>
              <a:t>generated</a:t>
            </a:r>
            <a:r>
              <a:rPr lang="pl-PL" sz="1600" dirty="0" smtClean="0"/>
              <a:t> </a:t>
            </a:r>
            <a:r>
              <a:rPr lang="pl-PL" sz="1600" dirty="0" err="1" smtClean="0"/>
              <a:t>init</a:t>
            </a:r>
            <a:r>
              <a:rPr lang="pl-PL" sz="1600" dirty="0" smtClean="0"/>
              <a:t> </a:t>
            </a:r>
            <a:r>
              <a:rPr lang="pl-PL" sz="1600" dirty="0" err="1" smtClean="0"/>
              <a:t>code</a:t>
            </a:r>
            <a:r>
              <a:rPr lang="pl-PL" sz="1600" dirty="0" smtClean="0"/>
              <a:t> by </a:t>
            </a:r>
            <a:r>
              <a:rPr lang="pl-PL" sz="1600" dirty="0" err="1" smtClean="0"/>
              <a:t>CubeMX</a:t>
            </a:r>
            <a:r>
              <a:rPr lang="pl-PL" sz="1600" dirty="0" smtClean="0"/>
              <a:t> for </a:t>
            </a:r>
            <a:r>
              <a:rPr lang="pl-PL" sz="1600" dirty="0" err="1" smtClean="0"/>
              <a:t>the</a:t>
            </a:r>
            <a:r>
              <a:rPr lang="pl-PL" sz="1600" dirty="0" smtClean="0"/>
              <a:t> Display </a:t>
            </a:r>
            <a:r>
              <a:rPr lang="pl-PL" sz="1600" dirty="0" err="1" smtClean="0"/>
              <a:t>handling</a:t>
            </a:r>
            <a:r>
              <a:rPr lang="pl-PL" sz="1600" dirty="0" smtClean="0"/>
              <a:t> </a:t>
            </a:r>
            <a:r>
              <a:rPr lang="pl-PL" sz="1600" dirty="0" err="1" smtClean="0"/>
              <a:t>command</a:t>
            </a:r>
            <a:r>
              <a:rPr lang="pl-PL" sz="1600" dirty="0" smtClean="0"/>
              <a:t> </a:t>
            </a:r>
            <a:r>
              <a:rPr lang="pl-PL" sz="1600" dirty="0" err="1" smtClean="0"/>
              <a:t>mode</a:t>
            </a:r>
            <a:r>
              <a:rPr lang="pl-PL" sz="1600" dirty="0" smtClean="0"/>
              <a:t> and video. </a:t>
            </a:r>
            <a:r>
              <a:rPr lang="pl-PL" sz="1600" dirty="0" err="1" smtClean="0"/>
              <a:t>Some</a:t>
            </a:r>
            <a:r>
              <a:rPr lang="pl-PL" sz="1600" dirty="0" smtClean="0"/>
              <a:t> </a:t>
            </a:r>
            <a:r>
              <a:rPr lang="pl-PL" sz="1600" dirty="0" err="1" smtClean="0"/>
              <a:t>fixes</a:t>
            </a:r>
            <a:r>
              <a:rPr lang="pl-PL" sz="1600" dirty="0" smtClean="0"/>
              <a:t> </a:t>
            </a:r>
            <a:r>
              <a:rPr lang="pl-PL" sz="1600" dirty="0" err="1" smtClean="0"/>
              <a:t>is</a:t>
            </a:r>
            <a:r>
              <a:rPr lang="pl-PL" sz="1600" dirty="0" smtClean="0"/>
              <a:t> </a:t>
            </a:r>
            <a:r>
              <a:rPr lang="pl-PL" sz="1600" dirty="0" err="1" smtClean="0"/>
              <a:t>need</a:t>
            </a:r>
            <a:r>
              <a:rPr lang="pl-PL" sz="1600" dirty="0" smtClean="0"/>
              <a:t> but </a:t>
            </a:r>
            <a:r>
              <a:rPr lang="pl-PL" sz="1600" dirty="0" err="1" smtClean="0"/>
              <a:t>it</a:t>
            </a:r>
            <a:r>
              <a:rPr lang="pl-PL" sz="1600" dirty="0" smtClean="0"/>
              <a:t> </a:t>
            </a:r>
            <a:r>
              <a:rPr lang="pl-PL" sz="1600" dirty="0" err="1" smtClean="0"/>
              <a:t>work</a:t>
            </a:r>
            <a:r>
              <a:rPr lang="pl-PL" sz="1600" dirty="0" smtClean="0"/>
              <a:t> </a:t>
            </a:r>
            <a:r>
              <a:rPr lang="pl-PL" sz="1600" dirty="0" err="1" smtClean="0"/>
              <a:t>correctly</a:t>
            </a:r>
            <a:r>
              <a:rPr lang="pl-PL" sz="1600" dirty="0" smtClean="0"/>
              <a:t>! </a:t>
            </a:r>
            <a:r>
              <a:rPr lang="pl-PL" sz="1600" dirty="0" err="1" smtClean="0">
                <a:sym typeface="Wingdings" pitchFamily="2" charset="2"/>
              </a:rPr>
              <a:t>You</a:t>
            </a:r>
            <a:r>
              <a:rPr lang="pl-PL" sz="1600" dirty="0" smtClean="0">
                <a:sym typeface="Wingdings" pitchFamily="2" charset="2"/>
              </a:rPr>
              <a:t> </a:t>
            </a:r>
            <a:r>
              <a:rPr lang="pl-PL" sz="1600" dirty="0" err="1" smtClean="0">
                <a:sym typeface="Wingdings" pitchFamily="2" charset="2"/>
              </a:rPr>
              <a:t>can</a:t>
            </a:r>
            <a:r>
              <a:rPr lang="pl-PL" sz="1600" dirty="0" smtClean="0">
                <a:sym typeface="Wingdings" pitchFamily="2" charset="2"/>
              </a:rPr>
              <a:t> </a:t>
            </a:r>
            <a:r>
              <a:rPr lang="pl-PL" sz="1600" dirty="0" err="1" smtClean="0">
                <a:sym typeface="Wingdings" pitchFamily="2" charset="2"/>
              </a:rPr>
              <a:t>prepare</a:t>
            </a:r>
            <a:r>
              <a:rPr lang="pl-PL" sz="1600" dirty="0" smtClean="0">
                <a:sym typeface="Wingdings" pitchFamily="2" charset="2"/>
              </a:rPr>
              <a:t> </a:t>
            </a:r>
            <a:r>
              <a:rPr lang="pl-PL" sz="1600" dirty="0" err="1" smtClean="0">
                <a:sym typeface="Wingdings" pitchFamily="2" charset="2"/>
              </a:rPr>
              <a:t>very</a:t>
            </a:r>
            <a:r>
              <a:rPr lang="pl-PL" sz="1600" dirty="0" smtClean="0">
                <a:sym typeface="Wingdings" pitchFamily="2" charset="2"/>
              </a:rPr>
              <a:t> </a:t>
            </a:r>
            <a:r>
              <a:rPr lang="pl-PL" sz="1600" dirty="0" err="1" smtClean="0">
                <a:sym typeface="Wingdings" pitchFamily="2" charset="2"/>
              </a:rPr>
              <a:t>easy</a:t>
            </a:r>
            <a:r>
              <a:rPr lang="pl-PL" sz="1600" dirty="0" smtClean="0">
                <a:sym typeface="Wingdings" pitchFamily="2" charset="2"/>
              </a:rPr>
              <a:t> </a:t>
            </a:r>
            <a:r>
              <a:rPr lang="pl-PL" sz="1600" dirty="0" err="1" smtClean="0">
                <a:sym typeface="Wingdings" pitchFamily="2" charset="2"/>
              </a:rPr>
              <a:t>fixes</a:t>
            </a:r>
            <a:r>
              <a:rPr lang="pl-PL" sz="1600" dirty="0" smtClean="0">
                <a:sym typeface="Wingdings" pitchFamily="2" charset="2"/>
              </a:rPr>
              <a:t> </a:t>
            </a:r>
            <a:r>
              <a:rPr lang="pl-PL" sz="1600" dirty="0" err="1" smtClean="0">
                <a:sym typeface="Wingdings" pitchFamily="2" charset="2"/>
              </a:rPr>
              <a:t>based</a:t>
            </a:r>
            <a:r>
              <a:rPr lang="pl-PL" sz="1600" dirty="0" smtClean="0">
                <a:sym typeface="Wingdings" pitchFamily="2" charset="2"/>
              </a:rPr>
              <a:t> on </a:t>
            </a:r>
            <a:r>
              <a:rPr lang="pl-PL" sz="1600" dirty="0" err="1" smtClean="0">
                <a:sym typeface="Wingdings" pitchFamily="2" charset="2"/>
              </a:rPr>
              <a:t>the</a:t>
            </a:r>
            <a:r>
              <a:rPr lang="pl-PL" sz="1600" dirty="0" smtClean="0">
                <a:sym typeface="Wingdings" pitchFamily="2" charset="2"/>
              </a:rPr>
              <a:t> </a:t>
            </a:r>
            <a:r>
              <a:rPr lang="pl-PL" sz="1600" dirty="0" err="1" smtClean="0">
                <a:sym typeface="Wingdings" pitchFamily="2" charset="2"/>
              </a:rPr>
              <a:t>presented</a:t>
            </a:r>
            <a:r>
              <a:rPr lang="pl-PL" sz="1600" dirty="0" smtClean="0">
                <a:sym typeface="Wingdings" pitchFamily="2" charset="2"/>
              </a:rPr>
              <a:t> </a:t>
            </a:r>
            <a:r>
              <a:rPr lang="pl-PL" sz="1600" dirty="0" err="1" smtClean="0">
                <a:sym typeface="Wingdings" pitchFamily="2" charset="2"/>
              </a:rPr>
              <a:t>examples</a:t>
            </a:r>
            <a:r>
              <a:rPr lang="pl-PL" sz="1600" dirty="0" smtClean="0">
                <a:sym typeface="Wingdings" pitchFamily="2" charset="2"/>
              </a:rPr>
              <a:t>.</a:t>
            </a:r>
            <a:r>
              <a:rPr lang="pl-PL" sz="1600" dirty="0" smtClean="0"/>
              <a:t/>
            </a:r>
            <a:br>
              <a:rPr lang="pl-PL" sz="1600" dirty="0" smtClean="0"/>
            </a:br>
            <a:r>
              <a:rPr lang="pl-PL" sz="1600" dirty="0" smtClean="0"/>
              <a:t> </a:t>
            </a:r>
            <a:r>
              <a:rPr lang="pl-PL" sz="1600" dirty="0" smtClean="0">
                <a:hlinkClick r:id="rId3"/>
              </a:rPr>
              <a:t>https://</a:t>
            </a:r>
            <a:r>
              <a:rPr lang="pl-PL" sz="1600" dirty="0" smtClean="0">
                <a:hlinkClick r:id="rId3"/>
              </a:rPr>
              <a:t>github.com/trteodor/STM32H747_DISCO_LVGL_PORT_SIMPLE</a:t>
            </a:r>
            <a:r>
              <a:rPr lang="pl-PL" sz="1600" dirty="0" smtClean="0"/>
              <a:t> </a:t>
            </a:r>
          </a:p>
          <a:p>
            <a:endParaRPr lang="pl-PL" sz="1600" dirty="0" smtClean="0"/>
          </a:p>
          <a:p>
            <a:endParaRPr lang="pl-PL" sz="1600" dirty="0" smtClean="0"/>
          </a:p>
          <a:p>
            <a:pPr>
              <a:buNone/>
            </a:pPr>
            <a:endParaRPr lang="pl-PL" sz="1600" dirty="0" smtClean="0"/>
          </a:p>
          <a:p>
            <a:r>
              <a:rPr lang="pl-PL" sz="1600" dirty="0" err="1" smtClean="0"/>
              <a:t>Presented</a:t>
            </a:r>
            <a:r>
              <a:rPr lang="pl-PL" sz="1600" dirty="0" smtClean="0"/>
              <a:t> </a:t>
            </a:r>
            <a:r>
              <a:rPr lang="pl-PL" sz="1600" dirty="0" err="1" smtClean="0"/>
              <a:t>example</a:t>
            </a:r>
            <a:r>
              <a:rPr lang="pl-PL" sz="1600" dirty="0" smtClean="0"/>
              <a:t> </a:t>
            </a:r>
            <a:br>
              <a:rPr lang="pl-PL" sz="1600" dirty="0" smtClean="0"/>
            </a:br>
            <a:r>
              <a:rPr lang="pl-PL" sz="1600" dirty="0" smtClean="0">
                <a:hlinkClick r:id="rId4"/>
              </a:rPr>
              <a:t> https://github.com/trteodor/stm32h747_disco_lvgl_bare_metal</a:t>
            </a:r>
            <a:r>
              <a:rPr lang="pl-PL" sz="1600" dirty="0" smtClean="0"/>
              <a:t> </a:t>
            </a:r>
          </a:p>
          <a:p>
            <a:pPr>
              <a:buNone/>
            </a:pPr>
            <a:endParaRPr lang="pl-PL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dirty="0" err="1" smtClean="0">
                <a:solidFill>
                  <a:schemeClr val="accent5">
                    <a:lumMod val="75000"/>
                  </a:schemeClr>
                </a:solidFill>
                <a:latin typeface="Berlin Sans FB Demi" pitchFamily="34" charset="0"/>
              </a:rPr>
              <a:t>Summary</a:t>
            </a:r>
            <a:endParaRPr lang="pl-PL" sz="6000" dirty="0">
              <a:solidFill>
                <a:schemeClr val="accent5">
                  <a:lumMod val="75000"/>
                </a:schemeClr>
              </a:solidFill>
              <a:latin typeface="Berlin Sans FB Demi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200" dirty="0" smtClean="0"/>
              <a:t>Display </a:t>
            </a:r>
            <a:r>
              <a:rPr lang="pl-PL" sz="2200" dirty="0" err="1" smtClean="0"/>
              <a:t>driven</a:t>
            </a:r>
            <a:r>
              <a:rPr lang="pl-PL" sz="2200" dirty="0" smtClean="0"/>
              <a:t> </a:t>
            </a:r>
            <a:r>
              <a:rPr lang="pl-PL" sz="2200" dirty="0" err="1" smtClean="0"/>
              <a:t>through</a:t>
            </a:r>
            <a:r>
              <a:rPr lang="pl-PL" sz="2200" dirty="0" smtClean="0"/>
              <a:t> DSI </a:t>
            </a:r>
            <a:r>
              <a:rPr lang="pl-PL" sz="2200" dirty="0" err="1" smtClean="0"/>
              <a:t>has</a:t>
            </a:r>
            <a:r>
              <a:rPr lang="pl-PL" sz="2200" dirty="0" smtClean="0"/>
              <a:t> </a:t>
            </a:r>
            <a:r>
              <a:rPr lang="pl-PL" sz="2200" dirty="0" err="1" smtClean="0"/>
              <a:t>been</a:t>
            </a:r>
            <a:r>
              <a:rPr lang="pl-PL" sz="2200" dirty="0" smtClean="0"/>
              <a:t> </a:t>
            </a:r>
            <a:r>
              <a:rPr lang="pl-PL" sz="2200" dirty="0" err="1" smtClean="0"/>
              <a:t>runned</a:t>
            </a:r>
            <a:endParaRPr lang="pl-PL" sz="2200" dirty="0" smtClean="0"/>
          </a:p>
          <a:p>
            <a:r>
              <a:rPr lang="pl-PL" sz="2200" dirty="0" smtClean="0"/>
              <a:t>C</a:t>
            </a:r>
            <a:r>
              <a:rPr lang="en-US" sz="2200" dirty="0" err="1" smtClean="0"/>
              <a:t>apabilities</a:t>
            </a:r>
            <a:r>
              <a:rPr lang="en-US" sz="2200" dirty="0" smtClean="0"/>
              <a:t> </a:t>
            </a:r>
            <a:r>
              <a:rPr lang="en-US" sz="2200" dirty="0" smtClean="0"/>
              <a:t>of LVGL </a:t>
            </a:r>
            <a:r>
              <a:rPr lang="pl-PL" sz="2200" dirty="0" err="1" smtClean="0"/>
              <a:t>has</a:t>
            </a:r>
            <a:r>
              <a:rPr lang="pl-PL" sz="2200" dirty="0" smtClean="0"/>
              <a:t> </a:t>
            </a:r>
            <a:r>
              <a:rPr lang="en-US" sz="2200" dirty="0" smtClean="0"/>
              <a:t>been shown</a:t>
            </a:r>
            <a:endParaRPr lang="pl-PL" sz="2200" dirty="0" smtClean="0"/>
          </a:p>
          <a:p>
            <a:r>
              <a:rPr lang="en-US" sz="2200" dirty="0" smtClean="0"/>
              <a:t>The </a:t>
            </a:r>
            <a:r>
              <a:rPr lang="en-US" sz="2200" dirty="0" smtClean="0"/>
              <a:t>GUI generator - </a:t>
            </a:r>
            <a:r>
              <a:rPr lang="en-US" sz="2200" dirty="0" err="1" smtClean="0"/>
              <a:t>SquareLine</a:t>
            </a:r>
            <a:r>
              <a:rPr lang="en-US" sz="2200" dirty="0" smtClean="0"/>
              <a:t> </a:t>
            </a:r>
            <a:r>
              <a:rPr lang="pl-PL" sz="2200" dirty="0" err="1" smtClean="0"/>
              <a:t>has</a:t>
            </a:r>
            <a:r>
              <a:rPr lang="pl-PL" sz="2200" dirty="0" smtClean="0"/>
              <a:t> </a:t>
            </a:r>
            <a:r>
              <a:rPr lang="pl-PL" sz="2200" dirty="0" err="1" smtClean="0"/>
              <a:t>been</a:t>
            </a:r>
            <a:r>
              <a:rPr lang="pl-PL" sz="2200" dirty="0" smtClean="0"/>
              <a:t> </a:t>
            </a:r>
            <a:r>
              <a:rPr lang="en-US" sz="2200" dirty="0" smtClean="0"/>
              <a:t>present</a:t>
            </a:r>
            <a:endParaRPr lang="pl-PL" sz="2200" dirty="0" smtClean="0"/>
          </a:p>
          <a:p>
            <a:endParaRPr lang="pl-PL" sz="2200" dirty="0" smtClean="0"/>
          </a:p>
          <a:p>
            <a:r>
              <a:rPr lang="pl-PL" sz="2200" dirty="0" err="1" smtClean="0"/>
              <a:t>Mentioned</a:t>
            </a:r>
            <a:r>
              <a:rPr lang="pl-PL" sz="2200" dirty="0" smtClean="0"/>
              <a:t> </a:t>
            </a:r>
            <a:r>
              <a:rPr lang="pl-PL" sz="2200" dirty="0" err="1" smtClean="0"/>
              <a:t>about</a:t>
            </a:r>
            <a:r>
              <a:rPr lang="pl-PL" sz="2200" dirty="0" smtClean="0"/>
              <a:t>:</a:t>
            </a:r>
            <a:r>
              <a:rPr lang="pl-PL" sz="2200" dirty="0" smtClean="0"/>
              <a:t/>
            </a:r>
            <a:br>
              <a:rPr lang="pl-PL" sz="2200" dirty="0" smtClean="0"/>
            </a:br>
            <a:r>
              <a:rPr lang="pl-PL" sz="2200" dirty="0" smtClean="0"/>
              <a:t>      SDRAM, QSPI, LTDC, </a:t>
            </a:r>
            <a:r>
              <a:rPr lang="pl-PL" sz="2200" dirty="0" smtClean="0"/>
              <a:t>DSI, DLT </a:t>
            </a:r>
            <a:r>
              <a:rPr lang="pl-PL" sz="2200" dirty="0" err="1" smtClean="0"/>
              <a:t>Viewer</a:t>
            </a:r>
            <a:endParaRPr lang="pl-PL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5857916" cy="846158"/>
          </a:xfrm>
        </p:spPr>
        <p:txBody>
          <a:bodyPr>
            <a:noAutofit/>
          </a:bodyPr>
          <a:lstStyle/>
          <a:p>
            <a:r>
              <a:rPr lang="pl-PL" sz="3500" dirty="0" err="1" smtClean="0">
                <a:solidFill>
                  <a:schemeClr val="accent1"/>
                </a:solidFill>
                <a:latin typeface="Berlin Sans FB Demi" pitchFamily="34" charset="0"/>
              </a:rPr>
              <a:t>Prepared</a:t>
            </a:r>
            <a:r>
              <a:rPr lang="pl-PL" sz="3500" dirty="0" smtClean="0">
                <a:solidFill>
                  <a:schemeClr val="accent1"/>
                </a:solidFill>
                <a:latin typeface="Berlin Sans FB Demi" pitchFamily="34" charset="0"/>
              </a:rPr>
              <a:t> </a:t>
            </a:r>
            <a:r>
              <a:rPr lang="pl-PL" sz="3500" dirty="0" err="1" smtClean="0">
                <a:solidFill>
                  <a:schemeClr val="accent1"/>
                </a:solidFill>
                <a:latin typeface="Berlin Sans FB Demi" pitchFamily="34" charset="0"/>
              </a:rPr>
              <a:t>Example</a:t>
            </a:r>
            <a:r>
              <a:rPr lang="pl-PL" sz="3500" dirty="0" smtClean="0">
                <a:solidFill>
                  <a:schemeClr val="accent1"/>
                </a:solidFill>
                <a:latin typeface="Berlin Sans FB Demi" pitchFamily="34" charset="0"/>
              </a:rPr>
              <a:t> </a:t>
            </a:r>
            <a:r>
              <a:rPr lang="pl-PL" sz="3500" dirty="0" err="1" smtClean="0">
                <a:solidFill>
                  <a:schemeClr val="accent1"/>
                </a:solidFill>
                <a:latin typeface="Berlin Sans FB Demi" pitchFamily="34" charset="0"/>
              </a:rPr>
              <a:t>based</a:t>
            </a:r>
            <a:r>
              <a:rPr lang="pl-PL" sz="3500" dirty="0" smtClean="0">
                <a:solidFill>
                  <a:schemeClr val="accent1"/>
                </a:solidFill>
                <a:latin typeface="Berlin Sans FB Demi" pitchFamily="34" charset="0"/>
              </a:rPr>
              <a:t> on</a:t>
            </a:r>
            <a:br>
              <a:rPr lang="pl-PL" sz="3500" dirty="0" smtClean="0">
                <a:solidFill>
                  <a:schemeClr val="accent1"/>
                </a:solidFill>
                <a:latin typeface="Berlin Sans FB Demi" pitchFamily="34" charset="0"/>
              </a:rPr>
            </a:br>
            <a:r>
              <a:rPr lang="pl-PL" sz="3500" dirty="0" smtClean="0">
                <a:solidFill>
                  <a:srgbClr val="EE208C"/>
                </a:solidFill>
                <a:latin typeface="Berlin Sans FB Demi" pitchFamily="34" charset="0"/>
              </a:rPr>
              <a:t> STM32H747-Discovery</a:t>
            </a:r>
            <a:r>
              <a:rPr lang="pl-PL" sz="3500" dirty="0" smtClean="0">
                <a:solidFill>
                  <a:schemeClr val="accent1"/>
                </a:solidFill>
                <a:latin typeface="Berlin Sans FB Demi" pitchFamily="34" charset="0"/>
              </a:rPr>
              <a:t> </a:t>
            </a:r>
            <a:endParaRPr lang="pl-PL" sz="3500" dirty="0">
              <a:solidFill>
                <a:schemeClr val="accent1"/>
              </a:solidFill>
              <a:latin typeface="Berlin Sans FB Demi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5072074"/>
            <a:ext cx="4857784" cy="126840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pl-PL" sz="1800" b="1" dirty="0" smtClean="0"/>
              <a:t>	</a:t>
            </a:r>
          </a:p>
          <a:p>
            <a:pPr>
              <a:buNone/>
            </a:pPr>
            <a:r>
              <a:rPr lang="pl-PL" sz="4800" b="1" dirty="0" smtClean="0"/>
              <a:t>	</a:t>
            </a:r>
            <a:r>
              <a:rPr lang="pl-PL" sz="4800" b="1" dirty="0" err="1" smtClean="0"/>
              <a:t>Github</a:t>
            </a:r>
            <a:r>
              <a:rPr lang="pl-PL" sz="4800" b="1" dirty="0" smtClean="0"/>
              <a:t>:</a:t>
            </a:r>
            <a:r>
              <a:rPr lang="pl-PL" sz="4800" dirty="0" smtClean="0"/>
              <a:t/>
            </a:r>
            <a:br>
              <a:rPr lang="pl-PL" sz="4800" dirty="0" smtClean="0"/>
            </a:br>
            <a:r>
              <a:rPr lang="pl-PL" sz="4800" dirty="0" smtClean="0">
                <a:hlinkClick r:id="rId2"/>
              </a:rPr>
              <a:t>https://github.com/trteodor/stm32h747_disco_lvgl_bare_metal</a:t>
            </a:r>
            <a:r>
              <a:rPr lang="pl-PL" sz="4800" dirty="0" smtClean="0"/>
              <a:t> </a:t>
            </a:r>
          </a:p>
          <a:p>
            <a:pPr>
              <a:buNone/>
            </a:pPr>
            <a:r>
              <a:rPr lang="pl-PL" sz="4800" dirty="0" smtClean="0"/>
              <a:t/>
            </a:r>
            <a:br>
              <a:rPr lang="pl-PL" sz="4800" dirty="0" smtClean="0"/>
            </a:br>
            <a:r>
              <a:rPr lang="pl-PL" sz="4800" b="1" dirty="0" err="1" smtClean="0"/>
              <a:t>Free</a:t>
            </a:r>
            <a:r>
              <a:rPr lang="pl-PL" sz="4800" b="1" dirty="0" smtClean="0"/>
              <a:t> </a:t>
            </a:r>
            <a:r>
              <a:rPr lang="pl-PL" sz="4800" b="1" dirty="0" err="1" smtClean="0"/>
              <a:t>Icons</a:t>
            </a:r>
            <a:r>
              <a:rPr lang="pl-PL" sz="4800" b="1" dirty="0" smtClean="0"/>
              <a:t>:</a:t>
            </a:r>
            <a:r>
              <a:rPr lang="pl-PL" sz="4800" dirty="0" smtClean="0"/>
              <a:t/>
            </a:r>
            <a:br>
              <a:rPr lang="pl-PL" sz="4800" dirty="0" smtClean="0"/>
            </a:br>
            <a:r>
              <a:rPr lang="pl-PL" sz="4800" dirty="0" smtClean="0">
                <a:hlinkClick r:id="rId3"/>
              </a:rPr>
              <a:t>https://all-free-download.com/free-icon/pack-jpeg.html</a:t>
            </a:r>
            <a:r>
              <a:rPr lang="pl-PL" sz="4800" dirty="0" smtClean="0"/>
              <a:t/>
            </a:r>
            <a:br>
              <a:rPr lang="pl-PL" sz="4800" dirty="0" smtClean="0"/>
            </a:br>
            <a:r>
              <a:rPr lang="pl-PL" sz="4800" dirty="0" smtClean="0"/>
              <a:t/>
            </a:r>
            <a:br>
              <a:rPr lang="pl-PL" sz="4800" dirty="0" smtClean="0"/>
            </a:br>
            <a:r>
              <a:rPr lang="pl-PL" sz="4800" b="1" dirty="0" err="1" smtClean="0"/>
              <a:t>Benchmark</a:t>
            </a:r>
            <a:r>
              <a:rPr lang="pl-PL" sz="4800" b="1" dirty="0" smtClean="0"/>
              <a:t> video show:</a:t>
            </a:r>
            <a:r>
              <a:rPr lang="pl-PL" sz="4800" dirty="0" smtClean="0"/>
              <a:t/>
            </a:r>
            <a:br>
              <a:rPr lang="pl-PL" sz="4800" dirty="0" smtClean="0"/>
            </a:br>
            <a:r>
              <a:rPr lang="pl-PL" sz="4800" dirty="0" smtClean="0">
                <a:hlinkClick r:id="rId4"/>
              </a:rPr>
              <a:t>https://youtu.be/5MxftdVXUOgd</a:t>
            </a:r>
            <a:endParaRPr lang="pl-PL" sz="4800" dirty="0"/>
          </a:p>
        </p:txBody>
      </p:sp>
      <p:pic>
        <p:nvPicPr>
          <p:cNvPr id="4" name="Picture 7" descr="D:\STM32_VSCodeWorkSpace\stm32h747_lvgl_master_start\Pictures\h747lvgl_Phot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918870">
            <a:off x="6907091" y="494188"/>
            <a:ext cx="2005314" cy="1523482"/>
          </a:xfrm>
          <a:prstGeom prst="rect">
            <a:avLst/>
          </a:prstGeom>
          <a:noFill/>
        </p:spPr>
      </p:pic>
      <p:sp>
        <p:nvSpPr>
          <p:cNvPr id="5" name="Prostokąt zaokrąglony 4"/>
          <p:cNvSpPr/>
          <p:nvPr/>
        </p:nvSpPr>
        <p:spPr>
          <a:xfrm>
            <a:off x="2428860" y="1500174"/>
            <a:ext cx="3071834" cy="3500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 smtClean="0"/>
          </a:p>
          <a:p>
            <a:pPr algn="ctr"/>
            <a:endParaRPr lang="pl-PL" dirty="0" smtClean="0"/>
          </a:p>
          <a:p>
            <a:pPr algn="ctr"/>
            <a:endParaRPr lang="pl-PL" dirty="0" smtClean="0"/>
          </a:p>
          <a:p>
            <a:pPr algn="ctr"/>
            <a:endParaRPr lang="pl-PL" dirty="0" smtClean="0"/>
          </a:p>
          <a:p>
            <a:pPr algn="ctr"/>
            <a:endParaRPr lang="pl-PL" dirty="0" smtClean="0"/>
          </a:p>
          <a:p>
            <a:pPr algn="ctr"/>
            <a:endParaRPr lang="pl-PL" dirty="0" smtClean="0"/>
          </a:p>
          <a:p>
            <a:pPr algn="ctr"/>
            <a:endParaRPr lang="pl-PL" dirty="0" smtClean="0"/>
          </a:p>
          <a:p>
            <a:pPr algn="ctr"/>
            <a:endParaRPr lang="pl-PL" dirty="0" smtClean="0"/>
          </a:p>
          <a:p>
            <a:pPr algn="ctr"/>
            <a:endParaRPr lang="pl-PL" dirty="0" smtClean="0"/>
          </a:p>
          <a:p>
            <a:pPr algn="ctr"/>
            <a:r>
              <a:rPr lang="pl-PL" dirty="0" smtClean="0"/>
              <a:t>STM32H7</a:t>
            </a:r>
            <a:endParaRPr lang="pl-PL" dirty="0"/>
          </a:p>
        </p:txBody>
      </p:sp>
      <p:sp>
        <p:nvSpPr>
          <p:cNvPr id="6" name="Prostokąt zaokrąglony 5"/>
          <p:cNvSpPr/>
          <p:nvPr/>
        </p:nvSpPr>
        <p:spPr>
          <a:xfrm>
            <a:off x="5929322" y="2143116"/>
            <a:ext cx="1428760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Display</a:t>
            </a:r>
            <a:endParaRPr lang="pl-PL" dirty="0"/>
          </a:p>
        </p:txBody>
      </p:sp>
      <p:sp>
        <p:nvSpPr>
          <p:cNvPr id="7" name="Prostokąt zaokrąglony 6"/>
          <p:cNvSpPr/>
          <p:nvPr/>
        </p:nvSpPr>
        <p:spPr>
          <a:xfrm>
            <a:off x="5929322" y="2714620"/>
            <a:ext cx="1428760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Touch</a:t>
            </a:r>
            <a:r>
              <a:rPr lang="pl-PL" dirty="0" smtClean="0"/>
              <a:t> Panel</a:t>
            </a:r>
            <a:endParaRPr lang="pl-PL" dirty="0"/>
          </a:p>
        </p:txBody>
      </p:sp>
      <p:sp>
        <p:nvSpPr>
          <p:cNvPr id="8" name="Prostokąt zaokrąglony 7"/>
          <p:cNvSpPr/>
          <p:nvPr/>
        </p:nvSpPr>
        <p:spPr>
          <a:xfrm>
            <a:off x="285720" y="2047865"/>
            <a:ext cx="142876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SDRAM</a:t>
            </a:r>
            <a:endParaRPr lang="pl-PL" dirty="0"/>
          </a:p>
        </p:txBody>
      </p:sp>
      <p:sp>
        <p:nvSpPr>
          <p:cNvPr id="9" name="Prostokąt zaokrąglony 8"/>
          <p:cNvSpPr/>
          <p:nvPr/>
        </p:nvSpPr>
        <p:spPr>
          <a:xfrm>
            <a:off x="285720" y="2928934"/>
            <a:ext cx="142876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Serial </a:t>
            </a:r>
            <a:r>
              <a:rPr lang="pl-PL" dirty="0" err="1" smtClean="0"/>
              <a:t>FLash</a:t>
            </a:r>
            <a:endParaRPr lang="pl-PL" dirty="0"/>
          </a:p>
        </p:txBody>
      </p:sp>
      <p:cxnSp>
        <p:nvCxnSpPr>
          <p:cNvPr id="16" name="Łącznik prosty 15"/>
          <p:cNvCxnSpPr/>
          <p:nvPr/>
        </p:nvCxnSpPr>
        <p:spPr>
          <a:xfrm flipV="1">
            <a:off x="1714480" y="2214554"/>
            <a:ext cx="714380" cy="119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20"/>
          <p:cNvCxnSpPr>
            <a:stCxn id="9" idx="3"/>
          </p:cNvCxnSpPr>
          <p:nvPr/>
        </p:nvCxnSpPr>
        <p:spPr>
          <a:xfrm>
            <a:off x="1714480" y="3107529"/>
            <a:ext cx="714380" cy="357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rostokąt zaokrąglony 21"/>
          <p:cNvSpPr/>
          <p:nvPr/>
        </p:nvSpPr>
        <p:spPr>
          <a:xfrm>
            <a:off x="4357686" y="2285992"/>
            <a:ext cx="100013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LTDC</a:t>
            </a:r>
            <a:endParaRPr lang="pl-PL" dirty="0"/>
          </a:p>
        </p:txBody>
      </p:sp>
      <p:sp>
        <p:nvSpPr>
          <p:cNvPr id="23" name="Prostokąt zaokrąglony 22"/>
          <p:cNvSpPr/>
          <p:nvPr/>
        </p:nvSpPr>
        <p:spPr>
          <a:xfrm>
            <a:off x="4357686" y="2928934"/>
            <a:ext cx="100013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DSI</a:t>
            </a:r>
            <a:endParaRPr lang="pl-PL" dirty="0"/>
          </a:p>
        </p:txBody>
      </p:sp>
      <p:sp>
        <p:nvSpPr>
          <p:cNvPr id="24" name="Prostokąt zaokrąglony 23"/>
          <p:cNvSpPr/>
          <p:nvPr/>
        </p:nvSpPr>
        <p:spPr>
          <a:xfrm>
            <a:off x="2571736" y="1785926"/>
            <a:ext cx="1643074" cy="1643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rgbClr val="FF0000"/>
                </a:solidFill>
                <a:latin typeface="Berlin Sans FB Demi" pitchFamily="34" charset="0"/>
              </a:rPr>
              <a:t>LVGL</a:t>
            </a:r>
            <a:r>
              <a:rPr lang="pl-PL" dirty="0" smtClean="0">
                <a:latin typeface="Berlin Sans FB Demi" pitchFamily="34" charset="0"/>
              </a:rPr>
              <a:t> </a:t>
            </a:r>
            <a:r>
              <a:rPr lang="pl-PL" dirty="0" err="1" smtClean="0">
                <a:latin typeface="Berlin Sans FB Demi" pitchFamily="34" charset="0"/>
              </a:rPr>
              <a:t>with</a:t>
            </a:r>
            <a:r>
              <a:rPr lang="pl-PL" dirty="0" smtClean="0">
                <a:latin typeface="Berlin Sans FB Demi" pitchFamily="34" charset="0"/>
              </a:rPr>
              <a:t> GUI </a:t>
            </a:r>
            <a:r>
              <a:rPr lang="pl-PL" dirty="0" err="1" smtClean="0">
                <a:latin typeface="Berlin Sans FB Demi" pitchFamily="34" charset="0"/>
              </a:rPr>
              <a:t>generated</a:t>
            </a:r>
            <a:r>
              <a:rPr lang="pl-PL" dirty="0" smtClean="0">
                <a:latin typeface="Berlin Sans FB Demi" pitchFamily="34" charset="0"/>
              </a:rPr>
              <a:t> by </a:t>
            </a:r>
            <a:r>
              <a:rPr lang="pl-PL" dirty="0" err="1" smtClean="0">
                <a:solidFill>
                  <a:srgbClr val="FF0000"/>
                </a:solidFill>
                <a:latin typeface="Berlin Sans FB Demi" pitchFamily="34" charset="0"/>
              </a:rPr>
              <a:t>SquareLine</a:t>
            </a:r>
            <a:endParaRPr lang="pl-PL" dirty="0">
              <a:solidFill>
                <a:srgbClr val="FF0000"/>
              </a:solidFill>
              <a:latin typeface="Berlin Sans FB Demi" pitchFamily="34" charset="0"/>
            </a:endParaRPr>
          </a:p>
        </p:txBody>
      </p:sp>
      <p:sp>
        <p:nvSpPr>
          <p:cNvPr id="25" name="Prostokąt zaokrąglony 24"/>
          <p:cNvSpPr/>
          <p:nvPr/>
        </p:nvSpPr>
        <p:spPr>
          <a:xfrm>
            <a:off x="2714612" y="3714752"/>
            <a:ext cx="157163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Cortex-M7</a:t>
            </a:r>
            <a:endParaRPr lang="pl-PL" dirty="0"/>
          </a:p>
        </p:txBody>
      </p:sp>
      <p:cxnSp>
        <p:nvCxnSpPr>
          <p:cNvPr id="27" name="Łącznik prosty 26"/>
          <p:cNvCxnSpPr>
            <a:stCxn id="6" idx="1"/>
          </p:cNvCxnSpPr>
          <p:nvPr/>
        </p:nvCxnSpPr>
        <p:spPr>
          <a:xfrm rot="10800000">
            <a:off x="5429256" y="2428868"/>
            <a:ext cx="500066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/>
          <p:cNvCxnSpPr>
            <a:stCxn id="7" idx="1"/>
          </p:cNvCxnSpPr>
          <p:nvPr/>
        </p:nvCxnSpPr>
        <p:spPr>
          <a:xfrm rot="10800000" flipV="1">
            <a:off x="5500694" y="2821776"/>
            <a:ext cx="428628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ole tekstowe 29"/>
          <p:cNvSpPr txBox="1"/>
          <p:nvPr/>
        </p:nvSpPr>
        <p:spPr>
          <a:xfrm>
            <a:off x="1785918" y="178592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FMC</a:t>
            </a:r>
            <a:endParaRPr lang="pl-PL" dirty="0"/>
          </a:p>
        </p:txBody>
      </p:sp>
      <p:sp>
        <p:nvSpPr>
          <p:cNvPr id="31" name="pole tekstowe 30"/>
          <p:cNvSpPr txBox="1"/>
          <p:nvPr/>
        </p:nvSpPr>
        <p:spPr>
          <a:xfrm>
            <a:off x="1714480" y="271462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QSPI</a:t>
            </a:r>
            <a:endParaRPr lang="pl-PL" dirty="0"/>
          </a:p>
        </p:txBody>
      </p:sp>
      <p:sp>
        <p:nvSpPr>
          <p:cNvPr id="32" name="pole tekstowe 31"/>
          <p:cNvSpPr txBox="1"/>
          <p:nvPr/>
        </p:nvSpPr>
        <p:spPr>
          <a:xfrm>
            <a:off x="5500694" y="207167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DSI</a:t>
            </a:r>
            <a:endParaRPr lang="pl-PL" dirty="0"/>
          </a:p>
        </p:txBody>
      </p:sp>
      <p:sp>
        <p:nvSpPr>
          <p:cNvPr id="33" name="pole tekstowe 32"/>
          <p:cNvSpPr txBox="1"/>
          <p:nvPr/>
        </p:nvSpPr>
        <p:spPr>
          <a:xfrm>
            <a:off x="5500694" y="285749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I2C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Light and Versatile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Graphics Library</a:t>
            </a:r>
            <a:br>
              <a:rPr lang="en-US" b="1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0034" y="1500174"/>
            <a:ext cx="7543824" cy="3911609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b="1" dirty="0" smtClean="0">
                <a:solidFill>
                  <a:srgbClr val="FF0000"/>
                </a:solidFill>
              </a:rPr>
              <a:t>LVGL</a:t>
            </a:r>
            <a:r>
              <a:rPr lang="en-US" dirty="0" smtClean="0">
                <a:solidFill>
                  <a:srgbClr val="FF0000"/>
                </a:solidFill>
              </a:rPr>
              <a:t> </a:t>
            </a:r>
            <a:r>
              <a:rPr lang="en-US" dirty="0" smtClean="0"/>
              <a:t>is the most popular free and open-source embedded graphics library to create beautiful UIs for any MCU, MPU and display type.</a:t>
            </a:r>
          </a:p>
          <a:p>
            <a:pPr fontAlgn="base"/>
            <a:r>
              <a:rPr lang="en-US" dirty="0" smtClean="0"/>
              <a:t>Use </a:t>
            </a:r>
            <a:r>
              <a:rPr lang="en-US" b="1" dirty="0" err="1" smtClean="0">
                <a:solidFill>
                  <a:srgbClr val="FF0000"/>
                </a:solidFill>
              </a:rPr>
              <a:t>SquareLine</a:t>
            </a:r>
            <a:r>
              <a:rPr lang="en-US" b="1" dirty="0" smtClean="0">
                <a:solidFill>
                  <a:srgbClr val="FF0000"/>
                </a:solidFill>
              </a:rPr>
              <a:t> Studio</a:t>
            </a:r>
            <a:r>
              <a:rPr lang="en-US" dirty="0" smtClean="0"/>
              <a:t>, our drag and drop UI editor to simplify the development, or </a:t>
            </a:r>
            <a:r>
              <a:rPr lang="en-US" b="1" dirty="0" smtClean="0"/>
              <a:t>Hire us</a:t>
            </a:r>
            <a:r>
              <a:rPr lang="en-US" dirty="0" smtClean="0"/>
              <a:t> to design and implement your next UI.</a:t>
            </a:r>
          </a:p>
          <a:p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928926" y="5929330"/>
            <a:ext cx="1598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hlinkClick r:id="rId2"/>
              </a:rPr>
              <a:t>https://lvgl.io</a:t>
            </a:r>
            <a:r>
              <a:rPr lang="pl-PL" dirty="0" smtClean="0">
                <a:hlinkClick r:id="rId2"/>
              </a:rPr>
              <a:t>/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4572000" y="5500702"/>
            <a:ext cx="3828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docs.lvgl.io/master/index.html</a:t>
            </a:r>
            <a:r>
              <a:rPr lang="pl-PL" dirty="0" smtClean="0"/>
              <a:t> 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erlin Sans FB Demi" pitchFamily="34" charset="0"/>
              </a:rPr>
              <a:t>SQUARE LINE STUDIO</a:t>
            </a:r>
            <a:endParaRPr lang="pl-PL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6794" y="2714620"/>
            <a:ext cx="7027206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pole tekstowe 4"/>
          <p:cNvSpPr txBox="1"/>
          <p:nvPr/>
        </p:nvSpPr>
        <p:spPr>
          <a:xfrm>
            <a:off x="214282" y="1285860"/>
            <a:ext cx="7643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Most </a:t>
            </a:r>
            <a:r>
              <a:rPr lang="pl-PL" dirty="0" err="1" smtClean="0"/>
              <a:t>important</a:t>
            </a:r>
            <a:r>
              <a:rPr lang="pl-PL" dirty="0" smtClean="0"/>
              <a:t> </a:t>
            </a:r>
            <a:r>
              <a:rPr lang="pl-PL" dirty="0" err="1" smtClean="0"/>
              <a:t>properties</a:t>
            </a:r>
            <a:r>
              <a:rPr lang="pl-PL" dirty="0" smtClean="0"/>
              <a:t>:</a:t>
            </a: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generation</a:t>
            </a:r>
            <a:r>
              <a:rPr lang="pl-PL" dirty="0" smtClean="0"/>
              <a:t> for C </a:t>
            </a:r>
            <a:r>
              <a:rPr lang="pl-PL" dirty="0" err="1" smtClean="0"/>
              <a:t>compilers</a:t>
            </a: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 </a:t>
            </a:r>
            <a:r>
              <a:rPr lang="pl-PL" dirty="0" err="1" smtClean="0"/>
              <a:t>Creating</a:t>
            </a:r>
            <a:r>
              <a:rPr lang="pl-PL" dirty="0" smtClean="0"/>
              <a:t> </a:t>
            </a:r>
            <a:r>
              <a:rPr lang="pl-PL" dirty="0" err="1" smtClean="0"/>
              <a:t>widgets</a:t>
            </a:r>
            <a:r>
              <a:rPr lang="pl-PL" dirty="0" smtClean="0"/>
              <a:t>, </a:t>
            </a:r>
            <a:r>
              <a:rPr lang="pl-PL" dirty="0" err="1" smtClean="0"/>
              <a:t>buttons</a:t>
            </a:r>
            <a:r>
              <a:rPr lang="pl-PL" dirty="0" smtClean="0"/>
              <a:t> etc.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simple</a:t>
            </a:r>
            <a:r>
              <a:rPr lang="pl-PL" dirty="0" smtClean="0"/>
              <a:t> GUI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	 </a:t>
            </a:r>
            <a:r>
              <a:rPr lang="pl-PL" dirty="0" smtClean="0"/>
              <a:t>– </a:t>
            </a:r>
            <a:r>
              <a:rPr lang="pl-PL" dirty="0" err="1" smtClean="0"/>
              <a:t>calling</a:t>
            </a:r>
            <a:r>
              <a:rPr lang="pl-PL" dirty="0" smtClean="0"/>
              <a:t> </a:t>
            </a:r>
            <a:r>
              <a:rPr lang="pl-PL" dirty="0" err="1" smtClean="0"/>
              <a:t>external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 for </a:t>
            </a:r>
            <a:r>
              <a:rPr lang="pl-PL" dirty="0" err="1" smtClean="0"/>
              <a:t>example</a:t>
            </a:r>
            <a:r>
              <a:rPr lang="pl-PL" dirty="0" smtClean="0"/>
              <a:t> to </a:t>
            </a:r>
            <a:r>
              <a:rPr lang="pl-PL" dirty="0" err="1" smtClean="0"/>
              <a:t>co-operating</a:t>
            </a:r>
            <a:r>
              <a:rPr lang="pl-PL" dirty="0" smtClean="0"/>
              <a:t> </a:t>
            </a:r>
            <a:r>
              <a:rPr lang="pl-PL" dirty="0" err="1" smtClean="0"/>
              <a:t>with</a:t>
            </a:r>
            <a:r>
              <a:rPr lang="pl-PL" dirty="0" smtClean="0"/>
              <a:t> HW</a:t>
            </a: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b="1" dirty="0" smtClean="0"/>
              <a:t>  </a:t>
            </a:r>
            <a:r>
              <a:rPr lang="pl-PL" b="1" dirty="0" err="1" smtClean="0"/>
              <a:t>Very</a:t>
            </a:r>
            <a:r>
              <a:rPr lang="pl-PL" b="1" dirty="0" smtClean="0"/>
              <a:t> </a:t>
            </a:r>
            <a:r>
              <a:rPr lang="pl-PL" b="1" dirty="0" err="1" smtClean="0"/>
              <a:t>easy</a:t>
            </a:r>
            <a:r>
              <a:rPr lang="pl-PL" b="1" dirty="0" smtClean="0"/>
              <a:t> to start!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0" y="6072206"/>
            <a:ext cx="231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hlinkClick r:id="rId3"/>
              </a:rPr>
              <a:t>https://squareline.io</a:t>
            </a:r>
            <a:r>
              <a:rPr lang="pl-PL" dirty="0" smtClean="0">
                <a:hlinkClick r:id="rId3"/>
              </a:rPr>
              <a:t>/</a:t>
            </a:r>
            <a:r>
              <a:rPr lang="pl-PL" dirty="0" smtClean="0"/>
              <a:t>  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5214950"/>
            <a:ext cx="1544628" cy="1382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7" descr="D:\STM32_VSCodeWorkSpace\stm32h747_lvgl_master_start\Pictures\h747lvgl_Phot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918870">
            <a:off x="4794926" y="2218865"/>
            <a:ext cx="3785946" cy="2876268"/>
          </a:xfrm>
          <a:prstGeom prst="rect">
            <a:avLst/>
          </a:prstGeom>
          <a:noFill/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/>
          <a:lstStyle/>
          <a:p>
            <a:r>
              <a:rPr lang="pl-PL" dirty="0" smtClean="0">
                <a:solidFill>
                  <a:srgbClr val="EE208C"/>
                </a:solidFill>
                <a:latin typeface="Berlin Sans FB Demi" pitchFamily="34" charset="0"/>
              </a:rPr>
              <a:t>STM32H747-Discovery</a:t>
            </a:r>
            <a:endParaRPr lang="pl-PL" dirty="0">
              <a:latin typeface="Bernard MT Condensed" pitchFamily="18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142844" y="2071678"/>
            <a:ext cx="50367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Most </a:t>
            </a:r>
            <a:r>
              <a:rPr lang="pl-PL" dirty="0" err="1" smtClean="0"/>
              <a:t>important</a:t>
            </a:r>
            <a:r>
              <a:rPr lang="pl-PL" dirty="0" smtClean="0"/>
              <a:t> </a:t>
            </a:r>
            <a:r>
              <a:rPr lang="pl-PL" dirty="0" err="1" smtClean="0"/>
              <a:t>properties</a:t>
            </a:r>
            <a:endParaRPr lang="pl-PL" dirty="0" smtClean="0"/>
          </a:p>
          <a:p>
            <a:r>
              <a:rPr lang="pl-PL" b="1" dirty="0" smtClean="0"/>
              <a:t>MCU</a:t>
            </a:r>
            <a:r>
              <a:rPr lang="pl-PL" b="1" dirty="0" smtClean="0"/>
              <a:t> STM32H747XIH6</a:t>
            </a:r>
          </a:p>
          <a:p>
            <a:r>
              <a:rPr lang="pl-PL" b="1" dirty="0" err="1" smtClean="0"/>
              <a:t>Flash</a:t>
            </a:r>
            <a:r>
              <a:rPr lang="pl-PL" b="1" dirty="0" smtClean="0"/>
              <a:t> </a:t>
            </a:r>
            <a:r>
              <a:rPr lang="pl-PL" b="1" dirty="0" smtClean="0"/>
              <a:t>-2 MB, </a:t>
            </a:r>
            <a:r>
              <a:rPr lang="pl-PL" b="1" dirty="0" smtClean="0"/>
              <a:t> RAM </a:t>
            </a:r>
            <a:r>
              <a:rPr lang="pl-PL" b="1" dirty="0" smtClean="0"/>
              <a:t>- 1 MB</a:t>
            </a:r>
          </a:p>
          <a:p>
            <a:r>
              <a:rPr lang="pl-PL" b="1" dirty="0" smtClean="0"/>
              <a:t>4-inch</a:t>
            </a:r>
            <a:r>
              <a:rPr lang="pl-PL" b="1" dirty="0" smtClean="0"/>
              <a:t> </a:t>
            </a:r>
            <a:r>
              <a:rPr lang="pl-PL" b="1" dirty="0" smtClean="0"/>
              <a:t>LCD Display </a:t>
            </a:r>
            <a:r>
              <a:rPr lang="pl-PL" b="1" dirty="0" err="1" smtClean="0"/>
              <a:t>with</a:t>
            </a:r>
            <a:r>
              <a:rPr lang="pl-PL" b="1" dirty="0" smtClean="0"/>
              <a:t> </a:t>
            </a:r>
            <a:r>
              <a:rPr lang="pl-PL" b="1" dirty="0" err="1" smtClean="0"/>
              <a:t>touch</a:t>
            </a:r>
            <a:r>
              <a:rPr lang="pl-PL" b="1" dirty="0" smtClean="0"/>
              <a:t> panel</a:t>
            </a:r>
            <a:endParaRPr lang="pl-PL" b="1" dirty="0" smtClean="0"/>
          </a:p>
          <a:p>
            <a:r>
              <a:rPr lang="pl-PL" b="1" dirty="0" smtClean="0"/>
              <a:t>128 </a:t>
            </a:r>
            <a:r>
              <a:rPr lang="pl-PL" b="1" dirty="0" err="1" smtClean="0"/>
              <a:t>Mbytes</a:t>
            </a:r>
            <a:r>
              <a:rPr lang="pl-PL" b="1" dirty="0" smtClean="0"/>
              <a:t> </a:t>
            </a:r>
            <a:r>
              <a:rPr lang="pl-PL" b="1" dirty="0" err="1" smtClean="0"/>
              <a:t>Quad-SPI</a:t>
            </a:r>
            <a:r>
              <a:rPr lang="pl-PL" b="1" dirty="0" smtClean="0"/>
              <a:t> </a:t>
            </a:r>
            <a:r>
              <a:rPr lang="pl-PL" b="1" dirty="0" smtClean="0"/>
              <a:t>NOR </a:t>
            </a:r>
            <a:r>
              <a:rPr lang="pl-PL" b="1" dirty="0" err="1" smtClean="0"/>
              <a:t>Flash</a:t>
            </a:r>
            <a:r>
              <a:rPr lang="pl-PL" b="1" dirty="0" smtClean="0"/>
              <a:t> </a:t>
            </a:r>
            <a:r>
              <a:rPr lang="pl-PL" b="1" dirty="0" err="1" smtClean="0"/>
              <a:t>memory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b="1" dirty="0" smtClean="0"/>
              <a:t>32-Mbytes </a:t>
            </a:r>
            <a:r>
              <a:rPr lang="pl-PL" b="1" dirty="0" smtClean="0"/>
              <a:t>SDRAM </a:t>
            </a:r>
            <a:r>
              <a:rPr lang="pl-PL" b="1" dirty="0" err="1" smtClean="0"/>
              <a:t>memory</a:t>
            </a:r>
            <a:endParaRPr lang="pl-PL" b="1" dirty="0" smtClean="0"/>
          </a:p>
          <a:p>
            <a:r>
              <a:rPr lang="pl-PL" dirty="0" smtClean="0"/>
              <a:t/>
            </a:r>
            <a:br>
              <a:rPr lang="pl-PL" dirty="0" smtClean="0"/>
            </a:br>
            <a:r>
              <a:rPr lang="pl-PL" dirty="0" err="1" smtClean="0"/>
              <a:t>Embedded</a:t>
            </a:r>
            <a:r>
              <a:rPr lang="pl-PL" dirty="0" smtClean="0"/>
              <a:t> </a:t>
            </a:r>
            <a:r>
              <a:rPr lang="pl-PL" dirty="0" err="1" smtClean="0"/>
              <a:t>programmed</a:t>
            </a:r>
            <a:r>
              <a:rPr lang="pl-PL" dirty="0" smtClean="0"/>
              <a:t> and </a:t>
            </a:r>
            <a:r>
              <a:rPr lang="pl-PL" dirty="0" err="1" smtClean="0"/>
              <a:t>debugger</a:t>
            </a:r>
            <a:r>
              <a:rPr lang="pl-PL" dirty="0" smtClean="0"/>
              <a:t> </a:t>
            </a:r>
            <a:r>
              <a:rPr lang="pl-PL" dirty="0" smtClean="0"/>
              <a:t>ST-LINK/V3</a:t>
            </a:r>
          </a:p>
          <a:p>
            <a:r>
              <a:rPr lang="pl-PL" dirty="0" smtClean="0"/>
              <a:t>Ethernet </a:t>
            </a:r>
            <a:r>
              <a:rPr lang="pl-PL" dirty="0" smtClean="0"/>
              <a:t>IEEE-802.3-2002 </a:t>
            </a:r>
            <a:r>
              <a:rPr lang="pl-PL" dirty="0" smtClean="0"/>
              <a:t>i POE	</a:t>
            </a:r>
          </a:p>
          <a:p>
            <a:r>
              <a:rPr lang="pl-PL" dirty="0" smtClean="0"/>
              <a:t>USB OTG HS</a:t>
            </a:r>
          </a:p>
          <a:p>
            <a:r>
              <a:rPr lang="pl-PL" dirty="0" smtClean="0"/>
              <a:t>4 x </a:t>
            </a:r>
            <a:r>
              <a:rPr lang="pl-PL" dirty="0" smtClean="0"/>
              <a:t>LED</a:t>
            </a:r>
            <a:endParaRPr lang="pl-PL" dirty="0" smtClean="0"/>
          </a:p>
          <a:p>
            <a:r>
              <a:rPr lang="pl-PL" dirty="0" err="1" smtClean="0"/>
              <a:t>User</a:t>
            </a:r>
            <a:r>
              <a:rPr lang="pl-PL" dirty="0" smtClean="0"/>
              <a:t> and Reset </a:t>
            </a:r>
            <a:r>
              <a:rPr lang="pl-PL" dirty="0" err="1" smtClean="0"/>
              <a:t>Button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7472386" cy="917596"/>
          </a:xfrm>
        </p:spPr>
        <p:txBody>
          <a:bodyPr/>
          <a:lstStyle/>
          <a:p>
            <a:r>
              <a:rPr lang="pl-PL" dirty="0" smtClean="0">
                <a:solidFill>
                  <a:srgbClr val="EE208C"/>
                </a:solidFill>
                <a:latin typeface="Berlin Sans FB Demi" pitchFamily="34" charset="0"/>
              </a:rPr>
              <a:t>Display serial </a:t>
            </a:r>
            <a:r>
              <a:rPr lang="pl-PL" dirty="0" err="1" smtClean="0">
                <a:solidFill>
                  <a:srgbClr val="EE208C"/>
                </a:solidFill>
                <a:latin typeface="Berlin Sans FB Demi" pitchFamily="34" charset="0"/>
              </a:rPr>
              <a:t>interface</a:t>
            </a:r>
            <a:r>
              <a:rPr lang="pl-PL" dirty="0" smtClean="0">
                <a:solidFill>
                  <a:srgbClr val="EE208C"/>
                </a:solidFill>
                <a:latin typeface="Berlin Sans FB Demi" pitchFamily="34" charset="0"/>
              </a:rPr>
              <a:t> (DSI)</a:t>
            </a:r>
            <a:endParaRPr lang="pl-PL" dirty="0">
              <a:solidFill>
                <a:srgbClr val="EE208C"/>
              </a:solidFill>
              <a:latin typeface="Berlin Sans FB Dem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928670"/>
            <a:ext cx="383188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pole tekstowe 4"/>
          <p:cNvSpPr txBox="1"/>
          <p:nvPr/>
        </p:nvSpPr>
        <p:spPr>
          <a:xfrm>
            <a:off x="4286248" y="3857628"/>
            <a:ext cx="3295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>
                <a:latin typeface="Adobe Fan Heiti Std B" pitchFamily="34" charset="-128"/>
                <a:ea typeface="Adobe Fan Heiti Std B" pitchFamily="34" charset="-128"/>
              </a:rPr>
              <a:t>  </a:t>
            </a:r>
            <a:r>
              <a:rPr lang="pl-PL" dirty="0" err="1" smtClean="0">
                <a:latin typeface="Adobe Fan Heiti Std B" pitchFamily="34" charset="-128"/>
                <a:ea typeface="Adobe Fan Heiti Std B" pitchFamily="34" charset="-128"/>
              </a:rPr>
              <a:t>Allowed</a:t>
            </a:r>
            <a:r>
              <a:rPr lang="pl-PL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pl-PL" dirty="0" err="1" smtClean="0">
                <a:latin typeface="Adobe Fan Heiti Std B" pitchFamily="34" charset="-128"/>
                <a:ea typeface="Adobe Fan Heiti Std B" pitchFamily="34" charset="-128"/>
              </a:rPr>
              <a:t>Operating</a:t>
            </a:r>
            <a:r>
              <a:rPr lang="pl-PL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pl-PL" dirty="0" err="1" smtClean="0">
                <a:latin typeface="Adobe Fan Heiti Std B" pitchFamily="34" charset="-128"/>
                <a:ea typeface="Adobe Fan Heiti Std B" pitchFamily="34" charset="-128"/>
              </a:rPr>
              <a:t>modes</a:t>
            </a:r>
            <a:endParaRPr lang="pl-PL" dirty="0" smtClean="0">
              <a:latin typeface="Adobe Fan Heiti Std B" pitchFamily="34" charset="-128"/>
              <a:ea typeface="Adobe Fan Heiti Std B" pitchFamily="34" charset="-128"/>
            </a:endParaRPr>
          </a:p>
          <a:p>
            <a:pPr marL="342900">
              <a:buFont typeface="Arial" pitchFamily="34" charset="0"/>
              <a:buChar char="•"/>
            </a:pPr>
            <a:r>
              <a:rPr lang="pl-PL" dirty="0" smtClean="0">
                <a:latin typeface="Bahnschrift Light" pitchFamily="34" charset="0"/>
                <a:ea typeface="Adobe Fan Heiti Std B" pitchFamily="34" charset="-128"/>
              </a:rPr>
              <a:t>Video </a:t>
            </a:r>
            <a:r>
              <a:rPr lang="pl-PL" dirty="0" err="1" smtClean="0">
                <a:latin typeface="Bahnschrift Light" pitchFamily="34" charset="0"/>
                <a:ea typeface="Adobe Fan Heiti Std B" pitchFamily="34" charset="-128"/>
              </a:rPr>
              <a:t>mode</a:t>
            </a:r>
            <a:endParaRPr lang="pl-PL" dirty="0" smtClean="0">
              <a:latin typeface="Bahnschrift Light" pitchFamily="34" charset="0"/>
              <a:ea typeface="Adobe Fan Heiti Std B" pitchFamily="34" charset="-128"/>
            </a:endParaRPr>
          </a:p>
          <a:p>
            <a:pPr marL="342900">
              <a:buFont typeface="Arial" pitchFamily="34" charset="0"/>
              <a:buChar char="•"/>
            </a:pPr>
            <a:r>
              <a:rPr lang="pl-PL" dirty="0" smtClean="0">
                <a:latin typeface="Bahnschrift Light" pitchFamily="34" charset="0"/>
                <a:ea typeface="Adobe Fan Heiti Std B" pitchFamily="34" charset="-128"/>
              </a:rPr>
              <a:t>APB </a:t>
            </a:r>
            <a:r>
              <a:rPr lang="pl-PL" dirty="0" err="1" smtClean="0">
                <a:latin typeface="Bahnschrift Light" pitchFamily="34" charset="0"/>
                <a:ea typeface="Adobe Fan Heiti Std B" pitchFamily="34" charset="-128"/>
              </a:rPr>
              <a:t>Command</a:t>
            </a:r>
            <a:r>
              <a:rPr lang="pl-PL" dirty="0" smtClean="0">
                <a:latin typeface="Bahnschrift Light" pitchFamily="34" charset="0"/>
                <a:ea typeface="Adobe Fan Heiti Std B" pitchFamily="34" charset="-128"/>
              </a:rPr>
              <a:t> </a:t>
            </a:r>
            <a:r>
              <a:rPr lang="pl-PL" dirty="0" err="1" smtClean="0">
                <a:latin typeface="Bahnschrift Light" pitchFamily="34" charset="0"/>
                <a:ea typeface="Adobe Fan Heiti Std B" pitchFamily="34" charset="-128"/>
              </a:rPr>
              <a:t>Mode</a:t>
            </a:r>
            <a:endParaRPr lang="pl-PL" dirty="0" smtClean="0">
              <a:latin typeface="Bahnschrift Light" pitchFamily="34" charset="0"/>
              <a:ea typeface="Adobe Fan Heiti Std B" pitchFamily="34" charset="-128"/>
            </a:endParaRPr>
          </a:p>
          <a:p>
            <a:pPr marL="342900">
              <a:buFont typeface="Arial" pitchFamily="34" charset="0"/>
              <a:buChar char="•"/>
            </a:pPr>
            <a:r>
              <a:rPr lang="pl-PL" dirty="0" err="1" smtClean="0">
                <a:latin typeface="Bahnschrift Light" pitchFamily="34" charset="0"/>
                <a:ea typeface="Adobe Fan Heiti Std B" pitchFamily="34" charset="-128"/>
              </a:rPr>
              <a:t>Adapted</a:t>
            </a:r>
            <a:r>
              <a:rPr lang="pl-PL" dirty="0" smtClean="0">
                <a:latin typeface="Bahnschrift Light" pitchFamily="34" charset="0"/>
                <a:ea typeface="Adobe Fan Heiti Std B" pitchFamily="34" charset="-128"/>
              </a:rPr>
              <a:t> </a:t>
            </a:r>
            <a:r>
              <a:rPr lang="pl-PL" dirty="0" err="1" smtClean="0">
                <a:latin typeface="Bahnschrift Light" pitchFamily="34" charset="0"/>
                <a:ea typeface="Adobe Fan Heiti Std B" pitchFamily="34" charset="-128"/>
              </a:rPr>
              <a:t>Command</a:t>
            </a:r>
            <a:r>
              <a:rPr lang="pl-PL" dirty="0" smtClean="0">
                <a:latin typeface="Bahnschrift Light" pitchFamily="34" charset="0"/>
                <a:ea typeface="Adobe Fan Heiti Std B" pitchFamily="34" charset="-128"/>
              </a:rPr>
              <a:t> </a:t>
            </a:r>
            <a:r>
              <a:rPr lang="pl-PL" dirty="0" err="1" smtClean="0">
                <a:latin typeface="Bahnschrift Light" pitchFamily="34" charset="0"/>
                <a:ea typeface="Adobe Fan Heiti Std B" pitchFamily="34" charset="-128"/>
              </a:rPr>
              <a:t>Mode</a:t>
            </a:r>
            <a:endParaRPr lang="pl-PL" dirty="0">
              <a:latin typeface="Bahnschrift Light" pitchFamily="34" charset="0"/>
              <a:ea typeface="Adobe Fan Heiti Std B" pitchFamily="34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1643050"/>
            <a:ext cx="4876811" cy="165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pole tekstowe 6"/>
          <p:cNvSpPr txBox="1"/>
          <p:nvPr/>
        </p:nvSpPr>
        <p:spPr>
          <a:xfrm>
            <a:off x="357158" y="5857892"/>
            <a:ext cx="3363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DSI </a:t>
            </a:r>
            <a:r>
              <a:rPr lang="pl-PL" b="1" dirty="0" err="1" smtClean="0"/>
              <a:t>Presentation</a:t>
            </a:r>
            <a:r>
              <a:rPr lang="pl-PL" b="1" dirty="0" smtClean="0"/>
              <a:t> </a:t>
            </a:r>
            <a:r>
              <a:rPr lang="pl-PL" b="1" dirty="0" err="1" smtClean="0"/>
              <a:t>prepared</a:t>
            </a:r>
            <a:r>
              <a:rPr lang="pl-PL" b="1" dirty="0" smtClean="0"/>
              <a:t> by ST: </a:t>
            </a:r>
            <a:r>
              <a:rPr lang="pl-PL" dirty="0" smtClean="0">
                <a:hlinkClick r:id="rId4"/>
              </a:rPr>
              <a:t/>
            </a:r>
            <a:br>
              <a:rPr lang="pl-PL" dirty="0" smtClean="0">
                <a:hlinkClick r:id="rId4"/>
              </a:rPr>
            </a:br>
            <a:r>
              <a:rPr lang="pl-PL" dirty="0" smtClean="0"/>
              <a:t> </a:t>
            </a:r>
            <a:r>
              <a:rPr lang="pl-PL" dirty="0" smtClean="0">
                <a:hlinkClick r:id="rId5"/>
              </a:rPr>
              <a:t>https://</a:t>
            </a:r>
            <a:r>
              <a:rPr lang="pl-PL" dirty="0" smtClean="0">
                <a:hlinkClick r:id="rId5"/>
              </a:rPr>
              <a:t>youtu.be/3Juj9BAnd4g</a:t>
            </a:r>
            <a:r>
              <a:rPr lang="pl-PL" dirty="0" smtClean="0"/>
              <a:t> 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/>
          </a:bodyPr>
          <a:lstStyle/>
          <a:p>
            <a:r>
              <a:rPr lang="pl-PL" b="1" dirty="0" err="1" smtClean="0">
                <a:solidFill>
                  <a:srgbClr val="EE208C"/>
                </a:solidFill>
              </a:rPr>
              <a:t>LCD-TFT</a:t>
            </a:r>
            <a:r>
              <a:rPr lang="pl-PL" b="1" dirty="0" smtClean="0">
                <a:solidFill>
                  <a:srgbClr val="EE208C"/>
                </a:solidFill>
              </a:rPr>
              <a:t> display </a:t>
            </a:r>
            <a:r>
              <a:rPr lang="pl-PL" b="1" dirty="0" err="1" smtClean="0">
                <a:solidFill>
                  <a:srgbClr val="EE208C"/>
                </a:solidFill>
              </a:rPr>
              <a:t>controller</a:t>
            </a:r>
            <a:r>
              <a:rPr lang="pl-PL" b="1" dirty="0" smtClean="0">
                <a:solidFill>
                  <a:srgbClr val="EE208C"/>
                </a:solidFill>
              </a:rPr>
              <a:t> (LTDC)</a:t>
            </a:r>
            <a:endParaRPr lang="pl-PL" dirty="0">
              <a:solidFill>
                <a:srgbClr val="EE208C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8891756" cy="3256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Prostokąt 6"/>
          <p:cNvSpPr/>
          <p:nvPr/>
        </p:nvSpPr>
        <p:spPr>
          <a:xfrm>
            <a:off x="357158" y="5286388"/>
            <a:ext cx="7500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smtClean="0"/>
              <a:t>LTDC </a:t>
            </a:r>
            <a:r>
              <a:rPr lang="pl-PL" b="1" dirty="0" err="1" smtClean="0"/>
              <a:t>Presentation</a:t>
            </a:r>
            <a:r>
              <a:rPr lang="pl-PL" b="1" dirty="0" smtClean="0"/>
              <a:t> </a:t>
            </a:r>
            <a:r>
              <a:rPr lang="pl-PL" b="1" dirty="0" err="1" smtClean="0"/>
              <a:t>prepared</a:t>
            </a:r>
            <a:r>
              <a:rPr lang="pl-PL" b="1" dirty="0" smtClean="0"/>
              <a:t> by ST: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youtu.be/wPX9YAMbuZ8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571472" y="6215082"/>
            <a:ext cx="8786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hlinkClick r:id="rId4"/>
              </a:rPr>
              <a:t>https://fastbitlab.com/stm32-ltdc-lcd-tft-lvglmcu3-lecture-32-ltdc-configuration</a:t>
            </a:r>
            <a:r>
              <a:rPr lang="pl-PL" dirty="0" smtClean="0">
                <a:hlinkClick r:id="rId4"/>
              </a:rPr>
              <a:t>/</a:t>
            </a:r>
            <a:r>
              <a:rPr lang="pl-PL" dirty="0" smtClean="0"/>
              <a:t> 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274786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Display </a:t>
            </a:r>
            <a:r>
              <a:rPr lang="pl-PL" dirty="0" err="1" smtClean="0"/>
              <a:t>controller</a:t>
            </a:r>
            <a:r>
              <a:rPr lang="pl-PL" dirty="0" smtClean="0"/>
              <a:t> OTM8009A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err="1" smtClean="0"/>
              <a:t>On-The-Board</a:t>
            </a:r>
            <a:r>
              <a:rPr lang="pl-PL" dirty="0" smtClean="0"/>
              <a:t> </a:t>
            </a:r>
            <a:r>
              <a:rPr lang="pl-PL" dirty="0" smtClean="0">
                <a:solidFill>
                  <a:srgbClr val="EE208C"/>
                </a:solidFill>
                <a:latin typeface="Berlin Sans FB Demi" pitchFamily="34" charset="0"/>
              </a:rPr>
              <a:t>STM32H747-Discovery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428736"/>
            <a:ext cx="5577878" cy="383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pole tekstowe 4"/>
          <p:cNvSpPr txBox="1"/>
          <p:nvPr/>
        </p:nvSpPr>
        <p:spPr>
          <a:xfrm>
            <a:off x="1857356" y="5643578"/>
            <a:ext cx="508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www.orientdisplay.com/pdf/OTM8009A.pdf</a:t>
            </a:r>
            <a:r>
              <a:rPr lang="pl-PL" dirty="0" smtClean="0"/>
              <a:t> 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SDRAM </a:t>
            </a:r>
            <a:r>
              <a:rPr lang="pl-PL" dirty="0" smtClean="0"/>
              <a:t>– </a:t>
            </a:r>
            <a:r>
              <a:rPr lang="pl-PL" dirty="0" err="1" smtClean="0"/>
              <a:t>Through</a:t>
            </a:r>
            <a:r>
              <a:rPr lang="pl-PL" dirty="0" smtClean="0"/>
              <a:t> FMC  is42s32800j</a:t>
            </a:r>
            <a:endParaRPr lang="pl-PL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4166112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9839" y="1785926"/>
            <a:ext cx="4974161" cy="3345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ole tekstowe 5"/>
          <p:cNvSpPr txBox="1"/>
          <p:nvPr/>
        </p:nvSpPr>
        <p:spPr>
          <a:xfrm>
            <a:off x="4231501" y="6143644"/>
            <a:ext cx="491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www.issi.com/WW/pdf/42-45S32800J.pdf</a:t>
            </a:r>
            <a:r>
              <a:rPr lang="pl-PL" dirty="0" smtClean="0"/>
              <a:t> 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222</Words>
  <PresentationFormat>Pokaz na ekranie (4:3)</PresentationFormat>
  <Paragraphs>93</Paragraphs>
  <Slides>16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17" baseType="lpstr">
      <vt:lpstr>Motyw pakietu Office</vt:lpstr>
      <vt:lpstr>LVGL library + SQUARE LINE STUDIO + STM32H747-Discovery</vt:lpstr>
      <vt:lpstr>Prepared Example based on  STM32H747-Discovery </vt:lpstr>
      <vt:lpstr>Light and Versatile Graphics Library </vt:lpstr>
      <vt:lpstr>SQUARE LINE STUDIO</vt:lpstr>
      <vt:lpstr>STM32H747-Discovery</vt:lpstr>
      <vt:lpstr>Display serial interface (DSI)</vt:lpstr>
      <vt:lpstr>LCD-TFT display controller (LTDC)</vt:lpstr>
      <vt:lpstr>Display controller OTM8009A On-The-Board STM32H747-Discovery </vt:lpstr>
      <vt:lpstr>SDRAM – Through FMC  is42s32800j</vt:lpstr>
      <vt:lpstr>Quad Serial periph. Interface (QSPI) - Memory mapped mode</vt:lpstr>
      <vt:lpstr>DLTuc Library</vt:lpstr>
      <vt:lpstr>Prepared example - compilation</vt:lpstr>
      <vt:lpstr>Prepared example – code framents in external serial memory acces though - QSPI</vt:lpstr>
      <vt:lpstr>Prepared example –  Programming and testing </vt:lpstr>
      <vt:lpstr>More examples STM32H747-Disco Board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LVGL library   + SQUARE LINE STUDIO + STM32H747-Discovery</dc:title>
  <dc:creator>Teodor</dc:creator>
  <cp:lastModifiedBy>Teodor</cp:lastModifiedBy>
  <cp:revision>109</cp:revision>
  <dcterms:created xsi:type="dcterms:W3CDTF">2023-05-21T14:32:18Z</dcterms:created>
  <dcterms:modified xsi:type="dcterms:W3CDTF">2023-05-27T21:55:31Z</dcterms:modified>
</cp:coreProperties>
</file>