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3" r:id="rId4"/>
    <p:sldId id="258" r:id="rId5"/>
    <p:sldId id="257" r:id="rId6"/>
    <p:sldId id="260" r:id="rId7"/>
    <p:sldId id="259" r:id="rId8"/>
    <p:sldId id="263" r:id="rId9"/>
    <p:sldId id="268" r:id="rId10"/>
    <p:sldId id="269" r:id="rId11"/>
    <p:sldId id="267" r:id="rId12"/>
    <p:sldId id="265" r:id="rId13"/>
    <p:sldId id="270" r:id="rId14"/>
    <p:sldId id="266" r:id="rId15"/>
    <p:sldId id="274" r:id="rId16"/>
    <p:sldId id="272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08C"/>
    <a:srgbClr val="1419FA"/>
    <a:srgbClr val="7C7F07"/>
    <a:srgbClr val="D9DE0C"/>
    <a:srgbClr val="C8EB47"/>
    <a:srgbClr val="EB4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EFC-AA97-4249-A47A-FC92A5A1EFB2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9433-815C-41C2-A5E7-F8B2392C3E2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9433-815C-41C2-A5E7-F8B2392C3E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9433-815C-41C2-A5E7-F8B2392C3E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WWnudktQlP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teodor/DLTuc_li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teodor/STM32H747_DISCO_LVGL_PORT_SIMPLE" TargetMode="External"/><Relationship Id="rId2" Type="http://schemas.openxmlformats.org/officeDocument/2006/relationships/hyperlink" Target="https://www.st.com/resource/en/application_note/dm00393275-stm32cube-mcu-package-examples-for-stm32h7-series-stmicroelectronic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teodor/stm32h747_disco_lvgl_bare_met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free-download.com/free-icon/pack-jpeg.html" TargetMode="External"/><Relationship Id="rId2" Type="http://schemas.openxmlformats.org/officeDocument/2006/relationships/hyperlink" Target="https://github.com/trteodor/stm32h747_disco_lvgl_bare_me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youtu.be/5MxftdVXUOg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dex.html" TargetMode="External"/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uareline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3Juj9BAnd4g" TargetMode="External"/><Relationship Id="rId4" Type="http://schemas.openxmlformats.org/officeDocument/2006/relationships/hyperlink" Target="https://www.youtube.com/watch?v=3Juj9BAnd4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PX9YAMbuZ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stbitlab.com/stm32-ltdc-lcd-tft-lvglmcu3-lecture-32-ltdc-configura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display.com/pdf/OTM8009A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si.com/WW/pdf/42-45S32800J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42852"/>
            <a:ext cx="2214546" cy="142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5934886" y="2423460"/>
            <a:ext cx="2876865" cy="2185619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214290"/>
            <a:ext cx="7072362" cy="1857388"/>
          </a:xfrm>
        </p:spPr>
        <p:txBody>
          <a:bodyPr>
            <a:noAutofit/>
          </a:bodyPr>
          <a:lstStyle/>
          <a:p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LVGL </a:t>
            </a:r>
            <a:r>
              <a:rPr lang="pl-PL" sz="5000" dirty="0" err="1" smtClean="0">
                <a:solidFill>
                  <a:srgbClr val="EB4235"/>
                </a:solidFill>
                <a:latin typeface="Berlin Sans FB Demi" pitchFamily="34" charset="0"/>
              </a:rPr>
              <a:t>library</a:t>
            </a:r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 +</a:t>
            </a:r>
            <a: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  <a:t/>
            </a:r>
            <a:b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</a:br>
            <a:r>
              <a:rPr lang="pl-PL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 + </a:t>
            </a:r>
            <a:r>
              <a:rPr lang="pl-PL" sz="5000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sz="5000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357430"/>
            <a:ext cx="57258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trzałka w prawo 6"/>
          <p:cNvSpPr/>
          <p:nvPr/>
        </p:nvSpPr>
        <p:spPr>
          <a:xfrm rot="20647420">
            <a:off x="5539968" y="3351270"/>
            <a:ext cx="1793384" cy="1122733"/>
          </a:xfrm>
          <a:prstGeom prst="rightArrow">
            <a:avLst/>
          </a:prstGeom>
          <a:solidFill>
            <a:srgbClr val="EE2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42844" y="5534561"/>
            <a:ext cx="900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rgbClr val="1419FA"/>
                </a:solidFill>
                <a:latin typeface="Berlin Sans FB Demi" pitchFamily="34" charset="0"/>
              </a:rPr>
              <a:t>LVGL – Genialny sposób na aplikacje graficzne w systemach wbudowanych!</a:t>
            </a:r>
            <a:endParaRPr lang="pl-PL" sz="4000" dirty="0">
              <a:solidFill>
                <a:srgbClr val="1419FA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Quad</a:t>
            </a:r>
            <a:r>
              <a:rPr lang="pl-PL" dirty="0" smtClean="0"/>
              <a:t> Serial </a:t>
            </a:r>
            <a:r>
              <a:rPr lang="pl-PL" dirty="0" err="1" smtClean="0"/>
              <a:t>periph</a:t>
            </a:r>
            <a:r>
              <a:rPr lang="pl-PL" dirty="0" smtClean="0"/>
              <a:t>. </a:t>
            </a:r>
            <a:r>
              <a:rPr lang="pl-PL" dirty="0" err="1" smtClean="0"/>
              <a:t>Interface</a:t>
            </a:r>
            <a:r>
              <a:rPr lang="pl-PL" dirty="0" smtClean="0"/>
              <a:t> (QSPI)</a:t>
            </a:r>
            <a:br>
              <a:rPr lang="pl-PL" dirty="0" smtClean="0"/>
            </a:br>
            <a:r>
              <a:rPr lang="pl-PL" dirty="0" smtClean="0"/>
              <a:t>-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mapped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71612"/>
            <a:ext cx="8229600" cy="121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3997297" cy="37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7C7F07"/>
                </a:solidFill>
              </a:rPr>
              <a:t>DLTuc</a:t>
            </a:r>
            <a:r>
              <a:rPr lang="pl-PL" dirty="0" smtClean="0">
                <a:solidFill>
                  <a:srgbClr val="7C7F07"/>
                </a:solidFill>
              </a:rPr>
              <a:t> </a:t>
            </a:r>
            <a:r>
              <a:rPr lang="pl-PL" dirty="0" err="1" smtClean="0">
                <a:solidFill>
                  <a:srgbClr val="7C7F07"/>
                </a:solidFill>
              </a:rPr>
              <a:t>Library</a:t>
            </a:r>
            <a:endParaRPr lang="pl-PL" dirty="0">
              <a:solidFill>
                <a:srgbClr val="7C7F07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2786058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hlinkClick r:id="rId2"/>
              </a:rPr>
              <a:t>https://youtu.be/WWnudktQlP0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143380"/>
            <a:ext cx="6154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57158" y="228599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Simplifying the </a:t>
            </a:r>
            <a:r>
              <a:rPr lang="pl-PL" dirty="0" err="1" smtClean="0"/>
              <a:t>embedded</a:t>
            </a:r>
            <a:r>
              <a:rPr lang="pl-PL" dirty="0" smtClean="0"/>
              <a:t> </a:t>
            </a:r>
            <a:r>
              <a:rPr lang="en-US" dirty="0" smtClean="0"/>
              <a:t>software development process</a:t>
            </a:r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428596" y="3500438"/>
            <a:ext cx="387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hlinkClick r:id="rId4"/>
              </a:rPr>
              <a:t>https://github.com/trteodor/DLTuc_lib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- </a:t>
            </a:r>
            <a:r>
              <a:rPr lang="pl-PL" dirty="0" err="1" smtClean="0"/>
              <a:t>compilation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Take </a:t>
            </a:r>
            <a:r>
              <a:rPr lang="pl-PL" dirty="0" err="1" smtClean="0"/>
              <a:t>care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* </a:t>
            </a:r>
            <a:r>
              <a:rPr lang="pl-PL" dirty="0" err="1" smtClean="0"/>
              <a:t>arm-none-eabi-gcc</a:t>
            </a:r>
            <a:r>
              <a:rPr lang="pl-PL" dirty="0" smtClean="0"/>
              <a:t> 9.3.1</a:t>
            </a:r>
          </a:p>
          <a:p>
            <a:pPr>
              <a:buNone/>
            </a:pPr>
            <a:r>
              <a:rPr lang="pl-PL" dirty="0" smtClean="0"/>
              <a:t>    * </a:t>
            </a:r>
            <a:r>
              <a:rPr lang="pl-PL" dirty="0" err="1" smtClean="0"/>
              <a:t>OpenOCD</a:t>
            </a:r>
            <a:r>
              <a:rPr lang="pl-PL" dirty="0" smtClean="0"/>
              <a:t> 0.11.0</a:t>
            </a:r>
          </a:p>
          <a:p>
            <a:pPr>
              <a:buNone/>
            </a:pPr>
            <a:r>
              <a:rPr lang="pl-PL" dirty="0" smtClean="0"/>
              <a:t>    * make 4.2.1 / </a:t>
            </a:r>
            <a:r>
              <a:rPr lang="pl-PL" dirty="0" err="1" smtClean="0"/>
              <a:t>or</a:t>
            </a:r>
            <a:r>
              <a:rPr lang="pl-PL" dirty="0" smtClean="0"/>
              <a:t> 3.81</a:t>
            </a:r>
          </a:p>
          <a:p>
            <a:pPr>
              <a:buNone/>
            </a:pPr>
            <a:r>
              <a:rPr lang="pl-PL" dirty="0" smtClean="0"/>
              <a:t>    * STM32_Programmer_CLI</a:t>
            </a:r>
          </a:p>
          <a:p>
            <a:pPr>
              <a:buNone/>
            </a:pPr>
            <a:r>
              <a:rPr lang="pl-PL" dirty="0" smtClean="0"/>
              <a:t>    *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to STM32_CubeProgrammer: STM32_CubeProgrammerPATH eg. </a:t>
            </a:r>
            <a:r>
              <a:rPr lang="pl-PL" dirty="0" err="1" smtClean="0"/>
              <a:t>path</a:t>
            </a:r>
            <a:r>
              <a:rPr lang="pl-PL" dirty="0" smtClean="0"/>
              <a:t>: D:\STMicroelectronics\STM32Cube\STM32CubeProgrammer\bin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42908" y="285728"/>
            <a:ext cx="9429784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–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snippets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serial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acces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 smtClean="0"/>
              <a:t>- QSPI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6357950" cy="357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– </a:t>
            </a:r>
            <a:br>
              <a:rPr lang="pl-PL" dirty="0" smtClean="0"/>
            </a:br>
            <a:r>
              <a:rPr lang="pl-PL" dirty="0" err="1" smtClean="0"/>
              <a:t>Programming</a:t>
            </a:r>
            <a:r>
              <a:rPr lang="pl-PL" dirty="0" smtClean="0"/>
              <a:t> and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33094">
            <a:off x="4121880" y="2158843"/>
            <a:ext cx="4538685" cy="3448141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857224" y="2714620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Command</a:t>
            </a:r>
            <a:r>
              <a:rPr lang="pl-PL" dirty="0" smtClean="0"/>
              <a:t>: </a:t>
            </a:r>
            <a:r>
              <a:rPr lang="pl-PL" b="1" dirty="0" smtClean="0"/>
              <a:t>make </a:t>
            </a:r>
            <a:r>
              <a:rPr lang="pl-PL" b="1" dirty="0" err="1" smtClean="0"/>
              <a:t>CubeF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More </a:t>
            </a:r>
            <a:r>
              <a:rPr lang="pl-PL" dirty="0" err="1" smtClean="0"/>
              <a:t>examples</a:t>
            </a:r>
            <a:r>
              <a:rPr lang="pl-PL" dirty="0" smtClean="0"/>
              <a:t> STM32H747-Disco </a:t>
            </a:r>
            <a:r>
              <a:rPr lang="pl-PL" dirty="0" err="1" smtClean="0"/>
              <a:t>Board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STM32H7 </a:t>
            </a:r>
            <a:r>
              <a:rPr lang="pl-PL" sz="1600" dirty="0" err="1" smtClean="0"/>
              <a:t>Cube</a:t>
            </a:r>
            <a:r>
              <a:rPr lang="pl-PL" sz="1600" dirty="0" smtClean="0"/>
              <a:t> </a:t>
            </a:r>
            <a:r>
              <a:rPr lang="pl-PL" sz="1600" dirty="0" err="1" smtClean="0"/>
              <a:t>mcu</a:t>
            </a:r>
            <a:r>
              <a:rPr lang="pl-PL" sz="1600" dirty="0" smtClean="0"/>
              <a:t> </a:t>
            </a:r>
            <a:r>
              <a:rPr lang="pl-PL" sz="1600" dirty="0" err="1" smtClean="0"/>
              <a:t>package</a:t>
            </a:r>
            <a:r>
              <a:rPr lang="pl-PL" sz="1600" dirty="0" smtClean="0"/>
              <a:t>:</a:t>
            </a:r>
            <a:br>
              <a:rPr lang="pl-PL" sz="1600" dirty="0" smtClean="0"/>
            </a:br>
            <a:r>
              <a:rPr lang="pl-PL" sz="1600" dirty="0" smtClean="0">
                <a:hlinkClick r:id="rId2"/>
              </a:rPr>
              <a:t>https://www.st.com/resource/en/application_note/dm00393275-stm32cube-mcu-package-examples-for-stm32h7-series-stmicroelectronics.pdf</a:t>
            </a:r>
            <a:r>
              <a:rPr lang="pl-PL" sz="1600" dirty="0" smtClean="0"/>
              <a:t> </a:t>
            </a:r>
          </a:p>
          <a:p>
            <a:r>
              <a:rPr lang="pl-PL" sz="1600" dirty="0" smtClean="0"/>
              <a:t>LVGL + </a:t>
            </a:r>
            <a:r>
              <a:rPr lang="pl-PL" sz="1600" dirty="0" err="1" smtClean="0"/>
              <a:t>Almost</a:t>
            </a:r>
            <a:r>
              <a:rPr lang="pl-PL" sz="1600" dirty="0" smtClean="0"/>
              <a:t> </a:t>
            </a:r>
            <a:r>
              <a:rPr lang="pl-PL" sz="1600" dirty="0" err="1" smtClean="0"/>
              <a:t>totally</a:t>
            </a:r>
            <a:r>
              <a:rPr lang="pl-PL" sz="1600" dirty="0" smtClean="0"/>
              <a:t> </a:t>
            </a:r>
            <a:r>
              <a:rPr lang="pl-PL" sz="1600" dirty="0" err="1" smtClean="0"/>
              <a:t>generated</a:t>
            </a:r>
            <a:r>
              <a:rPr lang="pl-PL" sz="1600" dirty="0" smtClean="0"/>
              <a:t> </a:t>
            </a:r>
            <a:r>
              <a:rPr lang="pl-PL" sz="1600" dirty="0" err="1" smtClean="0"/>
              <a:t>init</a:t>
            </a:r>
            <a:r>
              <a:rPr lang="pl-PL" sz="1600" dirty="0" smtClean="0"/>
              <a:t> </a:t>
            </a:r>
            <a:r>
              <a:rPr lang="pl-PL" sz="1600" dirty="0" err="1" smtClean="0"/>
              <a:t>code</a:t>
            </a:r>
            <a:r>
              <a:rPr lang="pl-PL" sz="1600" dirty="0" smtClean="0"/>
              <a:t> by </a:t>
            </a:r>
            <a:r>
              <a:rPr lang="pl-PL" sz="1600" dirty="0" err="1" smtClean="0"/>
              <a:t>CubeMX</a:t>
            </a:r>
            <a:r>
              <a:rPr lang="pl-PL" sz="1600" dirty="0" smtClean="0"/>
              <a:t> for </a:t>
            </a:r>
            <a:r>
              <a:rPr lang="pl-PL" sz="1600" dirty="0" err="1" smtClean="0"/>
              <a:t>the</a:t>
            </a:r>
            <a:r>
              <a:rPr lang="pl-PL" sz="1600" dirty="0" smtClean="0"/>
              <a:t> Display </a:t>
            </a:r>
            <a:r>
              <a:rPr lang="pl-PL" sz="1600" dirty="0" err="1" smtClean="0"/>
              <a:t>handling</a:t>
            </a:r>
            <a:r>
              <a:rPr lang="pl-PL" sz="1600" dirty="0" smtClean="0"/>
              <a:t> </a:t>
            </a:r>
            <a:r>
              <a:rPr lang="pl-PL" sz="1600" dirty="0" err="1" smtClean="0"/>
              <a:t>command</a:t>
            </a:r>
            <a:r>
              <a:rPr lang="pl-PL" sz="1600" dirty="0" smtClean="0"/>
              <a:t> </a:t>
            </a:r>
            <a:r>
              <a:rPr lang="pl-PL" sz="1600" dirty="0" err="1" smtClean="0"/>
              <a:t>mode</a:t>
            </a:r>
            <a:r>
              <a:rPr lang="pl-PL" sz="1600" dirty="0" smtClean="0"/>
              <a:t> and video. </a:t>
            </a:r>
            <a:r>
              <a:rPr lang="pl-PL" sz="1600" dirty="0" err="1" smtClean="0"/>
              <a:t>Some</a:t>
            </a:r>
            <a:r>
              <a:rPr lang="pl-PL" sz="1600" dirty="0" smtClean="0"/>
              <a:t> </a:t>
            </a:r>
            <a:r>
              <a:rPr lang="pl-PL" sz="1600" dirty="0" err="1" smtClean="0"/>
              <a:t>fixes</a:t>
            </a:r>
            <a:r>
              <a:rPr lang="pl-PL" sz="1600" dirty="0" smtClean="0"/>
              <a:t> </a:t>
            </a:r>
            <a:r>
              <a:rPr lang="pl-PL" sz="1600" dirty="0" err="1" smtClean="0"/>
              <a:t>is</a:t>
            </a:r>
            <a:r>
              <a:rPr lang="pl-PL" sz="1600" dirty="0" smtClean="0"/>
              <a:t> </a:t>
            </a:r>
            <a:r>
              <a:rPr lang="pl-PL" sz="1600" dirty="0" err="1" smtClean="0"/>
              <a:t>need</a:t>
            </a:r>
            <a:r>
              <a:rPr lang="pl-PL" sz="1600" dirty="0" smtClean="0"/>
              <a:t> but </a:t>
            </a:r>
            <a:r>
              <a:rPr lang="pl-PL" sz="1600" dirty="0" err="1" smtClean="0"/>
              <a:t>it</a:t>
            </a:r>
            <a:r>
              <a:rPr lang="pl-PL" sz="1600" dirty="0" smtClean="0"/>
              <a:t> </a:t>
            </a:r>
            <a:r>
              <a:rPr lang="pl-PL" sz="1600" dirty="0" err="1" smtClean="0"/>
              <a:t>work</a:t>
            </a:r>
            <a:r>
              <a:rPr lang="pl-PL" sz="1600" dirty="0" smtClean="0"/>
              <a:t> </a:t>
            </a:r>
            <a:r>
              <a:rPr lang="pl-PL" sz="1600" dirty="0" err="1" smtClean="0"/>
              <a:t>correctly</a:t>
            </a:r>
            <a:r>
              <a:rPr lang="pl-PL" sz="1600" dirty="0" smtClean="0"/>
              <a:t>! </a:t>
            </a:r>
            <a:r>
              <a:rPr lang="pl-PL" sz="1600" dirty="0" err="1" smtClean="0">
                <a:sym typeface="Wingdings" pitchFamily="2" charset="2"/>
              </a:rPr>
              <a:t>You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can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prepare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very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easy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fixes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based</a:t>
            </a:r>
            <a:r>
              <a:rPr lang="pl-PL" sz="1600" dirty="0" smtClean="0">
                <a:sym typeface="Wingdings" pitchFamily="2" charset="2"/>
              </a:rPr>
              <a:t> on </a:t>
            </a:r>
            <a:r>
              <a:rPr lang="pl-PL" sz="1600" dirty="0" err="1" smtClean="0">
                <a:sym typeface="Wingdings" pitchFamily="2" charset="2"/>
              </a:rPr>
              <a:t>the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presented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examples</a:t>
            </a:r>
            <a:r>
              <a:rPr lang="pl-PL" sz="1600" dirty="0" smtClean="0">
                <a:sym typeface="Wingdings" pitchFamily="2" charset="2"/>
              </a:rPr>
              <a:t>.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 </a:t>
            </a:r>
            <a:r>
              <a:rPr lang="pl-PL" sz="1600" dirty="0" smtClean="0">
                <a:hlinkClick r:id="rId3"/>
              </a:rPr>
              <a:t>https://github.com/trteodor/STM32H747_DISCO_LVGL_PORT_SIMPLE</a:t>
            </a:r>
            <a:r>
              <a:rPr lang="pl-PL" sz="1600" dirty="0" smtClean="0"/>
              <a:t> 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>
              <a:buNone/>
            </a:pPr>
            <a:endParaRPr lang="pl-PL" sz="1600" dirty="0" smtClean="0"/>
          </a:p>
          <a:p>
            <a:r>
              <a:rPr lang="pl-PL" sz="1600" dirty="0" err="1" smtClean="0"/>
              <a:t>Presented</a:t>
            </a:r>
            <a:r>
              <a:rPr lang="pl-PL" sz="1600" dirty="0" smtClean="0"/>
              <a:t> </a:t>
            </a:r>
            <a:r>
              <a:rPr lang="pl-PL" sz="1600" dirty="0" err="1" smtClean="0"/>
              <a:t>example</a:t>
            </a:r>
            <a:r>
              <a:rPr lang="pl-PL" sz="1600" dirty="0" smtClean="0"/>
              <a:t> </a:t>
            </a:r>
            <a:br>
              <a:rPr lang="pl-PL" sz="1600" dirty="0" smtClean="0"/>
            </a:br>
            <a:r>
              <a:rPr lang="pl-PL" sz="1600" dirty="0" smtClean="0">
                <a:hlinkClick r:id="rId4"/>
              </a:rPr>
              <a:t> https://github.com/trteodor/stm32h747_disco_lvgl_bare_metal</a:t>
            </a:r>
            <a:r>
              <a:rPr lang="pl-PL" sz="1600" dirty="0" smtClean="0"/>
              <a:t> </a:t>
            </a:r>
          </a:p>
          <a:p>
            <a:pPr>
              <a:buNone/>
            </a:pP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err="1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Summary</a:t>
            </a:r>
            <a:endParaRPr lang="pl-PL" sz="6000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Display </a:t>
            </a:r>
            <a:r>
              <a:rPr lang="pl-PL" sz="2200" dirty="0" err="1" smtClean="0"/>
              <a:t>driven</a:t>
            </a:r>
            <a:r>
              <a:rPr lang="pl-PL" sz="2200" dirty="0" smtClean="0"/>
              <a:t> </a:t>
            </a:r>
            <a:r>
              <a:rPr lang="pl-PL" sz="2200" dirty="0" err="1" smtClean="0"/>
              <a:t>through</a:t>
            </a:r>
            <a:r>
              <a:rPr lang="pl-PL" sz="2200" dirty="0" smtClean="0"/>
              <a:t> DSI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pl-PL" sz="2200" dirty="0" err="1" smtClean="0"/>
              <a:t>been</a:t>
            </a:r>
            <a:r>
              <a:rPr lang="pl-PL" sz="2200" dirty="0" smtClean="0"/>
              <a:t> </a:t>
            </a:r>
            <a:r>
              <a:rPr lang="pl-PL" sz="2200" dirty="0" err="1" smtClean="0"/>
              <a:t>runned</a:t>
            </a:r>
            <a:endParaRPr lang="pl-PL" sz="2200" dirty="0" smtClean="0"/>
          </a:p>
          <a:p>
            <a:r>
              <a:rPr lang="pl-PL" sz="2200" dirty="0" smtClean="0"/>
              <a:t>C</a:t>
            </a:r>
            <a:r>
              <a:rPr lang="en-US" sz="2200" dirty="0" err="1" smtClean="0"/>
              <a:t>apabilities</a:t>
            </a:r>
            <a:r>
              <a:rPr lang="en-US" sz="2200" dirty="0" smtClean="0"/>
              <a:t> of LVGL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en-US" sz="2200" dirty="0" smtClean="0"/>
              <a:t>been shown</a:t>
            </a:r>
            <a:endParaRPr lang="pl-PL" sz="2200" dirty="0" smtClean="0"/>
          </a:p>
          <a:p>
            <a:r>
              <a:rPr lang="en-US" sz="2200" dirty="0" smtClean="0"/>
              <a:t>The GUI generator - </a:t>
            </a:r>
            <a:r>
              <a:rPr lang="en-US" sz="2200" dirty="0" err="1" smtClean="0"/>
              <a:t>SquareLine</a:t>
            </a:r>
            <a:r>
              <a:rPr lang="en-US" sz="2200" dirty="0" smtClean="0"/>
              <a:t>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pl-PL" sz="2200" dirty="0" err="1" smtClean="0"/>
              <a:t>been</a:t>
            </a:r>
            <a:r>
              <a:rPr lang="pl-PL" sz="2200" dirty="0" smtClean="0"/>
              <a:t> </a:t>
            </a:r>
            <a:r>
              <a:rPr lang="en-US" sz="2200" dirty="0" smtClean="0"/>
              <a:t>present</a:t>
            </a:r>
            <a:endParaRPr lang="pl-PL" sz="2200" dirty="0" smtClean="0"/>
          </a:p>
          <a:p>
            <a:endParaRPr lang="pl-PL" sz="2200" dirty="0" smtClean="0"/>
          </a:p>
          <a:p>
            <a:r>
              <a:rPr lang="pl-PL" sz="2200" dirty="0" err="1" smtClean="0"/>
              <a:t>Mentioned</a:t>
            </a:r>
            <a:r>
              <a:rPr lang="pl-PL" sz="2200" dirty="0" smtClean="0"/>
              <a:t> </a:t>
            </a:r>
            <a:r>
              <a:rPr lang="pl-PL" sz="2200" dirty="0" err="1" smtClean="0"/>
              <a:t>about</a:t>
            </a:r>
            <a:r>
              <a:rPr lang="pl-PL" sz="2200" dirty="0" smtClean="0"/>
              <a:t>:</a:t>
            </a:r>
            <a:br>
              <a:rPr lang="pl-PL" sz="2200" dirty="0" smtClean="0"/>
            </a:br>
            <a:r>
              <a:rPr lang="pl-PL" sz="2200" dirty="0" smtClean="0"/>
              <a:t>      SDRAM, QSPI, LTDC, DSI, DLT </a:t>
            </a:r>
            <a:r>
              <a:rPr lang="pl-PL" sz="2200" dirty="0" err="1" smtClean="0"/>
              <a:t>Viewer</a:t>
            </a:r>
            <a:endParaRPr lang="pl-P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5857916" cy="846158"/>
          </a:xfrm>
        </p:spPr>
        <p:txBody>
          <a:bodyPr>
            <a:noAutofit/>
          </a:bodyPr>
          <a:lstStyle/>
          <a:p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Prepared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Example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based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on</a:t>
            </a:r>
            <a:b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</a:br>
            <a:r>
              <a:rPr lang="pl-PL" sz="3500" dirty="0" smtClean="0">
                <a:solidFill>
                  <a:srgbClr val="EE208C"/>
                </a:solidFill>
                <a:latin typeface="Berlin Sans FB Demi" pitchFamily="34" charset="0"/>
              </a:rPr>
              <a:t> STM32H747-Discovery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endParaRPr lang="pl-PL" sz="3500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5072074"/>
            <a:ext cx="4857784" cy="126840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l-PL" sz="1800" b="1" dirty="0" smtClean="0"/>
              <a:t>	</a:t>
            </a:r>
          </a:p>
          <a:p>
            <a:pPr>
              <a:buNone/>
            </a:pPr>
            <a:r>
              <a:rPr lang="pl-PL" sz="4800" b="1" dirty="0" smtClean="0"/>
              <a:t>	</a:t>
            </a:r>
            <a:r>
              <a:rPr lang="pl-PL" sz="4800" b="1" dirty="0" err="1" smtClean="0"/>
              <a:t>Github</a:t>
            </a:r>
            <a:r>
              <a:rPr lang="pl-PL" sz="4800" b="1" dirty="0" smtClean="0"/>
              <a:t>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2"/>
              </a:rPr>
              <a:t>https://github.com/trteodor/stm32h747_disco_lvgl_bare_metal</a:t>
            </a:r>
            <a:r>
              <a:rPr lang="pl-PL" sz="4800" dirty="0" smtClean="0"/>
              <a:t> </a:t>
            </a:r>
          </a:p>
          <a:p>
            <a:pPr>
              <a:buNone/>
            </a:pP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b="1" dirty="0" err="1" smtClean="0"/>
              <a:t>Free</a:t>
            </a:r>
            <a:r>
              <a:rPr lang="pl-PL" sz="4800" b="1" dirty="0" smtClean="0"/>
              <a:t> </a:t>
            </a:r>
            <a:r>
              <a:rPr lang="pl-PL" sz="4800" b="1" dirty="0" err="1" smtClean="0"/>
              <a:t>Icons</a:t>
            </a:r>
            <a:r>
              <a:rPr lang="pl-PL" sz="4800" b="1" dirty="0" smtClean="0"/>
              <a:t>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3"/>
              </a:rPr>
              <a:t>https://all-free-download.com/free-icon/pack-jpeg.html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b="1" dirty="0" err="1" smtClean="0"/>
              <a:t>Benchmark</a:t>
            </a:r>
            <a:r>
              <a:rPr lang="pl-PL" sz="4800" b="1" dirty="0" smtClean="0"/>
              <a:t> video show: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4"/>
              </a:rPr>
              <a:t>https://youtu.be/5MxftdVXUOgd</a:t>
            </a:r>
            <a:endParaRPr lang="pl-PL" sz="4800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8870">
            <a:off x="6907091" y="494188"/>
            <a:ext cx="2005314" cy="1523482"/>
          </a:xfrm>
          <a:prstGeom prst="rect">
            <a:avLst/>
          </a:prstGeom>
          <a:noFill/>
        </p:spPr>
      </p:pic>
      <p:sp>
        <p:nvSpPr>
          <p:cNvPr id="5" name="Prostokąt zaokrąglony 4"/>
          <p:cNvSpPr/>
          <p:nvPr/>
        </p:nvSpPr>
        <p:spPr>
          <a:xfrm>
            <a:off x="2428860" y="1500174"/>
            <a:ext cx="3071834" cy="35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STM32H7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929322" y="2143116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Display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5929322" y="2714620"/>
            <a:ext cx="142876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Touch</a:t>
            </a:r>
            <a:r>
              <a:rPr lang="pl-PL" dirty="0" smtClean="0"/>
              <a:t> Panel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285720" y="2047865"/>
            <a:ext cx="142876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SDRAM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285720" y="2928934"/>
            <a:ext cx="142876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Serial </a:t>
            </a:r>
            <a:r>
              <a:rPr lang="pl-PL" dirty="0" err="1" smtClean="0"/>
              <a:t>FLash</a:t>
            </a:r>
            <a:endParaRPr lang="pl-PL" dirty="0"/>
          </a:p>
        </p:txBody>
      </p:sp>
      <p:cxnSp>
        <p:nvCxnSpPr>
          <p:cNvPr id="16" name="Łącznik prosty 15"/>
          <p:cNvCxnSpPr/>
          <p:nvPr/>
        </p:nvCxnSpPr>
        <p:spPr>
          <a:xfrm flipV="1">
            <a:off x="1714480" y="2214554"/>
            <a:ext cx="714380" cy="11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9" idx="3"/>
          </p:cNvCxnSpPr>
          <p:nvPr/>
        </p:nvCxnSpPr>
        <p:spPr>
          <a:xfrm>
            <a:off x="1714480" y="3107529"/>
            <a:ext cx="714380" cy="357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zaokrąglony 21"/>
          <p:cNvSpPr/>
          <p:nvPr/>
        </p:nvSpPr>
        <p:spPr>
          <a:xfrm>
            <a:off x="4357686" y="2285992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LTDC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4357686" y="2928934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DSI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2571736" y="1785926"/>
            <a:ext cx="1643074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  <a:latin typeface="Berlin Sans FB Demi" pitchFamily="34" charset="0"/>
              </a:rPr>
              <a:t>LVGL</a:t>
            </a:r>
            <a:r>
              <a:rPr lang="pl-PL" dirty="0" smtClean="0">
                <a:latin typeface="Berlin Sans FB Demi" pitchFamily="34" charset="0"/>
              </a:rPr>
              <a:t> </a:t>
            </a:r>
            <a:r>
              <a:rPr lang="pl-PL" dirty="0" err="1" smtClean="0">
                <a:latin typeface="Berlin Sans FB Demi" pitchFamily="34" charset="0"/>
              </a:rPr>
              <a:t>with</a:t>
            </a:r>
            <a:r>
              <a:rPr lang="pl-PL" dirty="0" smtClean="0">
                <a:latin typeface="Berlin Sans FB Demi" pitchFamily="34" charset="0"/>
              </a:rPr>
              <a:t> GUI </a:t>
            </a:r>
            <a:r>
              <a:rPr lang="pl-PL" dirty="0" err="1" smtClean="0">
                <a:latin typeface="Berlin Sans FB Demi" pitchFamily="34" charset="0"/>
              </a:rPr>
              <a:t>generated</a:t>
            </a:r>
            <a:r>
              <a:rPr lang="pl-PL" dirty="0" smtClean="0">
                <a:latin typeface="Berlin Sans FB Demi" pitchFamily="34" charset="0"/>
              </a:rPr>
              <a:t> by </a:t>
            </a:r>
            <a:r>
              <a:rPr lang="pl-PL" dirty="0" err="1" smtClean="0">
                <a:solidFill>
                  <a:srgbClr val="FF0000"/>
                </a:solidFill>
                <a:latin typeface="Berlin Sans FB Demi" pitchFamily="34" charset="0"/>
              </a:rPr>
              <a:t>SquareLine</a:t>
            </a:r>
            <a:endParaRPr lang="pl-PL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25" name="Prostokąt zaokrąglony 24"/>
          <p:cNvSpPr/>
          <p:nvPr/>
        </p:nvSpPr>
        <p:spPr>
          <a:xfrm>
            <a:off x="2714612" y="3714752"/>
            <a:ext cx="157163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Cortex-M7</a:t>
            </a:r>
            <a:endParaRPr lang="pl-PL" dirty="0"/>
          </a:p>
        </p:txBody>
      </p:sp>
      <p:cxnSp>
        <p:nvCxnSpPr>
          <p:cNvPr id="27" name="Łącznik prosty 26"/>
          <p:cNvCxnSpPr>
            <a:stCxn id="6" idx="1"/>
          </p:cNvCxnSpPr>
          <p:nvPr/>
        </p:nvCxnSpPr>
        <p:spPr>
          <a:xfrm rot="10800000">
            <a:off x="5429256" y="2428868"/>
            <a:ext cx="500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7" idx="1"/>
          </p:cNvCxnSpPr>
          <p:nvPr/>
        </p:nvCxnSpPr>
        <p:spPr>
          <a:xfrm rot="10800000" flipV="1">
            <a:off x="5500694" y="2821776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785918" y="178592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FMC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1714480" y="27146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QSPI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500694" y="207167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DSI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5500694" y="285749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I2C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Light and Versatile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Graphics Library</a:t>
            </a:r>
            <a:br>
              <a:rPr lang="en-US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00174"/>
            <a:ext cx="7543824" cy="391160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LVGL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is the most popular free and open-source embedded graphics library to create beautiful UIs for any MCU, MPU and display type.</a:t>
            </a:r>
          </a:p>
          <a:p>
            <a:pPr fontAlgn="base"/>
            <a:r>
              <a:rPr lang="en-US" dirty="0" smtClean="0"/>
              <a:t>Use </a:t>
            </a:r>
            <a:r>
              <a:rPr lang="en-US" b="1" dirty="0" err="1" smtClean="0">
                <a:solidFill>
                  <a:srgbClr val="FF0000"/>
                </a:solidFill>
              </a:rPr>
              <a:t>SquareLine</a:t>
            </a:r>
            <a:r>
              <a:rPr lang="en-US" b="1" dirty="0" smtClean="0">
                <a:solidFill>
                  <a:srgbClr val="FF0000"/>
                </a:solidFill>
              </a:rPr>
              <a:t> Studio</a:t>
            </a:r>
            <a:r>
              <a:rPr lang="en-US" dirty="0" smtClean="0"/>
              <a:t>, our drag and drop UI editor to simplify the development, or </a:t>
            </a:r>
            <a:r>
              <a:rPr lang="en-US" b="1" dirty="0" smtClean="0"/>
              <a:t>Hire us</a:t>
            </a:r>
            <a:r>
              <a:rPr lang="en-US" dirty="0" smtClean="0"/>
              <a:t> to design and implement your next UI.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928926" y="5929330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2"/>
              </a:rPr>
              <a:t>https://lvgl.io/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572000" y="5500702"/>
            <a:ext cx="382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https://docs.lvgl.io/master/index.html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6794" y="2714620"/>
            <a:ext cx="702720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214282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for C </a:t>
            </a:r>
            <a:r>
              <a:rPr lang="pl-PL" dirty="0" err="1" smtClean="0"/>
              <a:t>compilers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widgets</a:t>
            </a:r>
            <a:r>
              <a:rPr lang="pl-PL" dirty="0" smtClean="0"/>
              <a:t>, </a:t>
            </a:r>
            <a:r>
              <a:rPr lang="pl-PL" dirty="0" err="1" smtClean="0"/>
              <a:t>buttons</a:t>
            </a:r>
            <a:r>
              <a:rPr lang="pl-PL" dirty="0" smtClean="0"/>
              <a:t> etc.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GUI </a:t>
            </a:r>
            <a:br>
              <a:rPr lang="pl-PL" dirty="0" smtClean="0"/>
            </a:br>
            <a:r>
              <a:rPr lang="pl-PL" dirty="0" smtClean="0"/>
              <a:t>	 – </a:t>
            </a:r>
            <a:r>
              <a:rPr lang="pl-PL" dirty="0" err="1" smtClean="0"/>
              <a:t>calling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for </a:t>
            </a:r>
            <a:r>
              <a:rPr lang="pl-PL" dirty="0" err="1" smtClean="0"/>
              <a:t>example</a:t>
            </a:r>
            <a:r>
              <a:rPr lang="pl-PL" dirty="0" smtClean="0"/>
              <a:t> to </a:t>
            </a:r>
            <a:r>
              <a:rPr lang="pl-PL" dirty="0" err="1" smtClean="0"/>
              <a:t>co-operating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HW</a:t>
            </a:r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 </a:t>
            </a:r>
            <a:r>
              <a:rPr lang="pl-PL" b="1" dirty="0" err="1" smtClean="0"/>
              <a:t>Very</a:t>
            </a:r>
            <a:r>
              <a:rPr lang="pl-PL" b="1" dirty="0" smtClean="0"/>
              <a:t> </a:t>
            </a:r>
            <a:r>
              <a:rPr lang="pl-PL" b="1" dirty="0" err="1" smtClean="0"/>
              <a:t>easy</a:t>
            </a:r>
            <a:r>
              <a:rPr lang="pl-PL" b="1" dirty="0" smtClean="0"/>
              <a:t> to start!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6072206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https://squareline.io/</a:t>
            </a:r>
            <a:r>
              <a:rPr lang="pl-PL" dirty="0" smtClean="0"/>
              <a:t> 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214950"/>
            <a:ext cx="1544628" cy="138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8870">
            <a:off x="4794926" y="2218865"/>
            <a:ext cx="3785946" cy="2876268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dirty="0">
              <a:latin typeface="Bernard MT Condensed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42844" y="2071678"/>
            <a:ext cx="5036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pl-PL" dirty="0" smtClean="0"/>
          </a:p>
          <a:p>
            <a:r>
              <a:rPr lang="pl-PL" b="1" dirty="0" smtClean="0"/>
              <a:t>MCU STM32H747XIH6</a:t>
            </a:r>
          </a:p>
          <a:p>
            <a:r>
              <a:rPr lang="pl-PL" b="1" dirty="0" err="1" smtClean="0"/>
              <a:t>Flash</a:t>
            </a:r>
            <a:r>
              <a:rPr lang="pl-PL" b="1" dirty="0" smtClean="0"/>
              <a:t> -2 MB,  RAM - 1 MB</a:t>
            </a:r>
          </a:p>
          <a:p>
            <a:r>
              <a:rPr lang="pl-PL" b="1" dirty="0" smtClean="0"/>
              <a:t>4-inch LCD Display </a:t>
            </a:r>
            <a:r>
              <a:rPr lang="pl-PL" b="1" dirty="0" err="1" smtClean="0"/>
              <a:t>with</a:t>
            </a:r>
            <a:r>
              <a:rPr lang="pl-PL" b="1" dirty="0" smtClean="0"/>
              <a:t> </a:t>
            </a:r>
            <a:r>
              <a:rPr lang="pl-PL" b="1" dirty="0" err="1" smtClean="0"/>
              <a:t>touch</a:t>
            </a:r>
            <a:r>
              <a:rPr lang="pl-PL" b="1" dirty="0" smtClean="0"/>
              <a:t> panel</a:t>
            </a:r>
          </a:p>
          <a:p>
            <a:r>
              <a:rPr lang="pl-PL" b="1" dirty="0" smtClean="0"/>
              <a:t>128 </a:t>
            </a:r>
            <a:r>
              <a:rPr lang="pl-PL" b="1" dirty="0" err="1" smtClean="0"/>
              <a:t>Mbytes</a:t>
            </a:r>
            <a:r>
              <a:rPr lang="pl-PL" b="1" dirty="0" smtClean="0"/>
              <a:t> </a:t>
            </a:r>
            <a:r>
              <a:rPr lang="pl-PL" b="1" dirty="0" err="1" smtClean="0"/>
              <a:t>Quad-SPI</a:t>
            </a:r>
            <a:r>
              <a:rPr lang="pl-PL" b="1" dirty="0" smtClean="0"/>
              <a:t> NOR </a:t>
            </a:r>
            <a:r>
              <a:rPr lang="pl-PL" b="1" dirty="0" err="1" smtClean="0"/>
              <a:t>Flash</a:t>
            </a:r>
            <a:r>
              <a:rPr lang="pl-PL" b="1" dirty="0" smtClean="0"/>
              <a:t> </a:t>
            </a:r>
            <a:r>
              <a:rPr lang="pl-PL" b="1" dirty="0" err="1" smtClean="0"/>
              <a:t>memory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32-Mbytes SDRAM </a:t>
            </a:r>
            <a:r>
              <a:rPr lang="pl-PL" b="1" dirty="0" err="1" smtClean="0"/>
              <a:t>memory</a:t>
            </a:r>
            <a:endParaRPr lang="pl-PL" b="1" dirty="0" smtClean="0"/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Embedded</a:t>
            </a:r>
            <a:r>
              <a:rPr lang="pl-PL" dirty="0" smtClean="0"/>
              <a:t> </a:t>
            </a:r>
            <a:r>
              <a:rPr lang="pl-PL" dirty="0" err="1" smtClean="0"/>
              <a:t>programmed</a:t>
            </a:r>
            <a:r>
              <a:rPr lang="pl-PL" dirty="0" smtClean="0"/>
              <a:t> and </a:t>
            </a:r>
            <a:r>
              <a:rPr lang="pl-PL" dirty="0" err="1" smtClean="0"/>
              <a:t>debugger</a:t>
            </a:r>
            <a:r>
              <a:rPr lang="pl-PL" dirty="0" smtClean="0"/>
              <a:t> ST-LINK/V3</a:t>
            </a:r>
          </a:p>
          <a:p>
            <a:r>
              <a:rPr lang="pl-PL" dirty="0" smtClean="0"/>
              <a:t>Ethernet IEEE-802.3-2002 i POE	</a:t>
            </a:r>
          </a:p>
          <a:p>
            <a:r>
              <a:rPr lang="pl-PL" dirty="0" smtClean="0"/>
              <a:t>USB OTG HS</a:t>
            </a:r>
          </a:p>
          <a:p>
            <a:r>
              <a:rPr lang="pl-PL" dirty="0" smtClean="0"/>
              <a:t>4 x LED</a:t>
            </a:r>
          </a:p>
          <a:p>
            <a:r>
              <a:rPr lang="pl-PL" dirty="0" err="1" smtClean="0"/>
              <a:t>User</a:t>
            </a:r>
            <a:r>
              <a:rPr lang="pl-PL" dirty="0" smtClean="0"/>
              <a:t> and Reset </a:t>
            </a:r>
            <a:r>
              <a:rPr lang="pl-PL" dirty="0" err="1" smtClean="0"/>
              <a:t>Button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7472386" cy="917596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Display serial </a:t>
            </a:r>
            <a:r>
              <a:rPr lang="pl-PL" dirty="0" err="1" smtClean="0">
                <a:solidFill>
                  <a:srgbClr val="EE208C"/>
                </a:solidFill>
                <a:latin typeface="Berlin Sans FB Demi" pitchFamily="34" charset="0"/>
              </a:rPr>
              <a:t>interface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 (DSI)</a:t>
            </a:r>
            <a:endParaRPr lang="pl-PL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38318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286248" y="3857628"/>
            <a:ext cx="3295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Allowed</a:t>
            </a: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Operating</a:t>
            </a: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modes</a:t>
            </a:r>
            <a:endParaRPr lang="pl-PL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Video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 smtClean="0">
              <a:latin typeface="Bahnschrift Light" pitchFamily="34" charset="0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APB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Command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 smtClean="0">
              <a:latin typeface="Bahnschrift Light" pitchFamily="34" charset="0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Adapted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Command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>
              <a:latin typeface="Bahnschrift Light" pitchFamily="34" charset="0"/>
              <a:ea typeface="Adobe Fan Heiti Std B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643050"/>
            <a:ext cx="4876811" cy="165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357158" y="5857892"/>
            <a:ext cx="336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DSI </a:t>
            </a:r>
            <a:r>
              <a:rPr lang="pl-PL" b="1" dirty="0" err="1" smtClean="0"/>
              <a:t>Presentation</a:t>
            </a:r>
            <a:r>
              <a:rPr lang="pl-PL" b="1" dirty="0" smtClean="0"/>
              <a:t> </a:t>
            </a:r>
            <a:r>
              <a:rPr lang="pl-PL" b="1" dirty="0" err="1" smtClean="0"/>
              <a:t>prepared</a:t>
            </a:r>
            <a:r>
              <a:rPr lang="pl-PL" b="1" dirty="0" smtClean="0"/>
              <a:t> by ST: </a:t>
            </a:r>
            <a:r>
              <a:rPr lang="pl-PL" dirty="0" smtClean="0">
                <a:hlinkClick r:id="rId4"/>
              </a:rPr>
              <a:t/>
            </a:r>
            <a:br>
              <a:rPr lang="pl-PL" dirty="0" smtClean="0">
                <a:hlinkClick r:id="rId4"/>
              </a:rPr>
            </a:br>
            <a:r>
              <a:rPr lang="pl-PL" dirty="0" smtClean="0"/>
              <a:t> </a:t>
            </a:r>
            <a:r>
              <a:rPr lang="pl-PL" dirty="0" smtClean="0">
                <a:hlinkClick r:id="rId5"/>
              </a:rPr>
              <a:t>https://youtu.be/3Juj9BAnd4g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l-PL" b="1" dirty="0" err="1" smtClean="0">
                <a:solidFill>
                  <a:srgbClr val="EE208C"/>
                </a:solidFill>
              </a:rPr>
              <a:t>LCD-TFT</a:t>
            </a:r>
            <a:r>
              <a:rPr lang="pl-PL" b="1" dirty="0" smtClean="0">
                <a:solidFill>
                  <a:srgbClr val="EE208C"/>
                </a:solidFill>
              </a:rPr>
              <a:t> display </a:t>
            </a:r>
            <a:r>
              <a:rPr lang="pl-PL" b="1" dirty="0" err="1" smtClean="0">
                <a:solidFill>
                  <a:srgbClr val="EE208C"/>
                </a:solidFill>
              </a:rPr>
              <a:t>controller</a:t>
            </a:r>
            <a:r>
              <a:rPr lang="pl-PL" b="1" dirty="0" smtClean="0">
                <a:solidFill>
                  <a:srgbClr val="EE208C"/>
                </a:solidFill>
              </a:rPr>
              <a:t> (LTDC)</a:t>
            </a:r>
            <a:endParaRPr lang="pl-PL" dirty="0">
              <a:solidFill>
                <a:srgbClr val="EE208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891756" cy="325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rostokąt 6"/>
          <p:cNvSpPr/>
          <p:nvPr/>
        </p:nvSpPr>
        <p:spPr>
          <a:xfrm>
            <a:off x="357158" y="5286388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LTDC </a:t>
            </a:r>
            <a:r>
              <a:rPr lang="pl-PL" b="1" dirty="0" err="1" smtClean="0"/>
              <a:t>Presentation</a:t>
            </a:r>
            <a:r>
              <a:rPr lang="pl-PL" b="1" dirty="0" smtClean="0"/>
              <a:t> </a:t>
            </a:r>
            <a:r>
              <a:rPr lang="pl-PL" b="1" dirty="0" err="1" smtClean="0"/>
              <a:t>prepared</a:t>
            </a:r>
            <a:r>
              <a:rPr lang="pl-PL" b="1" dirty="0" smtClean="0"/>
              <a:t> by ST: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https://youtu.be/wPX9YAMbuZ8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71472" y="6215082"/>
            <a:ext cx="878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hlinkClick r:id="rId4"/>
              </a:rPr>
              <a:t>https://fastbitlab.com/stm32-ltdc-lcd-tft-lvglmcu3-lecture-32-ltdc-configuration/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7478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Display </a:t>
            </a:r>
            <a:r>
              <a:rPr lang="pl-PL" dirty="0" err="1" smtClean="0"/>
              <a:t>controller</a:t>
            </a:r>
            <a:r>
              <a:rPr lang="pl-PL" dirty="0" smtClean="0"/>
              <a:t> OTM8009A</a:t>
            </a:r>
            <a:br>
              <a:rPr lang="pl-PL" dirty="0" smtClean="0"/>
            </a:br>
            <a:r>
              <a:rPr lang="pl-PL" dirty="0" err="1" smtClean="0"/>
              <a:t>On-The-Board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577878" cy="383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1857356" y="5643578"/>
            <a:ext cx="50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https://www.orientdisplay.com/pdf/OTM8009A.pdf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SDRAM – </a:t>
            </a:r>
            <a:r>
              <a:rPr lang="pl-PL" dirty="0" err="1" smtClean="0"/>
              <a:t>Through</a:t>
            </a:r>
            <a:r>
              <a:rPr lang="pl-PL" dirty="0" smtClean="0"/>
              <a:t> FMC  is42s32800j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16611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9839" y="1785926"/>
            <a:ext cx="4974161" cy="334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231501" y="6143644"/>
            <a:ext cx="491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https://www.issi.com/WW/pdf/42-45S32800J.pdf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223</Words>
  <PresentationFormat>Pokaz na ekranie (4:3)</PresentationFormat>
  <Paragraphs>94</Paragraphs>
  <Slides>16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LVGL library + SQUARE LINE STUDIO + STM32H747-Discovery</vt:lpstr>
      <vt:lpstr>Prepared Example based on  STM32H747-Discovery </vt:lpstr>
      <vt:lpstr>Light and Versatile Graphics Library </vt:lpstr>
      <vt:lpstr>SQUARE LINE STUDIO</vt:lpstr>
      <vt:lpstr>STM32H747-Discovery</vt:lpstr>
      <vt:lpstr>Display serial interface (DSI)</vt:lpstr>
      <vt:lpstr>LCD-TFT display controller (LTDC)</vt:lpstr>
      <vt:lpstr>Display controller OTM8009A On-The-Board STM32H747-Discovery </vt:lpstr>
      <vt:lpstr>SDRAM – Through FMC  is42s32800j</vt:lpstr>
      <vt:lpstr>Quad Serial periph. Interface (QSPI) - Memory mapped mode</vt:lpstr>
      <vt:lpstr>DLTuc Library</vt:lpstr>
      <vt:lpstr>Prepared example - compilation</vt:lpstr>
      <vt:lpstr>Prepared example – code snippets in external serial memory acces through - QSPI</vt:lpstr>
      <vt:lpstr>Prepared example –  Programming and testing </vt:lpstr>
      <vt:lpstr>More examples STM32H747-Disco Board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LVGL library   + SQUARE LINE STUDIO + STM32H747-Discovery</dc:title>
  <dc:creator>Teodor</dc:creator>
  <cp:lastModifiedBy>Teodor</cp:lastModifiedBy>
  <cp:revision>110</cp:revision>
  <dcterms:created xsi:type="dcterms:W3CDTF">2023-05-21T14:32:18Z</dcterms:created>
  <dcterms:modified xsi:type="dcterms:W3CDTF">2023-05-28T20:18:15Z</dcterms:modified>
</cp:coreProperties>
</file>