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022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6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f2d0b9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f2d0b9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3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e46028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e46028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9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e460289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e460289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49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bda222d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ebda222d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1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4602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4602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95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46028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e46028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44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46028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46028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16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df2d0b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df2d0b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94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df2d0b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df2d0b9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3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df2d0b9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df2d0b9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7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df2d0b9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df2d0b9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75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df2d0b9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df2d0b9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2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Welcome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this course is for?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Outline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141" name="Google Shape;141;p25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142" name="Google Shape;142;p25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143" name="Google Shape;143;p25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144" name="Google Shape;144;p25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145" name="Google Shape;145;p25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146" name="Google Shape;146;p25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sp>
        <p:nvSpPr>
          <p:cNvPr id="147" name="Google Shape;147;p25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149" name="Google Shape;149;p25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150" name="Google Shape;150;p25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151" name="Google Shape;151;p25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152" name="Google Shape;152;p25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153" name="Google Shape;153;p25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154" name="Google Shape;154;p25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sp>
        <p:nvSpPr>
          <p:cNvPr id="155" name="Google Shape;155;p25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 sends an HTTPS POST request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3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205713" y="36740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205713" y="31484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257013" y="26228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Segment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3" name="Google Shape;183;p26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3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1250675" y="2588800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 flipH="1">
            <a:off x="1482675" y="2319125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1712838" y="26784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1250525" y="3114400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250525" y="3640000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724638" y="26690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815573" y="3194650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07343" y="3189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712839" y="3724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52800" y="37155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903424" y="2582248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6903424" y="3107848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6903424" y="3633448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7359887" y="2582248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7822050" y="26718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359737" y="3107848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7359737" y="3633448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6833850" y="26624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924785" y="3188098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916555" y="31833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808414" y="3716963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862012" y="37089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207" name="Google Shape;207;p26"/>
          <p:cNvCxnSpPr/>
          <p:nvPr/>
        </p:nvCxnSpPr>
        <p:spPr>
          <a:xfrm flipH="1">
            <a:off x="1465925" y="28456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6"/>
          <p:cNvCxnSpPr/>
          <p:nvPr/>
        </p:nvCxnSpPr>
        <p:spPr>
          <a:xfrm flipH="1">
            <a:off x="1523375" y="33712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6"/>
          <p:cNvCxnSpPr>
            <a:endCxn id="203" idx="1"/>
          </p:cNvCxnSpPr>
          <p:nvPr/>
        </p:nvCxnSpPr>
        <p:spPr>
          <a:xfrm rot="10800000" flipH="1">
            <a:off x="7677885" y="3341998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6"/>
          <p:cNvCxnSpPr/>
          <p:nvPr/>
        </p:nvCxnSpPr>
        <p:spPr>
          <a:xfrm rot="10800000" flipH="1">
            <a:off x="7722610" y="2811123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6"/>
          <p:cNvCxnSpPr/>
          <p:nvPr/>
        </p:nvCxnSpPr>
        <p:spPr>
          <a:xfrm rot="10800000" flipH="1">
            <a:off x="7555560" y="2286123"/>
            <a:ext cx="114000" cy="5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217" name="Google Shape;217;p27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218" name="Google Shape;218;p27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219" name="Google Shape;219;p27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220" name="Google Shape;220;p27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21" name="Google Shape;221;p27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22" name="Google Shape;222;p27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sp>
        <p:nvSpPr>
          <p:cNvPr id="223" name="Google Shape;223;p27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225" name="Google Shape;225;p27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226" name="Google Shape;226;p27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227" name="Google Shape;227;p27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30" name="Google Shape;230;p27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sp>
        <p:nvSpPr>
          <p:cNvPr id="231" name="Google Shape;231;p27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7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059593" y="31715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Switch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38" name="Google Shape;238;p27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5141655" y="26351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Router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42" name="Google Shape;242;p27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43" name="Google Shape;243;p27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 rot="10800000" flipH="1">
            <a:off x="2654553" y="3648550"/>
            <a:ext cx="15300" cy="919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7"/>
          <p:cNvCxnSpPr/>
          <p:nvPr/>
        </p:nvCxnSpPr>
        <p:spPr>
          <a:xfrm flipH="1">
            <a:off x="4471700" y="3655900"/>
            <a:ext cx="20100" cy="9051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7"/>
          <p:cNvCxnSpPr/>
          <p:nvPr/>
        </p:nvCxnSpPr>
        <p:spPr>
          <a:xfrm rot="10800000">
            <a:off x="4764400" y="3144550"/>
            <a:ext cx="7800" cy="1459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7"/>
          <p:cNvCxnSpPr/>
          <p:nvPr/>
        </p:nvCxnSpPr>
        <p:spPr>
          <a:xfrm flipH="1">
            <a:off x="6556330" y="3176350"/>
            <a:ext cx="7500" cy="1395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254" name="Google Shape;254;p28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255" name="Google Shape;255;p28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256" name="Google Shape;256;p28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257" name="Google Shape;257;p28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58" name="Google Shape;258;p28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59" name="Google Shape;259;p28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sp>
        <p:nvSpPr>
          <p:cNvPr id="260" name="Google Shape;260;p28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262" name="Google Shape;262;p28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263" name="Google Shape;263;p28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264" name="Google Shape;264;p28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265" name="Google Shape;265;p28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66" name="Google Shape;266;p28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67" name="Google Shape;267;p28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sp>
        <p:nvSpPr>
          <p:cNvPr id="268" name="Google Shape;268;p28"/>
          <p:cNvSpPr txBox="1"/>
          <p:nvPr/>
        </p:nvSpPr>
        <p:spPr>
          <a:xfrm>
            <a:off x="7070163" y="437650"/>
            <a:ext cx="104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Backend 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9" name="Google Shape;269;p28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8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8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3016668" y="1740439"/>
            <a:ext cx="104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Layer 4 Proxy, Firewall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75" name="Google Shape;275;p28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4944728" y="247550"/>
            <a:ext cx="143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Layer 7 Load Balancer/CDN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79" name="Google Shape;279;p28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</a:p>
        </p:txBody>
      </p:sp>
      <p:sp>
        <p:nvSpPr>
          <p:cNvPr id="280" name="Google Shape;280;p28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8"/>
          <p:cNvCxnSpPr/>
          <p:nvPr/>
        </p:nvCxnSpPr>
        <p:spPr>
          <a:xfrm rot="10800000">
            <a:off x="2638653" y="2603650"/>
            <a:ext cx="159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8"/>
          <p:cNvCxnSpPr/>
          <p:nvPr/>
        </p:nvCxnSpPr>
        <p:spPr>
          <a:xfrm flipH="1">
            <a:off x="4471575" y="2596450"/>
            <a:ext cx="87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8"/>
          <p:cNvCxnSpPr/>
          <p:nvPr/>
        </p:nvCxnSpPr>
        <p:spPr>
          <a:xfrm rot="10800000" flipH="1">
            <a:off x="4772200" y="1044250"/>
            <a:ext cx="4500" cy="3559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8"/>
          <p:cNvCxnSpPr/>
          <p:nvPr/>
        </p:nvCxnSpPr>
        <p:spPr>
          <a:xfrm flipH="1">
            <a:off x="6556425" y="1037175"/>
            <a:ext cx="26400" cy="3535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/>
          <p:nvPr/>
        </p:nvSpPr>
        <p:spPr>
          <a:xfrm>
            <a:off x="2876293" y="310343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</a:p>
        </p:txBody>
      </p:sp>
      <p:sp>
        <p:nvSpPr>
          <p:cNvPr id="287" name="Google Shape;287;p28"/>
          <p:cNvSpPr/>
          <p:nvPr/>
        </p:nvSpPr>
        <p:spPr>
          <a:xfrm>
            <a:off x="4958363" y="10181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</a:p>
        </p:txBody>
      </p:sp>
      <p:sp>
        <p:nvSpPr>
          <p:cNvPr id="288" name="Google Shape;288;p28"/>
          <p:cNvSpPr/>
          <p:nvPr/>
        </p:nvSpPr>
        <p:spPr>
          <a:xfrm>
            <a:off x="4958363" y="15437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sp>
        <p:nvSpPr>
          <p:cNvPr id="289" name="Google Shape;289;p28"/>
          <p:cNvSpPr/>
          <p:nvPr/>
        </p:nvSpPr>
        <p:spPr>
          <a:xfrm>
            <a:off x="4958363" y="20693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</a:p>
        </p:txBody>
      </p:sp>
      <p:sp>
        <p:nvSpPr>
          <p:cNvPr id="290" name="Google Shape;290;p28"/>
          <p:cNvSpPr/>
          <p:nvPr/>
        </p:nvSpPr>
        <p:spPr>
          <a:xfrm>
            <a:off x="4958363" y="25949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  <p:sp>
        <p:nvSpPr>
          <p:cNvPr id="291" name="Google Shape;291;p28"/>
          <p:cNvSpPr/>
          <p:nvPr/>
        </p:nvSpPr>
        <p:spPr>
          <a:xfrm>
            <a:off x="2876288" y="257785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revolution in networking</a:t>
            </a: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/>
          <a:srcRect l="12647" t="6452" r="11801" b="7747"/>
          <a:stretch>
            <a:fillRect/>
          </a:stretch>
        </p:blipFill>
        <p:spPr>
          <a:xfrm>
            <a:off x="1590100" y="28110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/>
          <a:srcRect l="26754" r="27683"/>
          <a:stretch>
            <a:fillRect/>
          </a:stretch>
        </p:blipFill>
        <p:spPr>
          <a:xfrm>
            <a:off x="5919375" y="23155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4" idx="3"/>
          </p:cNvCxnSpPr>
          <p:nvPr/>
        </p:nvCxnSpPr>
        <p:spPr>
          <a:xfrm>
            <a:off x="3187624" y="810037"/>
            <a:ext cx="24261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Machines are expensive, applications are complex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Seperate</a:t>
            </a:r>
            <a:r>
              <a:rPr lang="en-GB" dirty="0"/>
              <a:t> the application into two components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Expensive workload can be done on the server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Clients call servers to perform expensive tasks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Remote procedure call (RPC) was born</a:t>
            </a: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/>
          <a:srcRect l="26754" r="27683"/>
          <a:stretch>
            <a:fillRect/>
          </a:stretch>
        </p:blipFill>
        <p:spPr>
          <a:xfrm>
            <a:off x="3847350" y="3033703"/>
            <a:ext cx="1638924" cy="1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 Benefits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669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Servers have beefy hardware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have commodity hardware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can still perform lightweight tasks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no longer require dependencies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However, we need a communication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OSI Model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Systems Interconnection model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9925" y="233500"/>
            <a:ext cx="2904150" cy="1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a communication model?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Agnostic applications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Without a standard model, your application must have knowledge of the underlying network medium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Imagine if you have to author different version of your apps so that it works on wifi vs ethernet vs LTE vs fiber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Equipment Management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Without a standard model, upgrading network equipments becomes difficult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Decoupled Innovation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Innovations can be done in each layer separately without affecting the rest  of the models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OSI Model?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7 Layers each describe a specific networking component 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7 - Application - HTTP/FTP/gRPC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6 - Presentation - Encoding, Serialization 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5 - Session - Connection establishment, TLS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4 - Transport - UDP/TCP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3 - Network - IP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2 - Data link - Frames, Mac address Ethernet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1 - Physical - Electric signals, fiber or radio waves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OSI Layers - an Example (Sender)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Example sending a POST request to an HTTPS webpage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7 - Application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POST request with JSON data to HTTPS server  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6 - Presentation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Serialize JSON to flat byte strings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5 - Session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Request to establish TCP connection/TLS 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4 - Transport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Sends SYN request target port 443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3 - Network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SYN is placed an IP packet(s) and adds the source/dest IPs 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2 - Data link 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Each packet goes into a single frame and adds the source/dest MAC addresses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1 - Physical</a:t>
            </a:r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Each frame becomes string of bits which converted into either a radio signal (wifi), electric signal (ethernet), or light (fiber) </a:t>
            </a:r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Take it with a grain of salt, it's not always cut and dry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OSI Layers - an Example (Receiver)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Receiver computer receives the POST request the other way around 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1 - Physical 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Radio, electric or light is received and converted into digital bits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Layer 2 - Data link 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bits from Layer 1 is assembled into frames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3 - Network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frames from layer 2 are assembled into IP packet. 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Layer 4 - Transport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IP packets from layer 3 are assembled into TCP segments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Deals with Congestion control/flow control/retransmission in case of TCP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If Segment is SYN we don’t need to go further into more layers as we are still processing the connection request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5 - Session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connection session is established or identified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We only arrive at this layer when necessary (three way handshake is done)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Layer 6 - Presentation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Deserialize flat byte strings back to JSON for the app to consume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7 - Application</a:t>
            </a:r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Application understands the JSON POST request and your express json or apache request receive event is triggered</a:t>
            </a:r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Take it with a grain of salt, it's not always cut and dry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682</Words>
  <Application>Microsoft Office PowerPoint</Application>
  <PresentationFormat>On-screen Show (16:9)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Introduction</vt:lpstr>
      <vt:lpstr>Client-Server Architecture</vt:lpstr>
      <vt:lpstr>Client-Server Architecture</vt:lpstr>
      <vt:lpstr>Client-Server Architecture Benefits</vt:lpstr>
      <vt:lpstr>OSI Model</vt:lpstr>
      <vt:lpstr>Why do we need a communication model?</vt:lpstr>
      <vt:lpstr>What is the OSI Model?</vt:lpstr>
      <vt:lpstr>The OSI Layers - an Example (Sender)</vt:lpstr>
      <vt:lpstr>The OSI Layers - an Example (Receiver)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Networking for Effective Backend Applications</dc:title>
  <dc:creator/>
  <cp:lastModifiedBy>Tran Thanh  Sang</cp:lastModifiedBy>
  <cp:revision>4</cp:revision>
  <dcterms:created xsi:type="dcterms:W3CDTF">2023-11-05T03:03:53Z</dcterms:created>
  <dcterms:modified xsi:type="dcterms:W3CDTF">2024-06-25T03:39:03Z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