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2" userDrawn="1">
          <p15:clr>
            <a:srgbClr val="A4A3A4"/>
          </p15:clr>
        </p15:guide>
        <p15:guide id="2" pos="70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36" y="396"/>
      </p:cViewPr>
      <p:guideLst>
        <p:guide orient="horz" pos="3792"/>
        <p:guide pos="70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B02A-046F-4E61-981B-F34D304F7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63A39-1225-4E76-B236-D9B7D9145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B6BBF-87F2-437B-99CA-46C4841E0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9AE2-A313-48C2-9D40-8D074117465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7FD8C-622E-415D-8BA2-F691B03C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450C2-0E36-4B38-B37B-450AC2E4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7AE1-D697-4545-97B9-910D0688A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0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339E-9605-4DE0-94D6-735D6A4D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8E7CD-8904-4700-BC87-B402A55B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313FE-6E1B-4BF6-9531-473335050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9AE2-A313-48C2-9D40-8D074117465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DC1A1-5B62-4B93-8723-4C2C9195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1355-A95D-4003-94A8-CE6302B1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7AE1-D697-4545-97B9-910D0688A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37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84BA9-E983-4079-B8DB-8D815211B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C980A-FD98-4A13-BA7F-DDF7A93E2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64366-22AF-4233-9273-21F1669D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9AE2-A313-48C2-9D40-8D074117465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BDE46-BAAE-4E26-A7E1-E59C8A44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DB4EE-98E1-4BDF-AE15-99B80054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7AE1-D697-4545-97B9-910D0688A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1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0E8F8-8DD5-4868-A253-DEC5BD09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3BAE-4A18-45A1-9C28-88F408234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4B68-9F5D-426B-8AFD-B5EE8288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9AE2-A313-48C2-9D40-8D074117465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39B4D-8B6D-4B3F-9C4B-1EC50708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9887F-BD61-4D86-A5E1-298575F9E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7AE1-D697-4545-97B9-910D0688A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2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26E3-932A-47D6-B033-05D2E0A06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F8173-0757-4C52-A296-DE813DCED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5D4D4-9645-45EA-9C62-9E1EAA7C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9AE2-A313-48C2-9D40-8D074117465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24F89-93AD-43E4-9C3D-01BD15BD4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26A07-8A5F-424E-9172-B8AB76DB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7AE1-D697-4545-97B9-910D0688A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1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6B28E-E0F3-4AC5-A342-70803507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ADADE-473F-4D25-BBEA-FA9A212F0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EF215-65EF-4000-AC19-F1F7288C6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383CE-75D8-4D2E-98F8-A478F7FA5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9AE2-A313-48C2-9D40-8D074117465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6A8E2-0B07-445F-95CA-5C099117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94AD4-5EA2-46B4-BE16-A99F3452D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7AE1-D697-4545-97B9-910D0688A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2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BA4F-23E8-4E2A-B2C5-896B84873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1C0AA-C963-4A2B-A23C-9A351F650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81F17-D139-4165-BBD9-2657D1F47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AD854-887A-41E7-BDAF-D49388DD2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2E78C-742A-4903-94B4-95C6222B6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E4617A-D7E8-4D4C-ADD1-B1DC1C06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9AE2-A313-48C2-9D40-8D074117465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EDDC-CA08-4B83-99C2-803532AD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016B9-05D9-4526-A213-679991DA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7AE1-D697-4545-97B9-910D0688A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7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DC2B2-2F29-4519-82C4-2358F0AFA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AF7DAE-EDE6-4E84-A468-A9A6127F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9AE2-A313-48C2-9D40-8D074117465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CDC5E-9A8A-4745-97DF-EFCC3F42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DA8AC-297C-4718-96AD-910FCFEA7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7AE1-D697-4545-97B9-910D0688A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6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E1BD72-1937-497B-A921-4F603291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9AE2-A313-48C2-9D40-8D074117465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558690-8966-49FB-BED7-AEDDF0EF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FC5EC-C83E-4A29-BA1F-30913175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7AE1-D697-4545-97B9-910D0688A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5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4DA96-51F5-4BD8-A8EC-D55339198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02F36-6807-4EA5-9BBE-6A845F151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E2276-8A69-49C4-986C-301F01CBA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A24AE-97E9-472D-9E45-CF59C1335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9AE2-A313-48C2-9D40-8D074117465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CFF17-2C55-4976-A349-A51B5487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3A4B9-AD4E-4B16-97ED-CD8A053A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7AE1-D697-4545-97B9-910D0688A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2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7A61-723A-4DFC-B9E5-D07F5127C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62F67-CA1B-47E2-8FC5-1041AF593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1F40B-E0E6-4535-9A83-020193191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CBA8D-AAC8-4B02-8392-BC86F73CF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9AE2-A313-48C2-9D40-8D074117465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EE340-0AFA-4FE9-92F2-23F29037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D9E2B-4D71-41F8-A42E-224D9FA0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7AE1-D697-4545-97B9-910D0688A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8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B79239-58CB-43A8-9533-2EB0655DA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5C794-96A3-48E7-AFBA-1999C0D0F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E13A6-797F-4CB7-801B-3A1F83EF9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A9AE2-A313-48C2-9D40-8D074117465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A4500-B354-496D-8E63-9B5D71CCA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C026E-2253-479E-A3B8-180A3E338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37AE1-D697-4545-97B9-910D0688A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6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F83FD55-D171-4CF3-8D34-BEEF720882CE}"/>
              </a:ext>
            </a:extLst>
          </p:cNvPr>
          <p:cNvGrpSpPr/>
          <p:nvPr/>
        </p:nvGrpSpPr>
        <p:grpSpPr>
          <a:xfrm>
            <a:off x="1311965" y="1121134"/>
            <a:ext cx="8274485" cy="5422789"/>
            <a:chOff x="1311965" y="1121134"/>
            <a:chExt cx="8274485" cy="542278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A2A9C22-7498-478B-BA5C-1B394674D028}"/>
                </a:ext>
              </a:extLst>
            </p:cNvPr>
            <p:cNvGrpSpPr/>
            <p:nvPr/>
          </p:nvGrpSpPr>
          <p:grpSpPr>
            <a:xfrm>
              <a:off x="1311965" y="1121134"/>
              <a:ext cx="8274485" cy="5422789"/>
              <a:chOff x="1311965" y="1121134"/>
              <a:chExt cx="8274485" cy="5422789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BF0DE89-8CDE-498E-9D02-2A5C29ED73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388" t="16348" r="14533" b="4580"/>
              <a:stretch/>
            </p:blipFill>
            <p:spPr>
              <a:xfrm>
                <a:off x="1311965" y="1121134"/>
                <a:ext cx="8274485" cy="5422789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DFA114B-27CC-41D8-91A5-D88D83E816A8}"/>
                  </a:ext>
                </a:extLst>
              </p:cNvPr>
              <p:cNvSpPr/>
              <p:nvPr/>
            </p:nvSpPr>
            <p:spPr>
              <a:xfrm>
                <a:off x="1510748" y="1956021"/>
                <a:ext cx="278295" cy="1033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B4BCC5F-F6D6-4726-8BD2-B28EB7140ACD}"/>
                  </a:ext>
                </a:extLst>
              </p:cNvPr>
              <p:cNvSpPr/>
              <p:nvPr/>
            </p:nvSpPr>
            <p:spPr>
              <a:xfrm>
                <a:off x="1516049" y="2402619"/>
                <a:ext cx="278295" cy="1033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55BB253-F26E-4E0F-BB20-105D03CD2AAF}"/>
                  </a:ext>
                </a:extLst>
              </p:cNvPr>
              <p:cNvSpPr/>
              <p:nvPr/>
            </p:nvSpPr>
            <p:spPr>
              <a:xfrm>
                <a:off x="2177334" y="2857169"/>
                <a:ext cx="278295" cy="1033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579E1A1-E04F-4C39-953C-A0837203B7D2}"/>
                  </a:ext>
                </a:extLst>
              </p:cNvPr>
              <p:cNvSpPr/>
              <p:nvPr/>
            </p:nvSpPr>
            <p:spPr>
              <a:xfrm>
                <a:off x="2251710" y="3293829"/>
                <a:ext cx="203920" cy="1033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234A47D-A128-43EB-B988-579D6BB52867}"/>
                  </a:ext>
                </a:extLst>
              </p:cNvPr>
              <p:cNvSpPr/>
              <p:nvPr/>
            </p:nvSpPr>
            <p:spPr>
              <a:xfrm>
                <a:off x="2723160" y="2402618"/>
                <a:ext cx="210540" cy="1033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E75BFF2-B5D2-4411-99A9-AE03DABB93E3}"/>
                  </a:ext>
                </a:extLst>
              </p:cNvPr>
              <p:cNvSpPr/>
              <p:nvPr/>
            </p:nvSpPr>
            <p:spPr>
              <a:xfrm>
                <a:off x="2723160" y="1956021"/>
                <a:ext cx="210540" cy="1033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7E89993-D6E1-48CD-9E97-232A6BC07291}"/>
                  </a:ext>
                </a:extLst>
              </p:cNvPr>
              <p:cNvSpPr/>
              <p:nvPr/>
            </p:nvSpPr>
            <p:spPr>
              <a:xfrm>
                <a:off x="4310604" y="1417320"/>
                <a:ext cx="234725" cy="35699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88C687E-CDB7-4F1D-9C09-F89EC415FE93}"/>
                  </a:ext>
                </a:extLst>
              </p:cNvPr>
              <p:cNvSpPr/>
              <p:nvPr/>
            </p:nvSpPr>
            <p:spPr>
              <a:xfrm>
                <a:off x="4223721" y="5283476"/>
                <a:ext cx="234725" cy="11744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0531CDE-FCA2-4AF3-9479-1D6627EC21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7140" t="81509" r="4244" b="4580"/>
            <a:stretch/>
          </p:blipFill>
          <p:spPr>
            <a:xfrm>
              <a:off x="8428702" y="1448654"/>
              <a:ext cx="847947" cy="953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052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82A05A66-6224-4CC8-9596-C98035CA9091}"/>
              </a:ext>
            </a:extLst>
          </p:cNvPr>
          <p:cNvGrpSpPr/>
          <p:nvPr/>
        </p:nvGrpSpPr>
        <p:grpSpPr>
          <a:xfrm>
            <a:off x="342900" y="1524000"/>
            <a:ext cx="11734799" cy="4495800"/>
            <a:chOff x="342900" y="1524000"/>
            <a:chExt cx="11734799" cy="44958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33ED80B-F8A4-44D5-8CA5-87E1F5057C9B}"/>
                </a:ext>
              </a:extLst>
            </p:cNvPr>
            <p:cNvSpPr/>
            <p:nvPr/>
          </p:nvSpPr>
          <p:spPr>
            <a:xfrm>
              <a:off x="342900" y="1524000"/>
              <a:ext cx="11734799" cy="449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558CF71-E5AD-4D11-99A2-E0136F300D70}"/>
                </a:ext>
              </a:extLst>
            </p:cNvPr>
            <p:cNvGrpSpPr/>
            <p:nvPr/>
          </p:nvGrpSpPr>
          <p:grpSpPr>
            <a:xfrm>
              <a:off x="438616" y="1597317"/>
              <a:ext cx="11638748" cy="4337876"/>
              <a:chOff x="438616" y="1597317"/>
              <a:chExt cx="11638748" cy="4337876"/>
            </a:xfrm>
          </p:grpSpPr>
          <p:sp>
            <p:nvSpPr>
              <p:cNvPr id="5" name="Isosceles Triangle 4">
                <a:extLst>
                  <a:ext uri="{FF2B5EF4-FFF2-40B4-BE49-F238E27FC236}">
                    <a16:creationId xmlns:a16="http://schemas.microsoft.com/office/drawing/2014/main" id="{30C6BC2D-49C3-4FA0-B5F4-FF457B237A03}"/>
                  </a:ext>
                </a:extLst>
              </p:cNvPr>
              <p:cNvSpPr/>
              <p:nvPr/>
            </p:nvSpPr>
            <p:spPr>
              <a:xfrm rot="5400000" flipH="1">
                <a:off x="2813430" y="3460922"/>
                <a:ext cx="3253465" cy="955534"/>
              </a:xfrm>
              <a:prstGeom prst="triangle">
                <a:avLst/>
              </a:prstGeom>
              <a:gradFill flip="none" rotWithShape="1">
                <a:gsLst>
                  <a:gs pos="0">
                    <a:srgbClr val="FBCA73"/>
                  </a:gs>
                  <a:gs pos="55000">
                    <a:srgbClr val="FBCA73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6798D03D-8036-4601-8963-14775CDC8110}"/>
                  </a:ext>
                </a:extLst>
              </p:cNvPr>
              <p:cNvSpPr/>
              <p:nvPr/>
            </p:nvSpPr>
            <p:spPr>
              <a:xfrm rot="16200000">
                <a:off x="7144555" y="3469964"/>
                <a:ext cx="3253465" cy="955534"/>
              </a:xfrm>
              <a:prstGeom prst="triangle">
                <a:avLst/>
              </a:prstGeom>
              <a:gradFill flip="none" rotWithShape="1">
                <a:gsLst>
                  <a:gs pos="0">
                    <a:srgbClr val="FBCA73"/>
                  </a:gs>
                  <a:gs pos="55000">
                    <a:srgbClr val="FBCA73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371AC2E-6468-435D-8B53-865A74524116}"/>
                  </a:ext>
                </a:extLst>
              </p:cNvPr>
              <p:cNvGrpSpPr/>
              <p:nvPr/>
            </p:nvGrpSpPr>
            <p:grpSpPr>
              <a:xfrm>
                <a:off x="438616" y="1924590"/>
                <a:ext cx="3844918" cy="1847637"/>
                <a:chOff x="438616" y="2516234"/>
                <a:chExt cx="3844918" cy="1847637"/>
              </a:xfrm>
            </p:grpSpPr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30C2AAD8-641D-4D00-BE70-517363E03B2C}"/>
                    </a:ext>
                  </a:extLst>
                </p:cNvPr>
                <p:cNvSpPr/>
                <p:nvPr/>
              </p:nvSpPr>
              <p:spPr>
                <a:xfrm>
                  <a:off x="438616" y="2827384"/>
                  <a:ext cx="3533309" cy="133508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4" name="Picture 2" descr="SolidWorks logo and symbol, meaning, history, PNG">
                  <a:extLst>
                    <a:ext uri="{FF2B5EF4-FFF2-40B4-BE49-F238E27FC236}">
                      <a16:creationId xmlns:a16="http://schemas.microsoft.com/office/drawing/2014/main" id="{C968ACB9-A5EE-41AF-8E19-147CC454C06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2818" y="2528680"/>
                  <a:ext cx="1524893" cy="95305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Picture 16" descr="PTC Creo - Wikipedia">
                  <a:extLst>
                    <a:ext uri="{FF2B5EF4-FFF2-40B4-BE49-F238E27FC236}">
                      <a16:creationId xmlns:a16="http://schemas.microsoft.com/office/drawing/2014/main" id="{0B03E98C-A403-4AA1-8FF7-F1C1558A437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6190" y="3259039"/>
                  <a:ext cx="1114102" cy="37415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6" name="Picture 65" descr="AutoCAD Logo | evolution history and meaning">
                  <a:extLst>
                    <a:ext uri="{FF2B5EF4-FFF2-40B4-BE49-F238E27FC236}">
                      <a16:creationId xmlns:a16="http://schemas.microsoft.com/office/drawing/2014/main" id="{DD753664-F66E-4E13-AD64-BD4DAF86B4A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86287" y="3563281"/>
                  <a:ext cx="1423271" cy="8005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7" name="Picture 20" descr="Fusion 360 Logo - Fusion 360 Blog">
                  <a:extLst>
                    <a:ext uri="{FF2B5EF4-FFF2-40B4-BE49-F238E27FC236}">
                      <a16:creationId xmlns:a16="http://schemas.microsoft.com/office/drawing/2014/main" id="{6FAEE16C-509E-47E9-BE25-4D0DD7C9537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96352" y="2885067"/>
                  <a:ext cx="2287182" cy="11274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8" name="Picture 67" descr="Announcing NEW Simulation Capabilities &amp; Services - Brave Control Solutions">
                  <a:extLst>
                    <a:ext uri="{FF2B5EF4-FFF2-40B4-BE49-F238E27FC236}">
                      <a16:creationId xmlns:a16="http://schemas.microsoft.com/office/drawing/2014/main" id="{476E6E8C-621E-4808-B439-B01E439C3B9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54118" y="2516234"/>
                  <a:ext cx="1666197" cy="740532"/>
                </a:xfrm>
                <a:custGeom>
                  <a:avLst/>
                  <a:gdLst>
                    <a:gd name="connsiteX0" fmla="*/ 902652 w 1666197"/>
                    <a:gd name="connsiteY0" fmla="*/ 113795 h 740532"/>
                    <a:gd name="connsiteX1" fmla="*/ 902652 w 1666197"/>
                    <a:gd name="connsiteY1" fmla="*/ 397394 h 740532"/>
                    <a:gd name="connsiteX2" fmla="*/ 1224082 w 1666197"/>
                    <a:gd name="connsiteY2" fmla="*/ 397394 h 740532"/>
                    <a:gd name="connsiteX3" fmla="*/ 1224082 w 1666197"/>
                    <a:gd name="connsiteY3" fmla="*/ 113795 h 740532"/>
                    <a:gd name="connsiteX4" fmla="*/ 0 w 1666197"/>
                    <a:gd name="connsiteY4" fmla="*/ 0 h 740532"/>
                    <a:gd name="connsiteX5" fmla="*/ 1666197 w 1666197"/>
                    <a:gd name="connsiteY5" fmla="*/ 0 h 740532"/>
                    <a:gd name="connsiteX6" fmla="*/ 1666197 w 1666197"/>
                    <a:gd name="connsiteY6" fmla="*/ 740532 h 740532"/>
                    <a:gd name="connsiteX7" fmla="*/ 0 w 1666197"/>
                    <a:gd name="connsiteY7" fmla="*/ 740532 h 740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6197" h="740532">
                      <a:moveTo>
                        <a:pt x="902652" y="113795"/>
                      </a:moveTo>
                      <a:lnTo>
                        <a:pt x="902652" y="397394"/>
                      </a:lnTo>
                      <a:lnTo>
                        <a:pt x="1224082" y="397394"/>
                      </a:lnTo>
                      <a:lnTo>
                        <a:pt x="1224082" y="113795"/>
                      </a:lnTo>
                      <a:close/>
                      <a:moveTo>
                        <a:pt x="0" y="0"/>
                      </a:moveTo>
                      <a:lnTo>
                        <a:pt x="1666197" y="0"/>
                      </a:lnTo>
                      <a:lnTo>
                        <a:pt x="1666197" y="740532"/>
                      </a:lnTo>
                      <a:lnTo>
                        <a:pt x="0" y="740532"/>
                      </a:lnTo>
                      <a:close/>
                    </a:path>
                  </a:pathLst>
                </a:cu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9" name="Picture 24">
                  <a:extLst>
                    <a:ext uri="{FF2B5EF4-FFF2-40B4-BE49-F238E27FC236}">
                      <a16:creationId xmlns:a16="http://schemas.microsoft.com/office/drawing/2014/main" id="{3FB2056D-4D37-4546-BE62-4E96A41443D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0631" y="3807451"/>
                  <a:ext cx="1524956" cy="3401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8" name="Graphic 7" descr="Internet">
                <a:extLst>
                  <a:ext uri="{FF2B5EF4-FFF2-40B4-BE49-F238E27FC236}">
                    <a16:creationId xmlns:a16="http://schemas.microsoft.com/office/drawing/2014/main" id="{10B5EF09-8ADF-4E8A-B9C3-54E4F5F8E8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823599" y="3261598"/>
                <a:ext cx="1310294" cy="1310294"/>
              </a:xfrm>
              <a:prstGeom prst="rect">
                <a:avLst/>
              </a:prstGeom>
            </p:spPr>
          </p:pic>
          <p:pic>
            <p:nvPicPr>
              <p:cNvPr id="9" name="Graphic 8" descr="Cloud">
                <a:extLst>
                  <a:ext uri="{FF2B5EF4-FFF2-40B4-BE49-F238E27FC236}">
                    <a16:creationId xmlns:a16="http://schemas.microsoft.com/office/drawing/2014/main" id="{2554DA48-0522-45D4-95FB-F8A5E62EC4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943308" y="3211661"/>
                <a:ext cx="1371600" cy="1371600"/>
              </a:xfrm>
              <a:prstGeom prst="rect">
                <a:avLst/>
              </a:prstGeom>
            </p:spPr>
          </p:pic>
          <p:pic>
            <p:nvPicPr>
              <p:cNvPr id="10" name="Graphic 9" descr="Bar chart outline">
                <a:extLst>
                  <a:ext uri="{FF2B5EF4-FFF2-40B4-BE49-F238E27FC236}">
                    <a16:creationId xmlns:a16="http://schemas.microsoft.com/office/drawing/2014/main" id="{E7202F49-EADB-4DC6-97BD-A77CBAD0A9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9074211" y="4626765"/>
                <a:ext cx="914400" cy="914400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5DC25CF-9B66-4B8E-B66E-102AE17EE41F}"/>
                      </a:ext>
                    </a:extLst>
                  </p:cNvPr>
                  <p:cNvSpPr txBox="1"/>
                  <p:nvPr/>
                </p:nvSpPr>
                <p:spPr>
                  <a:xfrm>
                    <a:off x="9122949" y="3774406"/>
                    <a:ext cx="115127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DUR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=1.5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5DC25CF-9B66-4B8E-B66E-102AE17EE4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2949" y="3774406"/>
                    <a:ext cx="1151277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660" r="-319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42FD9B-F5B2-419D-968E-16326AEA50B7}"/>
                  </a:ext>
                </a:extLst>
              </p:cNvPr>
              <p:cNvSpPr txBox="1"/>
              <p:nvPr/>
            </p:nvSpPr>
            <p:spPr>
              <a:xfrm>
                <a:off x="974725" y="1597317"/>
                <a:ext cx="24820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Export file with mesh and material info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531670-8044-4E96-90C6-E9E04AF3389D}"/>
                  </a:ext>
                </a:extLst>
              </p:cNvPr>
              <p:cNvSpPr txBox="1"/>
              <p:nvPr/>
            </p:nvSpPr>
            <p:spPr>
              <a:xfrm>
                <a:off x="4707133" y="2354940"/>
                <a:ext cx="14881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Upload to web app</a:t>
                </a:r>
              </a:p>
            </p:txBody>
          </p:sp>
          <p:sp>
            <p:nvSpPr>
              <p:cNvPr id="14" name="Arrow: Right 13">
                <a:extLst>
                  <a:ext uri="{FF2B5EF4-FFF2-40B4-BE49-F238E27FC236}">
                    <a16:creationId xmlns:a16="http://schemas.microsoft.com/office/drawing/2014/main" id="{C14DCEEE-E6AD-4B8D-9146-DC7F43EB0C97}"/>
                  </a:ext>
                </a:extLst>
              </p:cNvPr>
              <p:cNvSpPr/>
              <p:nvPr/>
            </p:nvSpPr>
            <p:spPr>
              <a:xfrm>
                <a:off x="6072215" y="3641917"/>
                <a:ext cx="914400" cy="512410"/>
              </a:xfrm>
              <a:prstGeom prst="rightArrow">
                <a:avLst/>
              </a:prstGeom>
              <a:solidFill>
                <a:srgbClr val="F7C87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4386D854-CA61-4AD0-A920-EB2419808BBD}"/>
                  </a:ext>
                </a:extLst>
              </p:cNvPr>
              <p:cNvGrpSpPr/>
              <p:nvPr/>
            </p:nvGrpSpPr>
            <p:grpSpPr>
              <a:xfrm>
                <a:off x="9096130" y="2106846"/>
                <a:ext cx="914400" cy="914400"/>
                <a:chOff x="9607940" y="1647001"/>
                <a:chExt cx="914400" cy="914400"/>
              </a:xfrm>
            </p:grpSpPr>
            <p:pic>
              <p:nvPicPr>
                <p:cNvPr id="60" name="Graphic 59" descr="Cube outline">
                  <a:extLst>
                    <a:ext uri="{FF2B5EF4-FFF2-40B4-BE49-F238E27FC236}">
                      <a16:creationId xmlns:a16="http://schemas.microsoft.com/office/drawing/2014/main" id="{A9FF80BF-17A7-4CA3-B619-7BBE615DB5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07940" y="1647001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61" name="Star: 5 Points 60">
                  <a:extLst>
                    <a:ext uri="{FF2B5EF4-FFF2-40B4-BE49-F238E27FC236}">
                      <a16:creationId xmlns:a16="http://schemas.microsoft.com/office/drawing/2014/main" id="{5EDF1331-854F-4149-98E5-9C80D40D0651}"/>
                    </a:ext>
                  </a:extLst>
                </p:cNvPr>
                <p:cNvSpPr/>
                <p:nvPr/>
              </p:nvSpPr>
              <p:spPr>
                <a:xfrm>
                  <a:off x="9802322" y="1723645"/>
                  <a:ext cx="253742" cy="261766"/>
                </a:xfrm>
                <a:prstGeom prst="star5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Star: 5 Points 61">
                  <a:extLst>
                    <a:ext uri="{FF2B5EF4-FFF2-40B4-BE49-F238E27FC236}">
                      <a16:creationId xmlns:a16="http://schemas.microsoft.com/office/drawing/2014/main" id="{44B440CC-088F-4EF0-B905-7E346346CB8A}"/>
                    </a:ext>
                  </a:extLst>
                </p:cNvPr>
                <p:cNvSpPr/>
                <p:nvPr/>
              </p:nvSpPr>
              <p:spPr>
                <a:xfrm>
                  <a:off x="10103111" y="2124318"/>
                  <a:ext cx="253742" cy="261766"/>
                </a:xfrm>
                <a:prstGeom prst="star5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F4300AF-688A-47A2-B1CE-76E47115DC04}"/>
                  </a:ext>
                </a:extLst>
              </p:cNvPr>
              <p:cNvSpPr txBox="1"/>
              <p:nvPr/>
            </p:nvSpPr>
            <p:spPr>
              <a:xfrm>
                <a:off x="10205173" y="3570686"/>
                <a:ext cx="18721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Dose uniformity ratio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0FA3B8-8522-445B-B9BE-B2B3B20EDA52}"/>
                  </a:ext>
                </a:extLst>
              </p:cNvPr>
              <p:cNvSpPr txBox="1"/>
              <p:nvPr/>
            </p:nvSpPr>
            <p:spPr>
              <a:xfrm>
                <a:off x="10190335" y="4929704"/>
                <a:ext cx="1872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Dose histogram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1BB64D-5591-4A5A-94D1-89DED27DFB53}"/>
                  </a:ext>
                </a:extLst>
              </p:cNvPr>
              <p:cNvSpPr txBox="1"/>
              <p:nvPr/>
            </p:nvSpPr>
            <p:spPr>
              <a:xfrm>
                <a:off x="10191505" y="2258313"/>
                <a:ext cx="18721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Location of min/max dose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D1BEE6-E431-44A9-AFB0-382089027B87}"/>
                  </a:ext>
                </a:extLst>
              </p:cNvPr>
              <p:cNvSpPr txBox="1"/>
              <p:nvPr/>
            </p:nvSpPr>
            <p:spPr>
              <a:xfrm>
                <a:off x="6566138" y="2206198"/>
                <a:ext cx="199361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Validated Monte Carlo simulations in the cloud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A5C7491C-D5DA-4BFC-8FD1-8169D8E4D6A7}"/>
                  </a:ext>
                </a:extLst>
              </p:cNvPr>
              <p:cNvSpPr/>
              <p:nvPr/>
            </p:nvSpPr>
            <p:spPr>
              <a:xfrm>
                <a:off x="450508" y="4600169"/>
                <a:ext cx="3533309" cy="133502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EBA15-6E72-49EA-A669-78B291C47177}"/>
                  </a:ext>
                </a:extLst>
              </p:cNvPr>
              <p:cNvSpPr txBox="1"/>
              <p:nvPr/>
            </p:nvSpPr>
            <p:spPr>
              <a:xfrm>
                <a:off x="532877" y="3979998"/>
                <a:ext cx="3357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Select sterilization vendor from list of validated source models</a:t>
                </a: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44E63BD0-24C7-4550-B55E-5F20D47B14AF}"/>
                  </a:ext>
                </a:extLst>
              </p:cNvPr>
              <p:cNvGrpSpPr/>
              <p:nvPr/>
            </p:nvGrpSpPr>
            <p:grpSpPr>
              <a:xfrm>
                <a:off x="1148364" y="4602081"/>
                <a:ext cx="1996440" cy="1300315"/>
                <a:chOff x="1148364" y="4506831"/>
                <a:chExt cx="1996440" cy="1300315"/>
              </a:xfrm>
            </p:grpSpPr>
            <p:pic>
              <p:nvPicPr>
                <p:cNvPr id="23" name="Picture 2" descr="Usa Map PNG - Transparent Blank Use Map Images - Free Transparent PNG Logos">
                  <a:extLst>
                    <a:ext uri="{FF2B5EF4-FFF2-40B4-BE49-F238E27FC236}">
                      <a16:creationId xmlns:a16="http://schemas.microsoft.com/office/drawing/2014/main" id="{7FBBE881-F2AC-4359-B9BE-2C095E87C24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92938" y="4546457"/>
                  <a:ext cx="1849514" cy="126068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BBE4AB3C-BF28-4A2D-B6C3-01B4CB08B0EB}"/>
                    </a:ext>
                  </a:extLst>
                </p:cNvPr>
                <p:cNvGrpSpPr/>
                <p:nvPr/>
              </p:nvGrpSpPr>
              <p:grpSpPr>
                <a:xfrm>
                  <a:off x="1148364" y="4870486"/>
                  <a:ext cx="339242" cy="339242"/>
                  <a:chOff x="4153422" y="5445576"/>
                  <a:chExt cx="339242" cy="339242"/>
                </a:xfrm>
              </p:grpSpPr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896D77AE-80CF-4F37-B9EE-77BF15D05323}"/>
                      </a:ext>
                    </a:extLst>
                  </p:cNvPr>
                  <p:cNvSpPr/>
                  <p:nvPr/>
                </p:nvSpPr>
                <p:spPr>
                  <a:xfrm>
                    <a:off x="4281252" y="5533062"/>
                    <a:ext cx="78312" cy="8213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59" name="Graphic 58" descr="Marker with solid fill">
                    <a:extLst>
                      <a:ext uri="{FF2B5EF4-FFF2-40B4-BE49-F238E27FC236}">
                        <a16:creationId xmlns:a16="http://schemas.microsoft.com/office/drawing/2014/main" id="{815B11EC-E234-45B5-B464-8AEBA5F2F6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3422" y="5445576"/>
                    <a:ext cx="339242" cy="33924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6A6AD442-F2F5-41D7-8554-EACB945C6370}"/>
                    </a:ext>
                  </a:extLst>
                </p:cNvPr>
                <p:cNvGrpSpPr/>
                <p:nvPr/>
              </p:nvGrpSpPr>
              <p:grpSpPr>
                <a:xfrm>
                  <a:off x="1290444" y="5090560"/>
                  <a:ext cx="339242" cy="339242"/>
                  <a:chOff x="4153422" y="5445576"/>
                  <a:chExt cx="339242" cy="339242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8F5E13FE-1EF7-4151-9709-BC55F142B620}"/>
                      </a:ext>
                    </a:extLst>
                  </p:cNvPr>
                  <p:cNvSpPr/>
                  <p:nvPr/>
                </p:nvSpPr>
                <p:spPr>
                  <a:xfrm>
                    <a:off x="4281252" y="5533062"/>
                    <a:ext cx="78312" cy="8213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57" name="Graphic 56" descr="Marker with solid fill">
                    <a:extLst>
                      <a:ext uri="{FF2B5EF4-FFF2-40B4-BE49-F238E27FC236}">
                        <a16:creationId xmlns:a16="http://schemas.microsoft.com/office/drawing/2014/main" id="{94C10177-4655-4C0B-BE7C-6D572D01B94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3422" y="5445576"/>
                    <a:ext cx="339242" cy="33924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C53F26C0-C751-4118-9FD3-6733F7591A1E}"/>
                    </a:ext>
                  </a:extLst>
                </p:cNvPr>
                <p:cNvGrpSpPr/>
                <p:nvPr/>
              </p:nvGrpSpPr>
              <p:grpSpPr>
                <a:xfrm>
                  <a:off x="1558972" y="4752520"/>
                  <a:ext cx="339242" cy="339242"/>
                  <a:chOff x="4153422" y="5445576"/>
                  <a:chExt cx="339242" cy="339242"/>
                </a:xfrm>
              </p:grpSpPr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0062C39B-9B78-435A-B3FC-CFCCB44FC30A}"/>
                      </a:ext>
                    </a:extLst>
                  </p:cNvPr>
                  <p:cNvSpPr/>
                  <p:nvPr/>
                </p:nvSpPr>
                <p:spPr>
                  <a:xfrm>
                    <a:off x="4281252" y="5533062"/>
                    <a:ext cx="78312" cy="8213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55" name="Graphic 54" descr="Marker with solid fill">
                    <a:extLst>
                      <a:ext uri="{FF2B5EF4-FFF2-40B4-BE49-F238E27FC236}">
                        <a16:creationId xmlns:a16="http://schemas.microsoft.com/office/drawing/2014/main" id="{F5913265-934B-4462-9854-BA4EF2F45F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3422" y="5445576"/>
                    <a:ext cx="339242" cy="33924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758FC82E-90A8-4E47-9F1D-0F9FCDAA7224}"/>
                    </a:ext>
                  </a:extLst>
                </p:cNvPr>
                <p:cNvGrpSpPr/>
                <p:nvPr/>
              </p:nvGrpSpPr>
              <p:grpSpPr>
                <a:xfrm>
                  <a:off x="1683570" y="5180599"/>
                  <a:ext cx="339242" cy="339242"/>
                  <a:chOff x="4153422" y="5445576"/>
                  <a:chExt cx="339242" cy="339242"/>
                </a:xfrm>
              </p:grpSpPr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5095A8EA-9D2C-4700-B547-60A887EF4B3C}"/>
                      </a:ext>
                    </a:extLst>
                  </p:cNvPr>
                  <p:cNvSpPr/>
                  <p:nvPr/>
                </p:nvSpPr>
                <p:spPr>
                  <a:xfrm>
                    <a:off x="4281252" y="5533062"/>
                    <a:ext cx="78312" cy="8213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53" name="Graphic 52" descr="Marker with solid fill">
                    <a:extLst>
                      <a:ext uri="{FF2B5EF4-FFF2-40B4-BE49-F238E27FC236}">
                        <a16:creationId xmlns:a16="http://schemas.microsoft.com/office/drawing/2014/main" id="{8B42E324-5AB5-4AB8-AB27-FB296043FF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3422" y="5445576"/>
                    <a:ext cx="339242" cy="33924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CC62FE9D-7129-43FC-B7F4-0F8DF368221F}"/>
                    </a:ext>
                  </a:extLst>
                </p:cNvPr>
                <p:cNvGrpSpPr/>
                <p:nvPr/>
              </p:nvGrpSpPr>
              <p:grpSpPr>
                <a:xfrm>
                  <a:off x="2039556" y="5179419"/>
                  <a:ext cx="339242" cy="339242"/>
                  <a:chOff x="4153422" y="5445576"/>
                  <a:chExt cx="339242" cy="339242"/>
                </a:xfrm>
              </p:grpSpPr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43B552C2-60BE-4F69-A09E-A1867BDB6AFB}"/>
                      </a:ext>
                    </a:extLst>
                  </p:cNvPr>
                  <p:cNvSpPr/>
                  <p:nvPr/>
                </p:nvSpPr>
                <p:spPr>
                  <a:xfrm>
                    <a:off x="4281252" y="5533062"/>
                    <a:ext cx="78312" cy="8213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51" name="Graphic 50" descr="Marker with solid fill">
                    <a:extLst>
                      <a:ext uri="{FF2B5EF4-FFF2-40B4-BE49-F238E27FC236}">
                        <a16:creationId xmlns:a16="http://schemas.microsoft.com/office/drawing/2014/main" id="{AB59BD29-207A-4F98-9C4A-A17455190F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3422" y="5445576"/>
                    <a:ext cx="339242" cy="33924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0347D7B5-2E0E-48D7-8C1B-FC6167951C37}"/>
                    </a:ext>
                  </a:extLst>
                </p:cNvPr>
                <p:cNvGrpSpPr/>
                <p:nvPr/>
              </p:nvGrpSpPr>
              <p:grpSpPr>
                <a:xfrm>
                  <a:off x="2629068" y="5389492"/>
                  <a:ext cx="339242" cy="339242"/>
                  <a:chOff x="4153422" y="5445576"/>
                  <a:chExt cx="339242" cy="339242"/>
                </a:xfrm>
              </p:grpSpPr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390BA89A-13D2-4C51-AB8C-C184E82C51C5}"/>
                      </a:ext>
                    </a:extLst>
                  </p:cNvPr>
                  <p:cNvSpPr/>
                  <p:nvPr/>
                </p:nvSpPr>
                <p:spPr>
                  <a:xfrm>
                    <a:off x="4281252" y="5533062"/>
                    <a:ext cx="78312" cy="8213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9" name="Graphic 48" descr="Marker with solid fill">
                    <a:extLst>
                      <a:ext uri="{FF2B5EF4-FFF2-40B4-BE49-F238E27FC236}">
                        <a16:creationId xmlns:a16="http://schemas.microsoft.com/office/drawing/2014/main" id="{A4EEB191-9C6B-4E3E-8FBF-2D9E05E183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3422" y="5445576"/>
                    <a:ext cx="339242" cy="33924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62790CF6-1717-4C0F-9021-0DFB8F115F18}"/>
                    </a:ext>
                  </a:extLst>
                </p:cNvPr>
                <p:cNvGrpSpPr/>
                <p:nvPr/>
              </p:nvGrpSpPr>
              <p:grpSpPr>
                <a:xfrm>
                  <a:off x="2805562" y="4760083"/>
                  <a:ext cx="339242" cy="339242"/>
                  <a:chOff x="4153422" y="5445576"/>
                  <a:chExt cx="339242" cy="339242"/>
                </a:xfrm>
              </p:grpSpPr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EE0FB791-D7B3-4F61-B24A-06CC37B456E5}"/>
                      </a:ext>
                    </a:extLst>
                  </p:cNvPr>
                  <p:cNvSpPr/>
                  <p:nvPr/>
                </p:nvSpPr>
                <p:spPr>
                  <a:xfrm>
                    <a:off x="4281252" y="5533062"/>
                    <a:ext cx="78312" cy="8213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7" name="Graphic 46" descr="Marker with solid fill">
                    <a:extLst>
                      <a:ext uri="{FF2B5EF4-FFF2-40B4-BE49-F238E27FC236}">
                        <a16:creationId xmlns:a16="http://schemas.microsoft.com/office/drawing/2014/main" id="{637E0D0F-2487-43C2-8313-8336C34CEFD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3422" y="5445576"/>
                    <a:ext cx="339242" cy="33924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D460A8E3-A596-4277-B6D3-10DF70BA95FD}"/>
                    </a:ext>
                  </a:extLst>
                </p:cNvPr>
                <p:cNvGrpSpPr/>
                <p:nvPr/>
              </p:nvGrpSpPr>
              <p:grpSpPr>
                <a:xfrm>
                  <a:off x="2734848" y="4881618"/>
                  <a:ext cx="339242" cy="339242"/>
                  <a:chOff x="4153422" y="5445576"/>
                  <a:chExt cx="339242" cy="339242"/>
                </a:xfrm>
              </p:grpSpPr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F22AA266-249C-4125-90AB-C78329CE4964}"/>
                      </a:ext>
                    </a:extLst>
                  </p:cNvPr>
                  <p:cNvSpPr/>
                  <p:nvPr/>
                </p:nvSpPr>
                <p:spPr>
                  <a:xfrm>
                    <a:off x="4281252" y="5533062"/>
                    <a:ext cx="78312" cy="8213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5" name="Graphic 44" descr="Marker with solid fill">
                    <a:extLst>
                      <a:ext uri="{FF2B5EF4-FFF2-40B4-BE49-F238E27FC236}">
                        <a16:creationId xmlns:a16="http://schemas.microsoft.com/office/drawing/2014/main" id="{426222B9-99C2-4A2D-A2F5-F370FD92346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3422" y="5445576"/>
                    <a:ext cx="339242" cy="33924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C0C671A7-C4DA-427F-87B0-2AAC63A5368A}"/>
                    </a:ext>
                  </a:extLst>
                </p:cNvPr>
                <p:cNvGrpSpPr/>
                <p:nvPr/>
              </p:nvGrpSpPr>
              <p:grpSpPr>
                <a:xfrm>
                  <a:off x="2588930" y="5049492"/>
                  <a:ext cx="339242" cy="339242"/>
                  <a:chOff x="4153422" y="5445576"/>
                  <a:chExt cx="339242" cy="339242"/>
                </a:xfrm>
              </p:grpSpPr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23FC318D-05CC-4D59-9035-F8D01340FF8D}"/>
                      </a:ext>
                    </a:extLst>
                  </p:cNvPr>
                  <p:cNvSpPr/>
                  <p:nvPr/>
                </p:nvSpPr>
                <p:spPr>
                  <a:xfrm>
                    <a:off x="4281252" y="5533062"/>
                    <a:ext cx="78312" cy="8213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3" name="Graphic 42" descr="Marker with solid fill">
                    <a:extLst>
                      <a:ext uri="{FF2B5EF4-FFF2-40B4-BE49-F238E27FC236}">
                        <a16:creationId xmlns:a16="http://schemas.microsoft.com/office/drawing/2014/main" id="{E3000499-1244-40E9-A504-FD24AAAEC75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3422" y="5445576"/>
                    <a:ext cx="339242" cy="33924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CA8624BE-A6AE-45FB-9BEF-2880E279BB21}"/>
                    </a:ext>
                  </a:extLst>
                </p:cNvPr>
                <p:cNvGrpSpPr/>
                <p:nvPr/>
              </p:nvGrpSpPr>
              <p:grpSpPr>
                <a:xfrm>
                  <a:off x="2309856" y="4725490"/>
                  <a:ext cx="339242" cy="339242"/>
                  <a:chOff x="4153422" y="5445576"/>
                  <a:chExt cx="339242" cy="339242"/>
                </a:xfrm>
              </p:grpSpPr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397A6AFF-6809-417C-98A1-70949614620A}"/>
                      </a:ext>
                    </a:extLst>
                  </p:cNvPr>
                  <p:cNvSpPr/>
                  <p:nvPr/>
                </p:nvSpPr>
                <p:spPr>
                  <a:xfrm>
                    <a:off x="4281252" y="5533062"/>
                    <a:ext cx="78312" cy="8213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1" name="Graphic 40" descr="Marker with solid fill">
                    <a:extLst>
                      <a:ext uri="{FF2B5EF4-FFF2-40B4-BE49-F238E27FC236}">
                        <a16:creationId xmlns:a16="http://schemas.microsoft.com/office/drawing/2014/main" id="{4A0D34FD-E097-4835-824F-9C1E632738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3422" y="5445576"/>
                    <a:ext cx="339242" cy="33924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EC4DAE07-5F64-4E47-8C94-ADCEEE878EE3}"/>
                    </a:ext>
                  </a:extLst>
                </p:cNvPr>
                <p:cNvGrpSpPr/>
                <p:nvPr/>
              </p:nvGrpSpPr>
              <p:grpSpPr>
                <a:xfrm>
                  <a:off x="2123491" y="4506831"/>
                  <a:ext cx="339242" cy="339242"/>
                  <a:chOff x="4153422" y="5445576"/>
                  <a:chExt cx="339242" cy="339242"/>
                </a:xfrm>
              </p:grpSpPr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33BED65F-B486-446E-A714-B1DFB0CB1CA3}"/>
                      </a:ext>
                    </a:extLst>
                  </p:cNvPr>
                  <p:cNvSpPr/>
                  <p:nvPr/>
                </p:nvSpPr>
                <p:spPr>
                  <a:xfrm>
                    <a:off x="4281252" y="5533062"/>
                    <a:ext cx="78312" cy="8213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39" name="Graphic 38" descr="Marker with solid fill">
                    <a:extLst>
                      <a:ext uri="{FF2B5EF4-FFF2-40B4-BE49-F238E27FC236}">
                        <a16:creationId xmlns:a16="http://schemas.microsoft.com/office/drawing/2014/main" id="{F8FF2FD1-0A67-4635-89D2-1B359048651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3422" y="5445576"/>
                    <a:ext cx="339242" cy="33924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0E8AE2AE-7932-4A23-9383-84158CBD0D15}"/>
                    </a:ext>
                  </a:extLst>
                </p:cNvPr>
                <p:cNvGrpSpPr/>
                <p:nvPr/>
              </p:nvGrpSpPr>
              <p:grpSpPr>
                <a:xfrm>
                  <a:off x="2506715" y="4745292"/>
                  <a:ext cx="339242" cy="339242"/>
                  <a:chOff x="4153422" y="5445576"/>
                  <a:chExt cx="339242" cy="339242"/>
                </a:xfrm>
              </p:grpSpPr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96FFFD4C-631B-44D7-81C3-17D170D15B32}"/>
                      </a:ext>
                    </a:extLst>
                  </p:cNvPr>
                  <p:cNvSpPr/>
                  <p:nvPr/>
                </p:nvSpPr>
                <p:spPr>
                  <a:xfrm>
                    <a:off x="4281252" y="5533062"/>
                    <a:ext cx="78312" cy="8213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37" name="Graphic 36" descr="Marker with solid fill">
                    <a:extLst>
                      <a:ext uri="{FF2B5EF4-FFF2-40B4-BE49-F238E27FC236}">
                        <a16:creationId xmlns:a16="http://schemas.microsoft.com/office/drawing/2014/main" id="{9E98F728-3F0B-4E0A-BB91-4DDB04D3C04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3422" y="5445576"/>
                    <a:ext cx="339242" cy="339242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  <p:extLst>
      <p:ext uri="{BB962C8B-B14F-4D97-AF65-F5344CB8AC3E}">
        <p14:creationId xmlns:p14="http://schemas.microsoft.com/office/powerpoint/2010/main" val="3864996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41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Badali</dc:creator>
  <cp:lastModifiedBy>Daniel Badali</cp:lastModifiedBy>
  <cp:revision>2</cp:revision>
  <dcterms:created xsi:type="dcterms:W3CDTF">2022-09-23T00:53:42Z</dcterms:created>
  <dcterms:modified xsi:type="dcterms:W3CDTF">2022-09-23T01:15:49Z</dcterms:modified>
</cp:coreProperties>
</file>