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1" r:id="rId3"/>
    <p:sldId id="272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1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F44"/>
    <a:srgbClr val="F9E6C3"/>
    <a:srgbClr val="CDCDCD"/>
    <a:srgbClr val="F8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45" y="-4210"/>
      </p:cViewPr>
      <p:guideLst>
        <p:guide orient="horz" pos="1392"/>
        <p:guide pos="1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8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3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1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7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7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2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DECB7-1A06-4872-8489-36E7D807266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FABB0-2836-43AB-841E-30C2E5ED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CB7F6C-196B-BB1B-BC2C-C9D6311CEB88}"/>
              </a:ext>
            </a:extLst>
          </p:cNvPr>
          <p:cNvGrpSpPr/>
          <p:nvPr/>
        </p:nvGrpSpPr>
        <p:grpSpPr>
          <a:xfrm>
            <a:off x="4891088" y="4980471"/>
            <a:ext cx="2711300" cy="1719671"/>
            <a:chOff x="4891088" y="4980471"/>
            <a:chExt cx="2711300" cy="1719671"/>
          </a:xfrm>
        </p:grpSpPr>
        <p:pic>
          <p:nvPicPr>
            <p:cNvPr id="2" name="Picture 1" descr="A transparent object with red dots&#10;&#10;Description automatically generated">
              <a:extLst>
                <a:ext uri="{FF2B5EF4-FFF2-40B4-BE49-F238E27FC236}">
                  <a16:creationId xmlns:a16="http://schemas.microsoft.com/office/drawing/2014/main" id="{1506443A-299F-B8FD-8E07-0762FB12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231" y="5191382"/>
              <a:ext cx="1920540" cy="150876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A72B669-E4B5-6054-9BB0-C10A96ADC07B}"/>
                </a:ext>
              </a:extLst>
            </p:cNvPr>
            <p:cNvSpPr/>
            <p:nvPr/>
          </p:nvSpPr>
          <p:spPr>
            <a:xfrm>
              <a:off x="6264739" y="5207960"/>
              <a:ext cx="100584" cy="1005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8F97818-37BF-EA81-19A6-DFB727756BE1}"/>
                </a:ext>
              </a:extLst>
            </p:cNvPr>
            <p:cNvSpPr/>
            <p:nvPr/>
          </p:nvSpPr>
          <p:spPr>
            <a:xfrm>
              <a:off x="5829981" y="5956401"/>
              <a:ext cx="100584" cy="10058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7">
                <a:solidFill>
                  <a:srgbClr val="0070C0"/>
                </a:solidFill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ADAB95D0-7346-FAFB-10E4-75130446E9D3}"/>
                </a:ext>
              </a:extLst>
            </p:cNvPr>
            <p:cNvSpPr txBox="1">
              <a:spLocks/>
            </p:cNvSpPr>
            <p:nvPr/>
          </p:nvSpPr>
          <p:spPr>
            <a:xfrm>
              <a:off x="4891088" y="6095267"/>
              <a:ext cx="1564793" cy="277781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>
                  <a:solidFill>
                    <a:srgbClr val="0070C0"/>
                  </a:solidFill>
                  <a:latin typeface="Montserrat" panose="00000500000000000000" pitchFamily="2" charset="0"/>
                </a:rPr>
                <a:t>D</a:t>
              </a:r>
              <a:r>
                <a:rPr lang="en-US" sz="1100" baseline="-25000" dirty="0">
                  <a:solidFill>
                    <a:srgbClr val="0070C0"/>
                  </a:solidFill>
                  <a:latin typeface="Montserrat" panose="00000500000000000000" pitchFamily="2" charset="0"/>
                </a:rPr>
                <a:t>min </a:t>
              </a:r>
              <a:r>
                <a:rPr lang="en-US" sz="1100" dirty="0">
                  <a:solidFill>
                    <a:srgbClr val="0070C0"/>
                  </a:solidFill>
                  <a:latin typeface="Montserrat" panose="00000500000000000000" pitchFamily="2" charset="0"/>
                </a:rPr>
                <a:t>= 27.2 ± 0.3 kGy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7D432D49-A977-4AC6-2242-6CBBC23AE479}"/>
                </a:ext>
              </a:extLst>
            </p:cNvPr>
            <p:cNvSpPr txBox="1">
              <a:spLocks/>
            </p:cNvSpPr>
            <p:nvPr/>
          </p:nvSpPr>
          <p:spPr>
            <a:xfrm>
              <a:off x="5416838" y="4980471"/>
              <a:ext cx="1638582" cy="277781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1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D</a:t>
              </a:r>
              <a:r>
                <a:rPr lang="en-US" sz="1100" baseline="-250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max</a:t>
              </a:r>
              <a:r>
                <a:rPr lang="en-US" sz="1100" dirty="0">
                  <a:solidFill>
                    <a:srgbClr val="FF0000"/>
                  </a:solidFill>
                  <a:latin typeface="Montserrat" panose="00000500000000000000" pitchFamily="2" charset="0"/>
                </a:rPr>
                <a:t> = 35.2 ± 0.4 kGy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5A412B7F-646B-0FCF-1CE5-C815743277F2}"/>
                </a:ext>
              </a:extLst>
            </p:cNvPr>
            <p:cNvSpPr txBox="1">
              <a:spLocks/>
            </p:cNvSpPr>
            <p:nvPr/>
          </p:nvSpPr>
          <p:spPr>
            <a:xfrm>
              <a:off x="6236129" y="5698237"/>
              <a:ext cx="1366259" cy="277781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00" dirty="0">
                  <a:latin typeface="Montserrat" panose="00000500000000000000" pitchFamily="2" charset="0"/>
                </a:rPr>
                <a:t>DUR prediction:</a:t>
              </a:r>
            </a:p>
            <a:p>
              <a:pPr algn="ctr"/>
              <a:r>
                <a:rPr lang="en-US" sz="1100" dirty="0">
                  <a:latin typeface="Montserrat" panose="00000500000000000000" pitchFamily="2" charset="0"/>
                </a:rPr>
                <a:t>1.30 ± 0.02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FAEF4D-8CA7-5B74-CA89-546349725B33}"/>
              </a:ext>
            </a:extLst>
          </p:cNvPr>
          <p:cNvGrpSpPr/>
          <p:nvPr/>
        </p:nvGrpSpPr>
        <p:grpSpPr>
          <a:xfrm>
            <a:off x="2802899" y="4982161"/>
            <a:ext cx="2178812" cy="1707017"/>
            <a:chOff x="2802899" y="4982161"/>
            <a:chExt cx="2178812" cy="1707017"/>
          </a:xfrm>
        </p:grpSpPr>
        <p:pic>
          <p:nvPicPr>
            <p:cNvPr id="10" name="Picture 9" descr="A blue and red object&#10;&#10;Description automatically generated">
              <a:extLst>
                <a:ext uri="{FF2B5EF4-FFF2-40B4-BE49-F238E27FC236}">
                  <a16:creationId xmlns:a16="http://schemas.microsoft.com/office/drawing/2014/main" id="{407B070C-026C-49F8-647B-79379761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695" y="5136114"/>
              <a:ext cx="1707016" cy="150876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E1D2C1-18D2-5C2D-7B42-7E37AEFB552B}"/>
                </a:ext>
              </a:extLst>
            </p:cNvPr>
            <p:cNvGrpSpPr/>
            <p:nvPr/>
          </p:nvGrpSpPr>
          <p:grpSpPr>
            <a:xfrm>
              <a:off x="2802899" y="4982161"/>
              <a:ext cx="616317" cy="1707017"/>
              <a:chOff x="7695475" y="5255679"/>
              <a:chExt cx="560288" cy="1551833"/>
            </a:xfrm>
          </p:grpSpPr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7DC9F148-1336-F0DB-DF84-76BB7B7E96FC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 flipH="1">
                <a:off x="7088624" y="5980691"/>
                <a:ext cx="1371600" cy="157898"/>
              </a:xfrm>
              <a:prstGeom prst="rect">
                <a:avLst/>
              </a:prstGeom>
            </p:spPr>
            <p:txBody>
              <a:bodyPr anchor="ctr"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100" dirty="0">
                    <a:latin typeface="Montserrat" panose="00000500000000000000" pitchFamily="2" charset="0"/>
                  </a:rPr>
                  <a:t>Surface dose [kGy]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2189D62-A664-F5C4-61BD-AF610766ED46}"/>
                  </a:ext>
                </a:extLst>
              </p:cNvPr>
              <p:cNvGrpSpPr/>
              <p:nvPr/>
            </p:nvGrpSpPr>
            <p:grpSpPr>
              <a:xfrm>
                <a:off x="7816567" y="5255679"/>
                <a:ext cx="439196" cy="1551833"/>
                <a:chOff x="2901492" y="3348387"/>
                <a:chExt cx="439196" cy="1551833"/>
              </a:xfrm>
            </p:grpSpPr>
            <p:pic>
              <p:nvPicPr>
                <p:cNvPr id="14" name="Picture 13" descr="A red blue and white number&#10;&#10;Description automatically generated">
                  <a:extLst>
                    <a:ext uri="{FF2B5EF4-FFF2-40B4-BE49-F238E27FC236}">
                      <a16:creationId xmlns:a16="http://schemas.microsoft.com/office/drawing/2014/main" id="{C651F009-1E5D-3E1A-F059-BE0E35908B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6255"/>
                <a:stretch/>
              </p:blipFill>
              <p:spPr>
                <a:xfrm rot="16200000">
                  <a:off x="2217087" y="4065849"/>
                  <a:ext cx="1551833" cy="116910"/>
                </a:xfrm>
                <a:prstGeom prst="rect">
                  <a:avLst/>
                </a:prstGeom>
              </p:spPr>
            </p:pic>
            <p:sp>
              <p:nvSpPr>
                <p:cNvPr id="15" name="Title 1">
                  <a:extLst>
                    <a:ext uri="{FF2B5EF4-FFF2-40B4-BE49-F238E27FC236}">
                      <a16:creationId xmlns:a16="http://schemas.microsoft.com/office/drawing/2014/main" id="{8CFF04C4-B3E4-ED1F-F7B0-072FA84CD3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01498" y="4614017"/>
                  <a:ext cx="439197" cy="155849"/>
                </a:xfrm>
                <a:prstGeom prst="rect">
                  <a:avLst/>
                </a:prstGeom>
              </p:spPr>
              <p:txBody>
                <a:bodyPr anchor="ctr"/>
                <a:lstStyle>
                  <a:lvl1pPr algn="l" defTabSz="6858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3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1100" dirty="0">
                      <a:latin typeface="Montserrat" panose="00000500000000000000" pitchFamily="2" charset="0"/>
                    </a:rPr>
                    <a:t>25</a:t>
                  </a:r>
                </a:p>
              </p:txBody>
            </p:sp>
            <p:sp>
              <p:nvSpPr>
                <p:cNvPr id="16" name="Title 1">
                  <a:extLst>
                    <a:ext uri="{FF2B5EF4-FFF2-40B4-BE49-F238E27FC236}">
                      <a16:creationId xmlns:a16="http://schemas.microsoft.com/office/drawing/2014/main" id="{67F74D77-709E-74D8-8560-9EF998618F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01496" y="4063113"/>
                  <a:ext cx="439197" cy="155849"/>
                </a:xfrm>
                <a:prstGeom prst="rect">
                  <a:avLst/>
                </a:prstGeom>
              </p:spPr>
              <p:txBody>
                <a:bodyPr anchor="ctr"/>
                <a:lstStyle>
                  <a:lvl1pPr algn="l" defTabSz="6858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3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1100" dirty="0">
                      <a:latin typeface="Montserrat" panose="00000500000000000000" pitchFamily="2" charset="0"/>
                    </a:rPr>
                    <a:t>32</a:t>
                  </a:r>
                </a:p>
              </p:txBody>
            </p:sp>
            <p:sp>
              <p:nvSpPr>
                <p:cNvPr id="17" name="Title 1">
                  <a:extLst>
                    <a:ext uri="{FF2B5EF4-FFF2-40B4-BE49-F238E27FC236}">
                      <a16:creationId xmlns:a16="http://schemas.microsoft.com/office/drawing/2014/main" id="{8EACBDA5-2444-833A-4EF3-6C57275830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01497" y="3547731"/>
                  <a:ext cx="439197" cy="155849"/>
                </a:xfrm>
                <a:prstGeom prst="rect">
                  <a:avLst/>
                </a:prstGeom>
              </p:spPr>
              <p:txBody>
                <a:bodyPr anchor="ctr"/>
                <a:lstStyle>
                  <a:lvl1pPr algn="l" defTabSz="6858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33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1100" dirty="0">
                      <a:latin typeface="Montserrat" panose="00000500000000000000" pitchFamily="2" charset="0"/>
                    </a:rPr>
                    <a:t>38</a:t>
                  </a:r>
                </a:p>
              </p:txBody>
            </p:sp>
          </p:grpSp>
        </p:grpSp>
      </p:grpSp>
      <p:pic>
        <p:nvPicPr>
          <p:cNvPr id="18" name="Picture 17" descr="A low poly object with a hole&#10;&#10;Description automatically generated">
            <a:extLst>
              <a:ext uri="{FF2B5EF4-FFF2-40B4-BE49-F238E27FC236}">
                <a16:creationId xmlns:a16="http://schemas.microsoft.com/office/drawing/2014/main" id="{B91B02A7-4DDA-7C69-2A32-629ABDCB1C9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5" y="5157879"/>
            <a:ext cx="1916355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7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4EA16E-D683-2F39-63DA-9EDF713566E5}"/>
              </a:ext>
            </a:extLst>
          </p:cNvPr>
          <p:cNvGrpSpPr/>
          <p:nvPr/>
        </p:nvGrpSpPr>
        <p:grpSpPr>
          <a:xfrm>
            <a:off x="965200" y="969552"/>
            <a:ext cx="5639389" cy="1291155"/>
            <a:chOff x="0" y="2366551"/>
            <a:chExt cx="5639389" cy="12911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2C4211-A2B4-AD1F-5E56-BEB46C136528}"/>
                </a:ext>
              </a:extLst>
            </p:cNvPr>
            <p:cNvGrpSpPr/>
            <p:nvPr/>
          </p:nvGrpSpPr>
          <p:grpSpPr>
            <a:xfrm>
              <a:off x="4162009" y="2372979"/>
              <a:ext cx="1477380" cy="1284727"/>
              <a:chOff x="4162009" y="2372979"/>
              <a:chExt cx="1477380" cy="1284727"/>
            </a:xfrm>
          </p:grpSpPr>
          <p:sp>
            <p:nvSpPr>
              <p:cNvPr id="17" name="Text Placeholder 26">
                <a:extLst>
                  <a:ext uri="{FF2B5EF4-FFF2-40B4-BE49-F238E27FC236}">
                    <a16:creationId xmlns:a16="http://schemas.microsoft.com/office/drawing/2014/main" id="{44832E64-4687-E323-96B6-7936B7FD1E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62009" y="3297343"/>
                <a:ext cx="1477380" cy="360363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Wrap up meeting</a:t>
                </a:r>
              </a:p>
            </p:txBody>
          </p:sp>
          <p:pic>
            <p:nvPicPr>
              <p:cNvPr id="18" name="Content Placeholder 16" descr="Online meeting outline">
                <a:extLst>
                  <a:ext uri="{FF2B5EF4-FFF2-40B4-BE49-F238E27FC236}">
                    <a16:creationId xmlns:a16="http://schemas.microsoft.com/office/drawing/2014/main" id="{F1284C9C-2508-7184-524D-51A790F5C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43499" y="237297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560401B-37F4-8C20-EF8E-EAA78776F0D7}"/>
                </a:ext>
              </a:extLst>
            </p:cNvPr>
            <p:cNvGrpSpPr/>
            <p:nvPr/>
          </p:nvGrpSpPr>
          <p:grpSpPr>
            <a:xfrm>
              <a:off x="1293506" y="2372979"/>
              <a:ext cx="1477380" cy="1284727"/>
              <a:chOff x="1342314" y="2372979"/>
              <a:chExt cx="1477380" cy="1284727"/>
            </a:xfrm>
          </p:grpSpPr>
          <p:sp>
            <p:nvSpPr>
              <p:cNvPr id="15" name="Text Placeholder 26">
                <a:extLst>
                  <a:ext uri="{FF2B5EF4-FFF2-40B4-BE49-F238E27FC236}">
                    <a16:creationId xmlns:a16="http://schemas.microsoft.com/office/drawing/2014/main" id="{7B39AF6E-291E-9BCF-E03F-F3D75E131B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2314" y="3297343"/>
                <a:ext cx="1477380" cy="360363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Cloud-based simulations</a:t>
                </a:r>
              </a:p>
            </p:txBody>
          </p:sp>
          <p:pic>
            <p:nvPicPr>
              <p:cNvPr id="16" name="Graphic 15" descr="Cloud Computing outline">
                <a:extLst>
                  <a:ext uri="{FF2B5EF4-FFF2-40B4-BE49-F238E27FC236}">
                    <a16:creationId xmlns:a16="http://schemas.microsoft.com/office/drawing/2014/main" id="{88FD2430-AB02-D559-8FBA-E282DD33FE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93476" y="237297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AD9D407-F370-1877-D080-424BA7DE7838}"/>
                </a:ext>
              </a:extLst>
            </p:cNvPr>
            <p:cNvSpPr/>
            <p:nvPr/>
          </p:nvSpPr>
          <p:spPr>
            <a:xfrm>
              <a:off x="1098267" y="2838994"/>
              <a:ext cx="390478" cy="209006"/>
            </a:xfrm>
            <a:prstGeom prst="rightArrow">
              <a:avLst/>
            </a:prstGeom>
            <a:solidFill>
              <a:srgbClr val="EBAF44"/>
            </a:solidFill>
            <a:ln>
              <a:solidFill>
                <a:srgbClr val="EBA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 Placeholder 26">
              <a:extLst>
                <a:ext uri="{FF2B5EF4-FFF2-40B4-BE49-F238E27FC236}">
                  <a16:creationId xmlns:a16="http://schemas.microsoft.com/office/drawing/2014/main" id="{3367008B-B2E8-9707-F2A4-4DDCD392998B}"/>
                </a:ext>
              </a:extLst>
            </p:cNvPr>
            <p:cNvSpPr txBox="1">
              <a:spLocks/>
            </p:cNvSpPr>
            <p:nvPr/>
          </p:nvSpPr>
          <p:spPr>
            <a:xfrm>
              <a:off x="1023681" y="2492614"/>
              <a:ext cx="504814" cy="36036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CAD files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7BFD912-78DC-5E2D-3FF3-A0DC8B727045}"/>
                </a:ext>
              </a:extLst>
            </p:cNvPr>
            <p:cNvSpPr/>
            <p:nvPr/>
          </p:nvSpPr>
          <p:spPr>
            <a:xfrm>
              <a:off x="2618769" y="2830179"/>
              <a:ext cx="390478" cy="209006"/>
            </a:xfrm>
            <a:prstGeom prst="rightArrow">
              <a:avLst/>
            </a:prstGeom>
            <a:solidFill>
              <a:srgbClr val="EBAF44"/>
            </a:solidFill>
            <a:ln>
              <a:solidFill>
                <a:srgbClr val="EBA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A99F364-E98C-6169-9198-83B3BD758D77}"/>
                </a:ext>
              </a:extLst>
            </p:cNvPr>
            <p:cNvSpPr/>
            <p:nvPr/>
          </p:nvSpPr>
          <p:spPr>
            <a:xfrm>
              <a:off x="3966770" y="2830179"/>
              <a:ext cx="390478" cy="209006"/>
            </a:xfrm>
            <a:prstGeom prst="rightArrow">
              <a:avLst/>
            </a:prstGeom>
            <a:solidFill>
              <a:srgbClr val="EBAF44"/>
            </a:solidFill>
            <a:ln>
              <a:solidFill>
                <a:srgbClr val="EBA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A4D143-4CE0-ED52-A88F-3552C5C3D378}"/>
                </a:ext>
              </a:extLst>
            </p:cNvPr>
            <p:cNvGrpSpPr/>
            <p:nvPr/>
          </p:nvGrpSpPr>
          <p:grpSpPr>
            <a:xfrm>
              <a:off x="0" y="2372300"/>
              <a:ext cx="1195890" cy="1285406"/>
              <a:chOff x="0" y="2372300"/>
              <a:chExt cx="1195890" cy="1285406"/>
            </a:xfrm>
          </p:grpSpPr>
          <p:sp>
            <p:nvSpPr>
              <p:cNvPr id="13" name="Text Placeholder 26">
                <a:extLst>
                  <a:ext uri="{FF2B5EF4-FFF2-40B4-BE49-F238E27FC236}">
                    <a16:creationId xmlns:a16="http://schemas.microsoft.com/office/drawing/2014/main" id="{73CDC50F-271F-952D-EF15-9D943EB3C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297343"/>
                <a:ext cx="1195890" cy="360363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Intro meeting</a:t>
                </a:r>
              </a:p>
            </p:txBody>
          </p:sp>
          <p:pic>
            <p:nvPicPr>
              <p:cNvPr id="14" name="Graphic 13" descr="Online meeting outline">
                <a:extLst>
                  <a:ext uri="{FF2B5EF4-FFF2-40B4-BE49-F238E27FC236}">
                    <a16:creationId xmlns:a16="http://schemas.microsoft.com/office/drawing/2014/main" id="{2539F180-1FEF-319E-1021-36F58943E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5059" y="23723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05EA78-5800-5F3F-265B-D58E028D0522}"/>
                </a:ext>
              </a:extLst>
            </p:cNvPr>
            <p:cNvGrpSpPr/>
            <p:nvPr/>
          </p:nvGrpSpPr>
          <p:grpSpPr>
            <a:xfrm>
              <a:off x="2949360" y="2366551"/>
              <a:ext cx="1039160" cy="1291155"/>
              <a:chOff x="2949360" y="2366551"/>
              <a:chExt cx="1039160" cy="1291155"/>
            </a:xfrm>
          </p:grpSpPr>
          <p:sp>
            <p:nvSpPr>
              <p:cNvPr id="11" name="Text Placeholder 26">
                <a:extLst>
                  <a:ext uri="{FF2B5EF4-FFF2-40B4-BE49-F238E27FC236}">
                    <a16:creationId xmlns:a16="http://schemas.microsoft.com/office/drawing/2014/main" id="{FD182E45-8DBA-A157-C6AF-CF0699046F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9360" y="3297343"/>
                <a:ext cx="1039160" cy="360363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EBAF44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Montserrat" panose="00000500000000000000" pitchFamily="50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tx1"/>
                    </a:solidFill>
                  </a:rPr>
                  <a:t>Dose report</a:t>
                </a:r>
              </a:p>
            </p:txBody>
          </p:sp>
          <p:pic>
            <p:nvPicPr>
              <p:cNvPr id="12" name="Graphic 11" descr="Document outline">
                <a:extLst>
                  <a:ext uri="{FF2B5EF4-FFF2-40B4-BE49-F238E27FC236}">
                    <a16:creationId xmlns:a16="http://schemas.microsoft.com/office/drawing/2014/main" id="{D9E9E935-6F70-60CC-DE2A-6AEA4F6D9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17382" y="2366551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F405CE-1234-8E0E-6CEC-FA59A00357D1}"/>
              </a:ext>
            </a:extLst>
          </p:cNvPr>
          <p:cNvGrpSpPr/>
          <p:nvPr/>
        </p:nvGrpSpPr>
        <p:grpSpPr>
          <a:xfrm>
            <a:off x="969561" y="3490014"/>
            <a:ext cx="5639389" cy="1419440"/>
            <a:chOff x="969561" y="3490014"/>
            <a:chExt cx="5639389" cy="1419440"/>
          </a:xfrm>
        </p:grpSpPr>
        <p:sp>
          <p:nvSpPr>
            <p:cNvPr id="34" name="Text Placeholder 26">
              <a:extLst>
                <a:ext uri="{FF2B5EF4-FFF2-40B4-BE49-F238E27FC236}">
                  <a16:creationId xmlns:a16="http://schemas.microsoft.com/office/drawing/2014/main" id="{A78CCB73-E56B-B8E0-6906-5359C4F4E4CA}"/>
                </a:ext>
              </a:extLst>
            </p:cNvPr>
            <p:cNvSpPr txBox="1">
              <a:spLocks/>
            </p:cNvSpPr>
            <p:nvPr/>
          </p:nvSpPr>
          <p:spPr>
            <a:xfrm>
              <a:off x="5131570" y="4425076"/>
              <a:ext cx="1477380" cy="36036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Wrap up meeting</a:t>
              </a:r>
            </a:p>
          </p:txBody>
        </p:sp>
        <p:pic>
          <p:nvPicPr>
            <p:cNvPr id="35" name="Content Placeholder 16" descr="Online meeting outline">
              <a:extLst>
                <a:ext uri="{FF2B5EF4-FFF2-40B4-BE49-F238E27FC236}">
                  <a16:creationId xmlns:a16="http://schemas.microsoft.com/office/drawing/2014/main" id="{362503D7-E43C-5EF7-BED6-317373433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3060" y="3496442"/>
              <a:ext cx="914400" cy="914400"/>
            </a:xfrm>
            <a:prstGeom prst="rect">
              <a:avLst/>
            </a:prstGeom>
          </p:spPr>
        </p:pic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2147EA91-512C-5A12-6666-E360E2A89E73}"/>
                </a:ext>
              </a:extLst>
            </p:cNvPr>
            <p:cNvSpPr/>
            <p:nvPr/>
          </p:nvSpPr>
          <p:spPr>
            <a:xfrm>
              <a:off x="2067828" y="3962457"/>
              <a:ext cx="390478" cy="209006"/>
            </a:xfrm>
            <a:prstGeom prst="rightArrow">
              <a:avLst/>
            </a:prstGeom>
            <a:solidFill>
              <a:srgbClr val="EBAF44"/>
            </a:solidFill>
            <a:ln>
              <a:solidFill>
                <a:srgbClr val="EBA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 Placeholder 26">
              <a:extLst>
                <a:ext uri="{FF2B5EF4-FFF2-40B4-BE49-F238E27FC236}">
                  <a16:creationId xmlns:a16="http://schemas.microsoft.com/office/drawing/2014/main" id="{20AD276A-58F5-277F-83A3-19B50A4518F6}"/>
                </a:ext>
              </a:extLst>
            </p:cNvPr>
            <p:cNvSpPr txBox="1">
              <a:spLocks/>
            </p:cNvSpPr>
            <p:nvPr/>
          </p:nvSpPr>
          <p:spPr>
            <a:xfrm>
              <a:off x="1993242" y="3577976"/>
              <a:ext cx="504814" cy="36036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CAD files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E4828763-7EBB-B92C-5DF5-5C20FC2961D6}"/>
                </a:ext>
              </a:extLst>
            </p:cNvPr>
            <p:cNvSpPr/>
            <p:nvPr/>
          </p:nvSpPr>
          <p:spPr>
            <a:xfrm>
              <a:off x="3588330" y="3953642"/>
              <a:ext cx="390478" cy="209006"/>
            </a:xfrm>
            <a:prstGeom prst="rightArrow">
              <a:avLst/>
            </a:prstGeom>
            <a:solidFill>
              <a:srgbClr val="EBAF44"/>
            </a:solidFill>
            <a:ln>
              <a:solidFill>
                <a:srgbClr val="EBA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96B9D13-7169-E166-386A-5B356FB3C4CC}"/>
                </a:ext>
              </a:extLst>
            </p:cNvPr>
            <p:cNvSpPr/>
            <p:nvPr/>
          </p:nvSpPr>
          <p:spPr>
            <a:xfrm>
              <a:off x="4936331" y="3953642"/>
              <a:ext cx="390478" cy="209006"/>
            </a:xfrm>
            <a:prstGeom prst="rightArrow">
              <a:avLst/>
            </a:prstGeom>
            <a:solidFill>
              <a:srgbClr val="EBAF44"/>
            </a:solidFill>
            <a:ln>
              <a:solidFill>
                <a:srgbClr val="EBA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 Placeholder 26">
              <a:extLst>
                <a:ext uri="{FF2B5EF4-FFF2-40B4-BE49-F238E27FC236}">
                  <a16:creationId xmlns:a16="http://schemas.microsoft.com/office/drawing/2014/main" id="{8F08E0E1-8D0A-6D76-E183-1200A0234A5C}"/>
                </a:ext>
              </a:extLst>
            </p:cNvPr>
            <p:cNvSpPr txBox="1">
              <a:spLocks/>
            </p:cNvSpPr>
            <p:nvPr/>
          </p:nvSpPr>
          <p:spPr>
            <a:xfrm>
              <a:off x="969561" y="4425076"/>
              <a:ext cx="1195890" cy="36036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Intro meeting</a:t>
              </a:r>
            </a:p>
          </p:txBody>
        </p:sp>
        <p:pic>
          <p:nvPicPr>
            <p:cNvPr id="31" name="Graphic 30" descr="Online meeting outline">
              <a:extLst>
                <a:ext uri="{FF2B5EF4-FFF2-40B4-BE49-F238E27FC236}">
                  <a16:creationId xmlns:a16="http://schemas.microsoft.com/office/drawing/2014/main" id="{208A06F6-F59F-95D8-7BB5-283571D36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4620" y="3495763"/>
              <a:ext cx="914400" cy="914400"/>
            </a:xfrm>
            <a:prstGeom prst="rect">
              <a:avLst/>
            </a:prstGeom>
          </p:spPr>
        </p:pic>
        <p:sp>
          <p:nvSpPr>
            <p:cNvPr id="28" name="Text Placeholder 26">
              <a:extLst>
                <a:ext uri="{FF2B5EF4-FFF2-40B4-BE49-F238E27FC236}">
                  <a16:creationId xmlns:a16="http://schemas.microsoft.com/office/drawing/2014/main" id="{D43AC620-ED0C-1B02-CD4C-2B1E22BB844A}"/>
                </a:ext>
              </a:extLst>
            </p:cNvPr>
            <p:cNvSpPr txBox="1">
              <a:spLocks/>
            </p:cNvSpPr>
            <p:nvPr/>
          </p:nvSpPr>
          <p:spPr>
            <a:xfrm>
              <a:off x="3918921" y="4425076"/>
              <a:ext cx="1039160" cy="360363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Dose report</a:t>
              </a:r>
            </a:p>
          </p:txBody>
        </p:sp>
        <p:pic>
          <p:nvPicPr>
            <p:cNvPr id="29" name="Graphic 28" descr="Document outline">
              <a:extLst>
                <a:ext uri="{FF2B5EF4-FFF2-40B4-BE49-F238E27FC236}">
                  <a16:creationId xmlns:a16="http://schemas.microsoft.com/office/drawing/2014/main" id="{A759A4DB-D686-C92E-05FE-7D6A8D6A0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6943" y="3490014"/>
              <a:ext cx="914400" cy="914400"/>
            </a:xfrm>
            <a:prstGeom prst="rect">
              <a:avLst/>
            </a:prstGeom>
          </p:spPr>
        </p:pic>
        <p:pic>
          <p:nvPicPr>
            <p:cNvPr id="43" name="Picture 42" descr="A yellow and black diamond shaped logo&#10;&#10;Description automatically generated">
              <a:extLst>
                <a:ext uri="{FF2B5EF4-FFF2-40B4-BE49-F238E27FC236}">
                  <a16:creationId xmlns:a16="http://schemas.microsoft.com/office/drawing/2014/main" id="{28584938-458B-EA61-C715-787BAAB7F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126" y="3573127"/>
              <a:ext cx="579007" cy="667512"/>
            </a:xfrm>
            <a:prstGeom prst="rect">
              <a:avLst/>
            </a:prstGeom>
          </p:spPr>
        </p:pic>
        <p:sp>
          <p:nvSpPr>
            <p:cNvPr id="44" name="Text Placeholder 26">
              <a:extLst>
                <a:ext uri="{FF2B5EF4-FFF2-40B4-BE49-F238E27FC236}">
                  <a16:creationId xmlns:a16="http://schemas.microsoft.com/office/drawing/2014/main" id="{E17B7EA8-3DD4-597C-7DE9-6531FF969B83}"/>
                </a:ext>
              </a:extLst>
            </p:cNvPr>
            <p:cNvSpPr txBox="1">
              <a:spLocks/>
            </p:cNvSpPr>
            <p:nvPr/>
          </p:nvSpPr>
          <p:spPr>
            <a:xfrm>
              <a:off x="2180102" y="4301060"/>
              <a:ext cx="1761055" cy="608394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EBAF44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Montserrat" panose="00000500000000000000" pitchFamily="50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Dose Insight performs virtual dose mapping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F7E2284-39AE-F0F2-0611-9D147D3FB126}"/>
              </a:ext>
            </a:extLst>
          </p:cNvPr>
          <p:cNvGrpSpPr/>
          <p:nvPr/>
        </p:nvGrpSpPr>
        <p:grpSpPr>
          <a:xfrm>
            <a:off x="599126" y="5996892"/>
            <a:ext cx="6920784" cy="2777738"/>
            <a:chOff x="599126" y="5996892"/>
            <a:chExt cx="6920784" cy="27777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77A530-B44E-ABF3-DB4C-62C505C6A7BD}"/>
                </a:ext>
              </a:extLst>
            </p:cNvPr>
            <p:cNvGrpSpPr/>
            <p:nvPr/>
          </p:nvGrpSpPr>
          <p:grpSpPr>
            <a:xfrm>
              <a:off x="599126" y="6265279"/>
              <a:ext cx="6551429" cy="2509351"/>
              <a:chOff x="599126" y="6265279"/>
              <a:chExt cx="6551429" cy="2509351"/>
            </a:xfrm>
          </p:grpSpPr>
          <p:pic>
            <p:nvPicPr>
              <p:cNvPr id="3" name="Picture 2" descr="A blue and red objects&#10;&#10;Description automatically generated">
                <a:extLst>
                  <a:ext uri="{FF2B5EF4-FFF2-40B4-BE49-F238E27FC236}">
                    <a16:creationId xmlns:a16="http://schemas.microsoft.com/office/drawing/2014/main" id="{1534CC7F-10AD-1436-A96C-9AF819BF2F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914" r="34548" b="7525"/>
              <a:stretch/>
            </p:blipFill>
            <p:spPr>
              <a:xfrm>
                <a:off x="599126" y="6265279"/>
                <a:ext cx="6551429" cy="2509351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2031089-159C-E2A8-D5F0-38B7D00159E0}"/>
                  </a:ext>
                </a:extLst>
              </p:cNvPr>
              <p:cNvSpPr/>
              <p:nvPr/>
            </p:nvSpPr>
            <p:spPr>
              <a:xfrm>
                <a:off x="656864" y="6287370"/>
                <a:ext cx="2026468" cy="189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DAA389D-9E45-C5A1-49CA-CE9206AED29A}"/>
                  </a:ext>
                </a:extLst>
              </p:cNvPr>
              <p:cNvSpPr/>
              <p:nvPr/>
            </p:nvSpPr>
            <p:spPr>
              <a:xfrm>
                <a:off x="3944976" y="6277573"/>
                <a:ext cx="2026468" cy="189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A7D3982-0CAB-50A0-56A5-0737A3D7A27D}"/>
                </a:ext>
              </a:extLst>
            </p:cNvPr>
            <p:cNvSpPr txBox="1">
              <a:spLocks/>
            </p:cNvSpPr>
            <p:nvPr/>
          </p:nvSpPr>
          <p:spPr>
            <a:xfrm>
              <a:off x="1193067" y="5996892"/>
              <a:ext cx="2120885" cy="412883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Perpendicular beam</a:t>
              </a:r>
            </a:p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DUR = 2.15 ± 0.07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500887BA-B24B-CD66-4D51-EBE47B1B59D1}"/>
                </a:ext>
              </a:extLst>
            </p:cNvPr>
            <p:cNvSpPr txBox="1">
              <a:spLocks/>
            </p:cNvSpPr>
            <p:nvPr/>
          </p:nvSpPr>
          <p:spPr>
            <a:xfrm>
              <a:off x="4542417" y="5996893"/>
              <a:ext cx="1802007" cy="412882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Parallel beam</a:t>
              </a:r>
            </a:p>
            <a:p>
              <a:pPr algn="ctr"/>
              <a:r>
                <a:rPr lang="en-US" sz="1400" dirty="0">
                  <a:latin typeface="Montserrat" panose="00000500000000000000" pitchFamily="2" charset="0"/>
                </a:rPr>
                <a:t>DUR = 3.09 ± 0.08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A4E2B062-BA42-28CB-FF94-987420944269}"/>
                </a:ext>
              </a:extLst>
            </p:cNvPr>
            <p:cNvSpPr txBox="1">
              <a:spLocks/>
            </p:cNvSpPr>
            <p:nvPr/>
          </p:nvSpPr>
          <p:spPr>
            <a:xfrm rot="5400000" flipH="1">
              <a:off x="6255510" y="7422400"/>
              <a:ext cx="2355112" cy="173688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00" dirty="0">
                  <a:latin typeface="Montserrat" panose="00000500000000000000" pitchFamily="2" charset="0"/>
                </a:rPr>
                <a:t>Surface dose [kGy]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4C8CDB3-0FCD-D10B-34FF-3A063EB16B48}"/>
                </a:ext>
              </a:extLst>
            </p:cNvPr>
            <p:cNvSpPr txBox="1">
              <a:spLocks/>
            </p:cNvSpPr>
            <p:nvPr/>
          </p:nvSpPr>
          <p:spPr>
            <a:xfrm>
              <a:off x="7002844" y="8016385"/>
              <a:ext cx="483117" cy="171434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00" dirty="0">
                  <a:latin typeface="Montserrat" panose="00000500000000000000" pitchFamily="2" charset="0"/>
                </a:rPr>
                <a:t>19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6BF962FB-4F4A-AB65-DFFC-210D793D1738}"/>
                </a:ext>
              </a:extLst>
            </p:cNvPr>
            <p:cNvSpPr txBox="1">
              <a:spLocks/>
            </p:cNvSpPr>
            <p:nvPr/>
          </p:nvSpPr>
          <p:spPr>
            <a:xfrm>
              <a:off x="7002841" y="7357225"/>
              <a:ext cx="483117" cy="171434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00" dirty="0">
                  <a:latin typeface="Montserrat" panose="00000500000000000000" pitchFamily="2" charset="0"/>
                </a:rPr>
                <a:t>32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E5C7B978-9556-8B53-5DE5-EF97E344A1C2}"/>
                </a:ext>
              </a:extLst>
            </p:cNvPr>
            <p:cNvSpPr txBox="1">
              <a:spLocks/>
            </p:cNvSpPr>
            <p:nvPr/>
          </p:nvSpPr>
          <p:spPr>
            <a:xfrm>
              <a:off x="7002843" y="6673347"/>
              <a:ext cx="483117" cy="171434"/>
            </a:xfrm>
            <a:prstGeom prst="rect">
              <a:avLst/>
            </a:prstGeom>
          </p:spPr>
          <p:txBody>
            <a:bodyPr anchor="ctr"/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00" dirty="0">
                  <a:latin typeface="Montserrat" panose="00000500000000000000" pitchFamily="2" charset="0"/>
                </a:rPr>
                <a:t>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62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3440</TotalTime>
  <Words>74</Words>
  <Application>Microsoft Office PowerPoint</Application>
  <PresentationFormat>Custom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Dose Insight sell sheet</dc:title>
  <dc:creator>Daniel Badali</dc:creator>
  <cp:lastModifiedBy>Daniel Badali</cp:lastModifiedBy>
  <cp:revision>147</cp:revision>
  <dcterms:created xsi:type="dcterms:W3CDTF">2024-01-11T21:19:20Z</dcterms:created>
  <dcterms:modified xsi:type="dcterms:W3CDTF">2024-02-03T05:16:42Z</dcterms:modified>
</cp:coreProperties>
</file>