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2" userDrawn="1">
          <p15:clr>
            <a:srgbClr val="A4A3A4"/>
          </p15:clr>
        </p15:guide>
        <p15:guide id="2" pos="13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02"/>
      </p:cViewPr>
      <p:guideLst>
        <p:guide orient="horz" pos="2472"/>
        <p:guide pos="13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8B02A-046F-4E61-981B-F34D304F7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F63A39-1225-4E76-B236-D9B7D9145C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B6BBF-87F2-437B-99CA-46C4841E0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9AE2-A313-48C2-9D40-8D074117465F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7FD8C-622E-415D-8BA2-F691B03CA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450C2-0E36-4B38-B37B-450AC2E42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7AE1-D697-4545-97B9-910D0688A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08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1339E-9605-4DE0-94D6-735D6A4DB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B8E7CD-8904-4700-BC87-B402A55B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313FE-6E1B-4BF6-9531-473335050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9AE2-A313-48C2-9D40-8D074117465F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DC1A1-5B62-4B93-8723-4C2C91959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01355-A95D-4003-94A8-CE6302B13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7AE1-D697-4545-97B9-910D0688A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537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84BA9-E983-4079-B8DB-8D815211B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3C980A-FD98-4A13-BA7F-DDF7A93E2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64366-22AF-4233-9273-21F1669DB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9AE2-A313-48C2-9D40-8D074117465F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BDE46-BAAE-4E26-A7E1-E59C8A448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DB4EE-98E1-4BDF-AE15-99B80054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7AE1-D697-4545-97B9-910D0688A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614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0E8F8-8DD5-4868-A253-DEC5BD09B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63BAE-4A18-45A1-9C28-88F408234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4B68-9F5D-426B-8AFD-B5EE8288A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9AE2-A313-48C2-9D40-8D074117465F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39B4D-8B6D-4B3F-9C4B-1EC50708D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9887F-BD61-4D86-A5E1-298575F9E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7AE1-D697-4545-97B9-910D0688A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22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F26E3-932A-47D6-B033-05D2E0A06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F8173-0757-4C52-A296-DE813DCED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5D4D4-9645-45EA-9C62-9E1EAA7CD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9AE2-A313-48C2-9D40-8D074117465F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24F89-93AD-43E4-9C3D-01BD15BD4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26A07-8A5F-424E-9172-B8AB76DBC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7AE1-D697-4545-97B9-910D0688A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017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6B28E-E0F3-4AC5-A342-70803507E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ADADE-473F-4D25-BBEA-FA9A212F00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EEF215-65EF-4000-AC19-F1F7288C6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E383CE-75D8-4D2E-98F8-A478F7FA5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9AE2-A313-48C2-9D40-8D074117465F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16A8E2-0B07-445F-95CA-5C099117B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194AD4-5EA2-46B4-BE16-A99F3452D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7AE1-D697-4545-97B9-910D0688A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224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9BA4F-23E8-4E2A-B2C5-896B84873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1C0AA-C963-4A2B-A23C-9A351F650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C81F17-D139-4165-BBD9-2657D1F47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FAD854-887A-41E7-BDAF-D49388DD2B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E2E78C-742A-4903-94B4-95C6222B6E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E4617A-D7E8-4D4C-ADD1-B1DC1C06A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9AE2-A313-48C2-9D40-8D074117465F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EDDC-CA08-4B83-99C2-803532AD3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D016B9-05D9-4526-A213-679991DA1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7AE1-D697-4545-97B9-910D0688A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75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DC2B2-2F29-4519-82C4-2358F0AFA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AF7DAE-EDE6-4E84-A468-A9A6127F6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9AE2-A313-48C2-9D40-8D074117465F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1CDC5E-9A8A-4745-97DF-EFCC3F42F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DA8AC-297C-4718-96AD-910FCFEA7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7AE1-D697-4545-97B9-910D0688A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62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E1BD72-1937-497B-A921-4F6032912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9AE2-A313-48C2-9D40-8D074117465F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558690-8966-49FB-BED7-AEDDF0EFC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EFC5EC-C83E-4A29-BA1F-30913175E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7AE1-D697-4545-97B9-910D0688A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57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4DA96-51F5-4BD8-A8EC-D55339198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02F36-6807-4EA5-9BBE-6A845F151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4E2276-8A69-49C4-986C-301F01CBA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CA24AE-97E9-472D-9E45-CF59C1335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9AE2-A313-48C2-9D40-8D074117465F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CCFF17-2C55-4976-A349-A51B5487E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B3A4B9-AD4E-4B16-97ED-CD8A053A6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7AE1-D697-4545-97B9-910D0688A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022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B7A61-723A-4DFC-B9E5-D07F5127C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B62F67-CA1B-47E2-8FC5-1041AF5938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41F40B-E0E6-4535-9A83-020193191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3CBA8D-AAC8-4B02-8392-BC86F73CF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9AE2-A313-48C2-9D40-8D074117465F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CEE340-0AFA-4FE9-92F2-23F29037B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AD9E2B-4D71-41F8-A42E-224D9FA02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7AE1-D697-4545-97B9-910D0688A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583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B79239-58CB-43A8-9533-2EB0655DA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5C794-96A3-48E7-AFBA-1999C0D0F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E13A6-797F-4CB7-801B-3A1F83EF98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A9AE2-A313-48C2-9D40-8D074117465F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A4500-B354-496D-8E63-9B5D71CCA4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C026E-2253-479E-A3B8-180A3E338D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37AE1-D697-4545-97B9-910D0688A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065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sv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F83FD55-D171-4CF3-8D34-BEEF720882CE}"/>
              </a:ext>
            </a:extLst>
          </p:cNvPr>
          <p:cNvGrpSpPr/>
          <p:nvPr/>
        </p:nvGrpSpPr>
        <p:grpSpPr>
          <a:xfrm>
            <a:off x="1311965" y="1121134"/>
            <a:ext cx="8274485" cy="5422789"/>
            <a:chOff x="1311965" y="1121134"/>
            <a:chExt cx="8274485" cy="542278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A2A9C22-7498-478B-BA5C-1B394674D028}"/>
                </a:ext>
              </a:extLst>
            </p:cNvPr>
            <p:cNvGrpSpPr/>
            <p:nvPr/>
          </p:nvGrpSpPr>
          <p:grpSpPr>
            <a:xfrm>
              <a:off x="1311965" y="1121134"/>
              <a:ext cx="8274485" cy="5422789"/>
              <a:chOff x="1311965" y="1121134"/>
              <a:chExt cx="8274485" cy="5422789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7BF0DE89-8CDE-498E-9D02-2A5C29ED73A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388" t="16348" r="14533" b="4580"/>
              <a:stretch/>
            </p:blipFill>
            <p:spPr>
              <a:xfrm>
                <a:off x="1311965" y="1121134"/>
                <a:ext cx="8274485" cy="5422789"/>
              </a:xfrm>
              <a:prstGeom prst="rect">
                <a:avLst/>
              </a:prstGeom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DFA114B-27CC-41D8-91A5-D88D83E816A8}"/>
                  </a:ext>
                </a:extLst>
              </p:cNvPr>
              <p:cNvSpPr/>
              <p:nvPr/>
            </p:nvSpPr>
            <p:spPr>
              <a:xfrm>
                <a:off x="1510748" y="1956021"/>
                <a:ext cx="278295" cy="1033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B4BCC5F-F6D6-4726-8BD2-B28EB7140ACD}"/>
                  </a:ext>
                </a:extLst>
              </p:cNvPr>
              <p:cNvSpPr/>
              <p:nvPr/>
            </p:nvSpPr>
            <p:spPr>
              <a:xfrm>
                <a:off x="1516049" y="2402619"/>
                <a:ext cx="278295" cy="1033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55BB253-F26E-4E0F-BB20-105D03CD2AAF}"/>
                  </a:ext>
                </a:extLst>
              </p:cNvPr>
              <p:cNvSpPr/>
              <p:nvPr/>
            </p:nvSpPr>
            <p:spPr>
              <a:xfrm>
                <a:off x="2177334" y="2857169"/>
                <a:ext cx="278295" cy="1033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579E1A1-E04F-4C39-953C-A0837203B7D2}"/>
                  </a:ext>
                </a:extLst>
              </p:cNvPr>
              <p:cNvSpPr/>
              <p:nvPr/>
            </p:nvSpPr>
            <p:spPr>
              <a:xfrm>
                <a:off x="2251710" y="3293829"/>
                <a:ext cx="203920" cy="1033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234A47D-A128-43EB-B988-579D6BB52867}"/>
                  </a:ext>
                </a:extLst>
              </p:cNvPr>
              <p:cNvSpPr/>
              <p:nvPr/>
            </p:nvSpPr>
            <p:spPr>
              <a:xfrm>
                <a:off x="2723160" y="2402618"/>
                <a:ext cx="210540" cy="1033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E75BFF2-B5D2-4411-99A9-AE03DABB93E3}"/>
                  </a:ext>
                </a:extLst>
              </p:cNvPr>
              <p:cNvSpPr/>
              <p:nvPr/>
            </p:nvSpPr>
            <p:spPr>
              <a:xfrm>
                <a:off x="2723160" y="1956021"/>
                <a:ext cx="210540" cy="1033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7E89993-D6E1-48CD-9E97-232A6BC07291}"/>
                  </a:ext>
                </a:extLst>
              </p:cNvPr>
              <p:cNvSpPr/>
              <p:nvPr/>
            </p:nvSpPr>
            <p:spPr>
              <a:xfrm>
                <a:off x="4310604" y="1417320"/>
                <a:ext cx="234725" cy="35699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88C687E-CDB7-4F1D-9C09-F89EC415FE93}"/>
                  </a:ext>
                </a:extLst>
              </p:cNvPr>
              <p:cNvSpPr/>
              <p:nvPr/>
            </p:nvSpPr>
            <p:spPr>
              <a:xfrm>
                <a:off x="4223721" y="5283476"/>
                <a:ext cx="234725" cy="11744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0531CDE-FCA2-4AF3-9479-1D6627EC21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7140" t="81509" r="4244" b="4580"/>
            <a:stretch/>
          </p:blipFill>
          <p:spPr>
            <a:xfrm>
              <a:off x="8428702" y="1448654"/>
              <a:ext cx="847947" cy="9539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0524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62724B3-EB6D-4724-8CF8-ECD1234B4F80}"/>
              </a:ext>
            </a:extLst>
          </p:cNvPr>
          <p:cNvGrpSpPr/>
          <p:nvPr/>
        </p:nvGrpSpPr>
        <p:grpSpPr>
          <a:xfrm>
            <a:off x="334765" y="1597317"/>
            <a:ext cx="11698958" cy="4337876"/>
            <a:chOff x="334765" y="1597317"/>
            <a:chExt cx="11698958" cy="4337876"/>
          </a:xfrm>
        </p:grpSpPr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3CF2C81C-E350-4846-9AC9-F2E4DB5CC861}"/>
                </a:ext>
              </a:extLst>
            </p:cNvPr>
            <p:cNvSpPr/>
            <p:nvPr/>
          </p:nvSpPr>
          <p:spPr>
            <a:xfrm rot="5400000" flipH="1">
              <a:off x="2813430" y="3460922"/>
              <a:ext cx="3253465" cy="955534"/>
            </a:xfrm>
            <a:prstGeom prst="triangle">
              <a:avLst/>
            </a:prstGeom>
            <a:gradFill flip="none" rotWithShape="1">
              <a:gsLst>
                <a:gs pos="0">
                  <a:srgbClr val="EBAF44"/>
                </a:gs>
                <a:gs pos="55000">
                  <a:srgbClr val="FBCA73">
                    <a:tint val="44500"/>
                    <a:satMod val="160000"/>
                  </a:srgbClr>
                </a:gs>
                <a:gs pos="100000">
                  <a:schemeClr val="bg1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61C671DA-0C66-4EE8-9B33-5AECF924A05C}"/>
                </a:ext>
              </a:extLst>
            </p:cNvPr>
            <p:cNvSpPr/>
            <p:nvPr/>
          </p:nvSpPr>
          <p:spPr>
            <a:xfrm rot="16200000">
              <a:off x="7144555" y="3469964"/>
              <a:ext cx="3253465" cy="955534"/>
            </a:xfrm>
            <a:prstGeom prst="triangle">
              <a:avLst/>
            </a:prstGeom>
            <a:gradFill flip="none" rotWithShape="1">
              <a:gsLst>
                <a:gs pos="0">
                  <a:srgbClr val="EBAF44"/>
                </a:gs>
                <a:gs pos="55000">
                  <a:srgbClr val="FBCA73">
                    <a:tint val="44500"/>
                    <a:satMod val="160000"/>
                  </a:srgbClr>
                </a:gs>
                <a:gs pos="100000">
                  <a:schemeClr val="bg1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C7D2A9F-CB93-449E-89A1-A5FE1854486F}"/>
                </a:ext>
              </a:extLst>
            </p:cNvPr>
            <p:cNvGrpSpPr/>
            <p:nvPr/>
          </p:nvGrpSpPr>
          <p:grpSpPr>
            <a:xfrm>
              <a:off x="438616" y="1924590"/>
              <a:ext cx="3844918" cy="1847637"/>
              <a:chOff x="438616" y="2516234"/>
              <a:chExt cx="3844918" cy="1847637"/>
            </a:xfrm>
          </p:grpSpPr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963B138D-48D4-43B5-89D3-805E018970B3}"/>
                  </a:ext>
                </a:extLst>
              </p:cNvPr>
              <p:cNvSpPr/>
              <p:nvPr/>
            </p:nvSpPr>
            <p:spPr>
              <a:xfrm>
                <a:off x="438616" y="2827384"/>
                <a:ext cx="3533309" cy="133508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2" name="Picture 2" descr="SolidWorks logo and symbol, meaning, history, PNG">
                <a:extLst>
                  <a:ext uri="{FF2B5EF4-FFF2-40B4-BE49-F238E27FC236}">
                    <a16:creationId xmlns:a16="http://schemas.microsoft.com/office/drawing/2014/main" id="{4A5675F3-8AC4-4BB9-9AE6-29CEC079A3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2818" y="2528680"/>
                <a:ext cx="1524893" cy="9530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3" name="Picture 16" descr="PTC Creo - Wikipedia">
                <a:extLst>
                  <a:ext uri="{FF2B5EF4-FFF2-40B4-BE49-F238E27FC236}">
                    <a16:creationId xmlns:a16="http://schemas.microsoft.com/office/drawing/2014/main" id="{803F9159-3D9A-4D54-8D4B-F12632CB16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6190" y="3259039"/>
                <a:ext cx="1114102" cy="3741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4" name="Picture 63" descr="AutoCAD Logo | evolution history and meaning">
                <a:extLst>
                  <a:ext uri="{FF2B5EF4-FFF2-40B4-BE49-F238E27FC236}">
                    <a16:creationId xmlns:a16="http://schemas.microsoft.com/office/drawing/2014/main" id="{11826DA8-068E-4AA6-B4AB-30FBC5B8D7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6287" y="3563281"/>
                <a:ext cx="1423271" cy="8005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5" name="Picture 20" descr="Fusion 360 Logo - Fusion 360 Blog">
                <a:extLst>
                  <a:ext uri="{FF2B5EF4-FFF2-40B4-BE49-F238E27FC236}">
                    <a16:creationId xmlns:a16="http://schemas.microsoft.com/office/drawing/2014/main" id="{FD6C2B3B-1E78-4882-A10E-43396079E1A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96352" y="2885067"/>
                <a:ext cx="2287182" cy="11274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6" name="Picture 65" descr="Announcing NEW Simulation Capabilities &amp; Services - Brave Control Solutions">
                <a:extLst>
                  <a:ext uri="{FF2B5EF4-FFF2-40B4-BE49-F238E27FC236}">
                    <a16:creationId xmlns:a16="http://schemas.microsoft.com/office/drawing/2014/main" id="{C0320331-C9E4-4FCF-9FC2-8DDB5980A8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4118" y="2516234"/>
                <a:ext cx="1666197" cy="740532"/>
              </a:xfrm>
              <a:custGeom>
                <a:avLst/>
                <a:gdLst>
                  <a:gd name="connsiteX0" fmla="*/ 902652 w 1666197"/>
                  <a:gd name="connsiteY0" fmla="*/ 113795 h 740532"/>
                  <a:gd name="connsiteX1" fmla="*/ 902652 w 1666197"/>
                  <a:gd name="connsiteY1" fmla="*/ 397394 h 740532"/>
                  <a:gd name="connsiteX2" fmla="*/ 1224082 w 1666197"/>
                  <a:gd name="connsiteY2" fmla="*/ 397394 h 740532"/>
                  <a:gd name="connsiteX3" fmla="*/ 1224082 w 1666197"/>
                  <a:gd name="connsiteY3" fmla="*/ 113795 h 740532"/>
                  <a:gd name="connsiteX4" fmla="*/ 0 w 1666197"/>
                  <a:gd name="connsiteY4" fmla="*/ 0 h 740532"/>
                  <a:gd name="connsiteX5" fmla="*/ 1666197 w 1666197"/>
                  <a:gd name="connsiteY5" fmla="*/ 0 h 740532"/>
                  <a:gd name="connsiteX6" fmla="*/ 1666197 w 1666197"/>
                  <a:gd name="connsiteY6" fmla="*/ 740532 h 740532"/>
                  <a:gd name="connsiteX7" fmla="*/ 0 w 1666197"/>
                  <a:gd name="connsiteY7" fmla="*/ 740532 h 740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66197" h="740532">
                    <a:moveTo>
                      <a:pt x="902652" y="113795"/>
                    </a:moveTo>
                    <a:lnTo>
                      <a:pt x="902652" y="397394"/>
                    </a:lnTo>
                    <a:lnTo>
                      <a:pt x="1224082" y="397394"/>
                    </a:lnTo>
                    <a:lnTo>
                      <a:pt x="1224082" y="113795"/>
                    </a:lnTo>
                    <a:close/>
                    <a:moveTo>
                      <a:pt x="0" y="0"/>
                    </a:moveTo>
                    <a:lnTo>
                      <a:pt x="1666197" y="0"/>
                    </a:lnTo>
                    <a:lnTo>
                      <a:pt x="1666197" y="740532"/>
                    </a:lnTo>
                    <a:lnTo>
                      <a:pt x="0" y="740532"/>
                    </a:lnTo>
                    <a:close/>
                  </a:path>
                </a:pathLst>
              </a:cu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7" name="Picture 24">
                <a:extLst>
                  <a:ext uri="{FF2B5EF4-FFF2-40B4-BE49-F238E27FC236}">
                    <a16:creationId xmlns:a16="http://schemas.microsoft.com/office/drawing/2014/main" id="{B3D055BA-EB33-4BE3-AA21-3054BACE50E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0631" y="3807451"/>
                <a:ext cx="1524956" cy="3401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6" name="Graphic 5" descr="Internet">
              <a:extLst>
                <a:ext uri="{FF2B5EF4-FFF2-40B4-BE49-F238E27FC236}">
                  <a16:creationId xmlns:a16="http://schemas.microsoft.com/office/drawing/2014/main" id="{F34ADED9-C2E8-426D-8F59-3C038F01925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23599" y="3261598"/>
              <a:ext cx="1310294" cy="1310294"/>
            </a:xfrm>
            <a:prstGeom prst="rect">
              <a:avLst/>
            </a:prstGeom>
          </p:spPr>
        </p:pic>
        <p:pic>
          <p:nvPicPr>
            <p:cNvPr id="7" name="Graphic 6" descr="Cloud">
              <a:extLst>
                <a:ext uri="{FF2B5EF4-FFF2-40B4-BE49-F238E27FC236}">
                  <a16:creationId xmlns:a16="http://schemas.microsoft.com/office/drawing/2014/main" id="{F6296491-DF98-4011-B4C9-A412A8FD4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943308" y="3211661"/>
              <a:ext cx="1371600" cy="1371600"/>
            </a:xfrm>
            <a:prstGeom prst="rect">
              <a:avLst/>
            </a:prstGeom>
          </p:spPr>
        </p:pic>
        <p:pic>
          <p:nvPicPr>
            <p:cNvPr id="8" name="Graphic 7" descr="Bar chart outline">
              <a:extLst>
                <a:ext uri="{FF2B5EF4-FFF2-40B4-BE49-F238E27FC236}">
                  <a16:creationId xmlns:a16="http://schemas.microsoft.com/office/drawing/2014/main" id="{0B6CA63C-D224-482F-9692-2B21CA18EE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074211" y="4626765"/>
              <a:ext cx="914400" cy="914400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B7A22109-4F68-439C-949D-DB4D8A0F1D16}"/>
                    </a:ext>
                  </a:extLst>
                </p:cNvPr>
                <p:cNvSpPr txBox="1"/>
                <p:nvPr/>
              </p:nvSpPr>
              <p:spPr>
                <a:xfrm>
                  <a:off x="9122949" y="3774406"/>
                  <a:ext cx="120706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Montserrat" pitchFamily="2" charset="0"/>
                          </a:rPr>
                          <m:t>DUR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=1.5</m:t>
                        </m:r>
                      </m:oMath>
                    </m:oMathPara>
                  </a14:m>
                  <a:endParaRPr lang="en-US" dirty="0">
                    <a:latin typeface="Montserrat" pitchFamily="2" charset="0"/>
                  </a:endParaRPr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B7A22109-4F68-439C-949D-DB4D8A0F1D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22949" y="3774406"/>
                  <a:ext cx="1207061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4545" r="-4545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0BAC90D-633B-45EC-97C8-2BB3669B1E59}"/>
                </a:ext>
              </a:extLst>
            </p:cNvPr>
            <p:cNvSpPr txBox="1"/>
            <p:nvPr/>
          </p:nvSpPr>
          <p:spPr>
            <a:xfrm>
              <a:off x="880844" y="1597317"/>
              <a:ext cx="26672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Montserrat" pitchFamily="2" charset="0"/>
                </a:rPr>
                <a:t>Export file with mesh and material info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3F0039A-AE72-4E34-A151-EE91DD919713}"/>
                </a:ext>
              </a:extLst>
            </p:cNvPr>
            <p:cNvSpPr txBox="1"/>
            <p:nvPr/>
          </p:nvSpPr>
          <p:spPr>
            <a:xfrm>
              <a:off x="4707133" y="2354940"/>
              <a:ext cx="14881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Montserrat" pitchFamily="2" charset="0"/>
                </a:rPr>
                <a:t>Upload to web app</a:t>
              </a:r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E17BAB2B-C840-4E04-A577-16A30A494BDE}"/>
                </a:ext>
              </a:extLst>
            </p:cNvPr>
            <p:cNvSpPr/>
            <p:nvPr/>
          </p:nvSpPr>
          <p:spPr>
            <a:xfrm>
              <a:off x="6072215" y="3641917"/>
              <a:ext cx="914400" cy="512410"/>
            </a:xfrm>
            <a:prstGeom prst="rightArrow">
              <a:avLst/>
            </a:prstGeom>
            <a:solidFill>
              <a:srgbClr val="EBAF4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6AF57F8-9F18-4157-B825-2EB8B922BD55}"/>
                </a:ext>
              </a:extLst>
            </p:cNvPr>
            <p:cNvGrpSpPr/>
            <p:nvPr/>
          </p:nvGrpSpPr>
          <p:grpSpPr>
            <a:xfrm>
              <a:off x="9096130" y="2106846"/>
              <a:ext cx="914400" cy="914400"/>
              <a:chOff x="9607940" y="1647001"/>
              <a:chExt cx="914400" cy="914400"/>
            </a:xfrm>
          </p:grpSpPr>
          <p:pic>
            <p:nvPicPr>
              <p:cNvPr id="58" name="Graphic 57" descr="Cube outline">
                <a:extLst>
                  <a:ext uri="{FF2B5EF4-FFF2-40B4-BE49-F238E27FC236}">
                    <a16:creationId xmlns:a16="http://schemas.microsoft.com/office/drawing/2014/main" id="{6CBD51CF-1D4C-49BD-850A-90E024E3EC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9607940" y="164700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59" name="Star: 5 Points 58">
                <a:extLst>
                  <a:ext uri="{FF2B5EF4-FFF2-40B4-BE49-F238E27FC236}">
                    <a16:creationId xmlns:a16="http://schemas.microsoft.com/office/drawing/2014/main" id="{32F950CD-B9D5-46A8-A13C-4B8BF5A981DF}"/>
                  </a:ext>
                </a:extLst>
              </p:cNvPr>
              <p:cNvSpPr/>
              <p:nvPr/>
            </p:nvSpPr>
            <p:spPr>
              <a:xfrm>
                <a:off x="9802322" y="1723645"/>
                <a:ext cx="253742" cy="261766"/>
              </a:xfrm>
              <a:prstGeom prst="star5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Star: 5 Points 59">
                <a:extLst>
                  <a:ext uri="{FF2B5EF4-FFF2-40B4-BE49-F238E27FC236}">
                    <a16:creationId xmlns:a16="http://schemas.microsoft.com/office/drawing/2014/main" id="{474053D0-4809-4AFD-8D86-62811A81372C}"/>
                  </a:ext>
                </a:extLst>
              </p:cNvPr>
              <p:cNvSpPr/>
              <p:nvPr/>
            </p:nvSpPr>
            <p:spPr>
              <a:xfrm>
                <a:off x="10103111" y="2124318"/>
                <a:ext cx="253742" cy="261766"/>
              </a:xfrm>
              <a:prstGeom prst="star5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90F1EDE-8D1E-4185-B2A1-36CB022E4137}"/>
                </a:ext>
              </a:extLst>
            </p:cNvPr>
            <p:cNvSpPr txBox="1"/>
            <p:nvPr/>
          </p:nvSpPr>
          <p:spPr>
            <a:xfrm>
              <a:off x="10160257" y="3471853"/>
              <a:ext cx="187219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Montserrat" pitchFamily="2" charset="0"/>
                </a:rPr>
                <a:t>Dose Uniformity Ratio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5DAC4A8-354A-4A7A-BE6C-3EE1F0231388}"/>
                </a:ext>
              </a:extLst>
            </p:cNvPr>
            <p:cNvSpPr txBox="1"/>
            <p:nvPr/>
          </p:nvSpPr>
          <p:spPr>
            <a:xfrm>
              <a:off x="10158352" y="4812258"/>
              <a:ext cx="18721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Montserrat" pitchFamily="2" charset="0"/>
                </a:rPr>
                <a:t>Dose histogram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A2FCED9-90DD-4CBC-ADA6-7E505BB74AA0}"/>
                </a:ext>
              </a:extLst>
            </p:cNvPr>
            <p:cNvSpPr txBox="1"/>
            <p:nvPr/>
          </p:nvSpPr>
          <p:spPr>
            <a:xfrm>
              <a:off x="10161532" y="2239962"/>
              <a:ext cx="18721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Montserrat" pitchFamily="2" charset="0"/>
                </a:rPr>
                <a:t>Location of min/max dose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C796015-01EA-46B3-9B00-15737E51DBF5}"/>
                </a:ext>
              </a:extLst>
            </p:cNvPr>
            <p:cNvSpPr txBox="1"/>
            <p:nvPr/>
          </p:nvSpPr>
          <p:spPr>
            <a:xfrm>
              <a:off x="6410730" y="2214587"/>
              <a:ext cx="226306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Montserrat" pitchFamily="2" charset="0"/>
                </a:rPr>
                <a:t>Validated Monte Carlo simulations in the cloud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D636C8D3-55FF-4F15-ACC8-53013E46B219}"/>
                </a:ext>
              </a:extLst>
            </p:cNvPr>
            <p:cNvSpPr/>
            <p:nvPr/>
          </p:nvSpPr>
          <p:spPr>
            <a:xfrm>
              <a:off x="450508" y="4600169"/>
              <a:ext cx="3533309" cy="133502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8EF3C67-C1B0-42AF-9EB8-385E9E7593A1}"/>
                </a:ext>
              </a:extLst>
            </p:cNvPr>
            <p:cNvSpPr txBox="1"/>
            <p:nvPr/>
          </p:nvSpPr>
          <p:spPr>
            <a:xfrm>
              <a:off x="334765" y="3979998"/>
              <a:ext cx="37588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Montserrat" pitchFamily="2" charset="0"/>
                </a:rPr>
                <a:t>Select sterilization vendor from list of validated source models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8333354-BDB0-436B-86A6-07FF163D7DE4}"/>
                </a:ext>
              </a:extLst>
            </p:cNvPr>
            <p:cNvGrpSpPr/>
            <p:nvPr/>
          </p:nvGrpSpPr>
          <p:grpSpPr>
            <a:xfrm>
              <a:off x="1148364" y="4602081"/>
              <a:ext cx="1996440" cy="1300315"/>
              <a:chOff x="1148364" y="4506831"/>
              <a:chExt cx="1996440" cy="1300315"/>
            </a:xfrm>
          </p:grpSpPr>
          <p:pic>
            <p:nvPicPr>
              <p:cNvPr id="21" name="Picture 2" descr="Usa Map PNG - Transparent Blank Use Map Images - Free Transparent PNG Logos">
                <a:extLst>
                  <a:ext uri="{FF2B5EF4-FFF2-40B4-BE49-F238E27FC236}">
                    <a16:creationId xmlns:a16="http://schemas.microsoft.com/office/drawing/2014/main" id="{BA5181FF-77C0-48E1-A8DD-FDED3DF3467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92938" y="4546457"/>
                <a:ext cx="1849514" cy="12606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275DC174-A5D7-4799-82CD-C8018A6F2FE1}"/>
                  </a:ext>
                </a:extLst>
              </p:cNvPr>
              <p:cNvGrpSpPr/>
              <p:nvPr/>
            </p:nvGrpSpPr>
            <p:grpSpPr>
              <a:xfrm>
                <a:off x="1148364" y="4870486"/>
                <a:ext cx="339242" cy="339242"/>
                <a:chOff x="4153422" y="5445576"/>
                <a:chExt cx="339242" cy="339242"/>
              </a:xfrm>
            </p:grpSpPr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42AA0590-8471-4D49-A5AB-DE42401DD470}"/>
                    </a:ext>
                  </a:extLst>
                </p:cNvPr>
                <p:cNvSpPr/>
                <p:nvPr/>
              </p:nvSpPr>
              <p:spPr>
                <a:xfrm>
                  <a:off x="4281252" y="5533062"/>
                  <a:ext cx="78312" cy="8213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57" name="Graphic 56" descr="Marker with solid fill">
                  <a:extLst>
                    <a:ext uri="{FF2B5EF4-FFF2-40B4-BE49-F238E27FC236}">
                      <a16:creationId xmlns:a16="http://schemas.microsoft.com/office/drawing/2014/main" id="{CB05D172-FA95-40E8-848F-485841821B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53422" y="5445576"/>
                  <a:ext cx="339242" cy="339242"/>
                </a:xfrm>
                <a:prstGeom prst="rect">
                  <a:avLst/>
                </a:prstGeom>
              </p:spPr>
            </p:pic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B806507B-BAE4-452D-9BA5-B6A09E7834CB}"/>
                  </a:ext>
                </a:extLst>
              </p:cNvPr>
              <p:cNvGrpSpPr/>
              <p:nvPr/>
            </p:nvGrpSpPr>
            <p:grpSpPr>
              <a:xfrm>
                <a:off x="1290444" y="5090560"/>
                <a:ext cx="339242" cy="339242"/>
                <a:chOff x="4153422" y="5445576"/>
                <a:chExt cx="339242" cy="339242"/>
              </a:xfrm>
            </p:grpSpPr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81EDC7FE-2B0A-4FB2-B506-9AA22B413261}"/>
                    </a:ext>
                  </a:extLst>
                </p:cNvPr>
                <p:cNvSpPr/>
                <p:nvPr/>
              </p:nvSpPr>
              <p:spPr>
                <a:xfrm>
                  <a:off x="4281252" y="5533062"/>
                  <a:ext cx="78312" cy="8213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55" name="Graphic 54" descr="Marker with solid fill">
                  <a:extLst>
                    <a:ext uri="{FF2B5EF4-FFF2-40B4-BE49-F238E27FC236}">
                      <a16:creationId xmlns:a16="http://schemas.microsoft.com/office/drawing/2014/main" id="{C4480C2F-94C6-43D7-A0E9-E6253DDF3E7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53422" y="5445576"/>
                  <a:ext cx="339242" cy="339242"/>
                </a:xfrm>
                <a:prstGeom prst="rect">
                  <a:avLst/>
                </a:prstGeom>
              </p:spPr>
            </p:pic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AE1A7186-E939-4764-B97C-3A5968884F9D}"/>
                  </a:ext>
                </a:extLst>
              </p:cNvPr>
              <p:cNvGrpSpPr/>
              <p:nvPr/>
            </p:nvGrpSpPr>
            <p:grpSpPr>
              <a:xfrm>
                <a:off x="1558972" y="4752520"/>
                <a:ext cx="339242" cy="339242"/>
                <a:chOff x="4153422" y="5445576"/>
                <a:chExt cx="339242" cy="339242"/>
              </a:xfrm>
            </p:grpSpPr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B3122460-EF4F-4AE6-9D4D-F4F0EED2DF35}"/>
                    </a:ext>
                  </a:extLst>
                </p:cNvPr>
                <p:cNvSpPr/>
                <p:nvPr/>
              </p:nvSpPr>
              <p:spPr>
                <a:xfrm>
                  <a:off x="4281252" y="5533062"/>
                  <a:ext cx="78312" cy="8213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53" name="Graphic 52" descr="Marker with solid fill">
                  <a:extLst>
                    <a:ext uri="{FF2B5EF4-FFF2-40B4-BE49-F238E27FC236}">
                      <a16:creationId xmlns:a16="http://schemas.microsoft.com/office/drawing/2014/main" id="{F7F6B07B-95F2-4CC8-B990-9A9E28E121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53422" y="5445576"/>
                  <a:ext cx="339242" cy="339242"/>
                </a:xfrm>
                <a:prstGeom prst="rect">
                  <a:avLst/>
                </a:prstGeom>
              </p:spPr>
            </p:pic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6899B424-CC95-4AF7-B1C1-931BED4DDD8F}"/>
                  </a:ext>
                </a:extLst>
              </p:cNvPr>
              <p:cNvGrpSpPr/>
              <p:nvPr/>
            </p:nvGrpSpPr>
            <p:grpSpPr>
              <a:xfrm>
                <a:off x="1683570" y="5180599"/>
                <a:ext cx="339242" cy="339242"/>
                <a:chOff x="4153422" y="5445576"/>
                <a:chExt cx="339242" cy="339242"/>
              </a:xfrm>
            </p:grpSpPr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D2FA335A-0D22-4C10-8724-C7DB470C7799}"/>
                    </a:ext>
                  </a:extLst>
                </p:cNvPr>
                <p:cNvSpPr/>
                <p:nvPr/>
              </p:nvSpPr>
              <p:spPr>
                <a:xfrm>
                  <a:off x="4281252" y="5533062"/>
                  <a:ext cx="78312" cy="8213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51" name="Graphic 50" descr="Marker with solid fill">
                  <a:extLst>
                    <a:ext uri="{FF2B5EF4-FFF2-40B4-BE49-F238E27FC236}">
                      <a16:creationId xmlns:a16="http://schemas.microsoft.com/office/drawing/2014/main" id="{00D5E92A-B21F-493F-8AE1-FBAA57E45E7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53422" y="5445576"/>
                  <a:ext cx="339242" cy="339242"/>
                </a:xfrm>
                <a:prstGeom prst="rect">
                  <a:avLst/>
                </a:prstGeom>
              </p:spPr>
            </p:pic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AE67A9CF-F1D5-4A21-9FD8-165EB07BA85C}"/>
                  </a:ext>
                </a:extLst>
              </p:cNvPr>
              <p:cNvGrpSpPr/>
              <p:nvPr/>
            </p:nvGrpSpPr>
            <p:grpSpPr>
              <a:xfrm>
                <a:off x="2039556" y="5179419"/>
                <a:ext cx="339242" cy="339242"/>
                <a:chOff x="4153422" y="5445576"/>
                <a:chExt cx="339242" cy="339242"/>
              </a:xfrm>
            </p:grpSpPr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48B2691A-EF56-427D-9996-20DE787E29CE}"/>
                    </a:ext>
                  </a:extLst>
                </p:cNvPr>
                <p:cNvSpPr/>
                <p:nvPr/>
              </p:nvSpPr>
              <p:spPr>
                <a:xfrm>
                  <a:off x="4281252" y="5533062"/>
                  <a:ext cx="78312" cy="8213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9" name="Graphic 48" descr="Marker with solid fill">
                  <a:extLst>
                    <a:ext uri="{FF2B5EF4-FFF2-40B4-BE49-F238E27FC236}">
                      <a16:creationId xmlns:a16="http://schemas.microsoft.com/office/drawing/2014/main" id="{E9A4920D-FD4E-4F23-8BBE-6B60739774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53422" y="5445576"/>
                  <a:ext cx="339242" cy="339242"/>
                </a:xfrm>
                <a:prstGeom prst="rect">
                  <a:avLst/>
                </a:prstGeom>
              </p:spPr>
            </p:pic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36BB45C3-1781-4641-A9FD-F0E83FEBB408}"/>
                  </a:ext>
                </a:extLst>
              </p:cNvPr>
              <p:cNvGrpSpPr/>
              <p:nvPr/>
            </p:nvGrpSpPr>
            <p:grpSpPr>
              <a:xfrm>
                <a:off x="2629068" y="5389492"/>
                <a:ext cx="339242" cy="339242"/>
                <a:chOff x="4153422" y="5445576"/>
                <a:chExt cx="339242" cy="339242"/>
              </a:xfrm>
            </p:grpSpPr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4ED7D1B4-D116-49BC-8F8E-ED6B5E9C0EF0}"/>
                    </a:ext>
                  </a:extLst>
                </p:cNvPr>
                <p:cNvSpPr/>
                <p:nvPr/>
              </p:nvSpPr>
              <p:spPr>
                <a:xfrm>
                  <a:off x="4281252" y="5533062"/>
                  <a:ext cx="78312" cy="8213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7" name="Graphic 46" descr="Marker with solid fill">
                  <a:extLst>
                    <a:ext uri="{FF2B5EF4-FFF2-40B4-BE49-F238E27FC236}">
                      <a16:creationId xmlns:a16="http://schemas.microsoft.com/office/drawing/2014/main" id="{C168883C-689B-4A57-9E0B-E0585402CF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53422" y="5445576"/>
                  <a:ext cx="339242" cy="339242"/>
                </a:xfrm>
                <a:prstGeom prst="rect">
                  <a:avLst/>
                </a:prstGeom>
              </p:spPr>
            </p:pic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B50A8754-F5E2-4DC5-B38D-DF43CC675D80}"/>
                  </a:ext>
                </a:extLst>
              </p:cNvPr>
              <p:cNvGrpSpPr/>
              <p:nvPr/>
            </p:nvGrpSpPr>
            <p:grpSpPr>
              <a:xfrm>
                <a:off x="2805562" y="4760083"/>
                <a:ext cx="339242" cy="339242"/>
                <a:chOff x="4153422" y="5445576"/>
                <a:chExt cx="339242" cy="339242"/>
              </a:xfrm>
            </p:grpSpPr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926B7C17-C772-48B7-8247-00D06020CB8B}"/>
                    </a:ext>
                  </a:extLst>
                </p:cNvPr>
                <p:cNvSpPr/>
                <p:nvPr/>
              </p:nvSpPr>
              <p:spPr>
                <a:xfrm>
                  <a:off x="4281252" y="5533062"/>
                  <a:ext cx="78312" cy="8213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5" name="Graphic 44" descr="Marker with solid fill">
                  <a:extLst>
                    <a:ext uri="{FF2B5EF4-FFF2-40B4-BE49-F238E27FC236}">
                      <a16:creationId xmlns:a16="http://schemas.microsoft.com/office/drawing/2014/main" id="{026EAECF-6AE8-4C4B-A50B-655ED342F41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53422" y="5445576"/>
                  <a:ext cx="339242" cy="339242"/>
                </a:xfrm>
                <a:prstGeom prst="rect">
                  <a:avLst/>
                </a:prstGeom>
              </p:spPr>
            </p:pic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0870A6C5-EC1F-488A-AF87-3CE9EE81B1BD}"/>
                  </a:ext>
                </a:extLst>
              </p:cNvPr>
              <p:cNvGrpSpPr/>
              <p:nvPr/>
            </p:nvGrpSpPr>
            <p:grpSpPr>
              <a:xfrm>
                <a:off x="2734848" y="4881618"/>
                <a:ext cx="339242" cy="339242"/>
                <a:chOff x="4153422" y="5445576"/>
                <a:chExt cx="339242" cy="339242"/>
              </a:xfrm>
            </p:grpSpPr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18EEE6FF-2C49-429E-8E5E-04375D2C856A}"/>
                    </a:ext>
                  </a:extLst>
                </p:cNvPr>
                <p:cNvSpPr/>
                <p:nvPr/>
              </p:nvSpPr>
              <p:spPr>
                <a:xfrm>
                  <a:off x="4281252" y="5533062"/>
                  <a:ext cx="78312" cy="8213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3" name="Graphic 42" descr="Marker with solid fill">
                  <a:extLst>
                    <a:ext uri="{FF2B5EF4-FFF2-40B4-BE49-F238E27FC236}">
                      <a16:creationId xmlns:a16="http://schemas.microsoft.com/office/drawing/2014/main" id="{DF6FE680-4BBA-4900-9897-E39991C164C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53422" y="5445576"/>
                  <a:ext cx="339242" cy="339242"/>
                </a:xfrm>
                <a:prstGeom prst="rect">
                  <a:avLst/>
                </a:prstGeom>
              </p:spPr>
            </p:pic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7C706BE2-02D8-4724-9D65-47D111CA7E66}"/>
                  </a:ext>
                </a:extLst>
              </p:cNvPr>
              <p:cNvGrpSpPr/>
              <p:nvPr/>
            </p:nvGrpSpPr>
            <p:grpSpPr>
              <a:xfrm>
                <a:off x="2588930" y="5049492"/>
                <a:ext cx="339242" cy="339242"/>
                <a:chOff x="4153422" y="5445576"/>
                <a:chExt cx="339242" cy="339242"/>
              </a:xfrm>
            </p:grpSpPr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E9423FC6-8EC3-42B0-A35A-04B7824ABBA8}"/>
                    </a:ext>
                  </a:extLst>
                </p:cNvPr>
                <p:cNvSpPr/>
                <p:nvPr/>
              </p:nvSpPr>
              <p:spPr>
                <a:xfrm>
                  <a:off x="4281252" y="5533062"/>
                  <a:ext cx="78312" cy="8213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1" name="Graphic 40" descr="Marker with solid fill">
                  <a:extLst>
                    <a:ext uri="{FF2B5EF4-FFF2-40B4-BE49-F238E27FC236}">
                      <a16:creationId xmlns:a16="http://schemas.microsoft.com/office/drawing/2014/main" id="{04A490D6-7100-4EF0-A351-32841D08C5B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53422" y="5445576"/>
                  <a:ext cx="339242" cy="339242"/>
                </a:xfrm>
                <a:prstGeom prst="rect">
                  <a:avLst/>
                </a:prstGeom>
              </p:spPr>
            </p:pic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CF3830EE-3AF0-4725-9DA8-83B7EF7C05D2}"/>
                  </a:ext>
                </a:extLst>
              </p:cNvPr>
              <p:cNvGrpSpPr/>
              <p:nvPr/>
            </p:nvGrpSpPr>
            <p:grpSpPr>
              <a:xfrm>
                <a:off x="2309856" y="4725490"/>
                <a:ext cx="339242" cy="339242"/>
                <a:chOff x="4153422" y="5445576"/>
                <a:chExt cx="339242" cy="339242"/>
              </a:xfrm>
            </p:grpSpPr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7C541B6D-5793-40BB-9293-80A7C88B631C}"/>
                    </a:ext>
                  </a:extLst>
                </p:cNvPr>
                <p:cNvSpPr/>
                <p:nvPr/>
              </p:nvSpPr>
              <p:spPr>
                <a:xfrm>
                  <a:off x="4281252" y="5533062"/>
                  <a:ext cx="78312" cy="8213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9" name="Graphic 38" descr="Marker with solid fill">
                  <a:extLst>
                    <a:ext uri="{FF2B5EF4-FFF2-40B4-BE49-F238E27FC236}">
                      <a16:creationId xmlns:a16="http://schemas.microsoft.com/office/drawing/2014/main" id="{CE261C5E-4048-4493-9E2B-CF33240CB2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53422" y="5445576"/>
                  <a:ext cx="339242" cy="339242"/>
                </a:xfrm>
                <a:prstGeom prst="rect">
                  <a:avLst/>
                </a:prstGeom>
              </p:spPr>
            </p:pic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4A807FBA-5EF2-42DD-B1FC-FF2FC05AE908}"/>
                  </a:ext>
                </a:extLst>
              </p:cNvPr>
              <p:cNvGrpSpPr/>
              <p:nvPr/>
            </p:nvGrpSpPr>
            <p:grpSpPr>
              <a:xfrm>
                <a:off x="2123491" y="4506831"/>
                <a:ext cx="339242" cy="339242"/>
                <a:chOff x="4153422" y="5445576"/>
                <a:chExt cx="339242" cy="339242"/>
              </a:xfrm>
            </p:grpSpPr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FC033299-3129-45C5-8032-DE02E158E51D}"/>
                    </a:ext>
                  </a:extLst>
                </p:cNvPr>
                <p:cNvSpPr/>
                <p:nvPr/>
              </p:nvSpPr>
              <p:spPr>
                <a:xfrm>
                  <a:off x="4281252" y="5533062"/>
                  <a:ext cx="78312" cy="8213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7" name="Graphic 36" descr="Marker with solid fill">
                  <a:extLst>
                    <a:ext uri="{FF2B5EF4-FFF2-40B4-BE49-F238E27FC236}">
                      <a16:creationId xmlns:a16="http://schemas.microsoft.com/office/drawing/2014/main" id="{EF3C4C61-3EE1-4CBF-8B6C-19CA276019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53422" y="5445576"/>
                  <a:ext cx="339242" cy="339242"/>
                </a:xfrm>
                <a:prstGeom prst="rect">
                  <a:avLst/>
                </a:prstGeom>
              </p:spPr>
            </p:pic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61355342-7790-48DA-96E3-696A2E5054B8}"/>
                  </a:ext>
                </a:extLst>
              </p:cNvPr>
              <p:cNvGrpSpPr/>
              <p:nvPr/>
            </p:nvGrpSpPr>
            <p:grpSpPr>
              <a:xfrm>
                <a:off x="2506715" y="4745292"/>
                <a:ext cx="339242" cy="339242"/>
                <a:chOff x="4153422" y="5445576"/>
                <a:chExt cx="339242" cy="339242"/>
              </a:xfrm>
            </p:grpSpPr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97EB105A-EA28-414F-B460-81D9788D797F}"/>
                    </a:ext>
                  </a:extLst>
                </p:cNvPr>
                <p:cNvSpPr/>
                <p:nvPr/>
              </p:nvSpPr>
              <p:spPr>
                <a:xfrm>
                  <a:off x="4281252" y="5533062"/>
                  <a:ext cx="78312" cy="8213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5" name="Graphic 34" descr="Marker with solid fill">
                  <a:extLst>
                    <a:ext uri="{FF2B5EF4-FFF2-40B4-BE49-F238E27FC236}">
                      <a16:creationId xmlns:a16="http://schemas.microsoft.com/office/drawing/2014/main" id="{A8DB875C-3E48-4744-BFB2-168DECD538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53422" y="5445576"/>
                  <a:ext cx="339242" cy="339242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162143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41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Montserrat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Badali</dc:creator>
  <cp:lastModifiedBy>Daniel Badali</cp:lastModifiedBy>
  <cp:revision>5</cp:revision>
  <dcterms:created xsi:type="dcterms:W3CDTF">2022-09-23T00:53:42Z</dcterms:created>
  <dcterms:modified xsi:type="dcterms:W3CDTF">2022-10-12T16:49:39Z</dcterms:modified>
</cp:coreProperties>
</file>