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0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AF44"/>
    <a:srgbClr val="F9E6C3"/>
    <a:srgbClr val="CDCDCD"/>
    <a:srgbClr val="F8F8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3084" y="96"/>
      </p:cViewPr>
      <p:guideLst>
        <p:guide orient="horz" pos="1392"/>
        <p:guide pos="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DECB7-1A06-4872-8489-36E7D807266D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ABB0-2836-43AB-841E-30C2E5ED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82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DECB7-1A06-4872-8489-36E7D807266D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ABB0-2836-43AB-841E-30C2E5ED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8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DECB7-1A06-4872-8489-36E7D807266D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ABB0-2836-43AB-841E-30C2E5ED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736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DECB7-1A06-4872-8489-36E7D807266D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ABB0-2836-43AB-841E-30C2E5ED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014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>
                    <a:tint val="82000"/>
                  </a:schemeClr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82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82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DECB7-1A06-4872-8489-36E7D807266D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ABB0-2836-43AB-841E-30C2E5ED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03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DECB7-1A06-4872-8489-36E7D807266D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ABB0-2836-43AB-841E-30C2E5ED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74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DECB7-1A06-4872-8489-36E7D807266D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ABB0-2836-43AB-841E-30C2E5ED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33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DECB7-1A06-4872-8489-36E7D807266D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ABB0-2836-43AB-841E-30C2E5ED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70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DECB7-1A06-4872-8489-36E7D807266D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ABB0-2836-43AB-841E-30C2E5ED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04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DECB7-1A06-4872-8489-36E7D807266D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ABB0-2836-43AB-841E-30C2E5ED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22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DECB7-1A06-4872-8489-36E7D807266D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ABB0-2836-43AB-841E-30C2E5ED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98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5DECB7-1A06-4872-8489-36E7D807266D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3FABB0-2836-43AB-841E-30C2E5ED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86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5CB7F6C-196B-BB1B-BC2C-C9D6311CEB88}"/>
              </a:ext>
            </a:extLst>
          </p:cNvPr>
          <p:cNvGrpSpPr/>
          <p:nvPr/>
        </p:nvGrpSpPr>
        <p:grpSpPr>
          <a:xfrm>
            <a:off x="4891088" y="4980471"/>
            <a:ext cx="2711300" cy="1719671"/>
            <a:chOff x="4891088" y="4980471"/>
            <a:chExt cx="2711300" cy="1719671"/>
          </a:xfrm>
        </p:grpSpPr>
        <p:pic>
          <p:nvPicPr>
            <p:cNvPr id="2" name="Picture 1" descr="A transparent object with red dots&#10;&#10;Description automatically generated">
              <a:extLst>
                <a:ext uri="{FF2B5EF4-FFF2-40B4-BE49-F238E27FC236}">
                  <a16:creationId xmlns:a16="http://schemas.microsoft.com/office/drawing/2014/main" id="{1506443A-299F-B8FD-8E07-0762FB123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2231" y="5191382"/>
              <a:ext cx="1920540" cy="1508760"/>
            </a:xfrm>
            <a:prstGeom prst="rect">
              <a:avLst/>
            </a:prstGeom>
          </p:spPr>
        </p:pic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A72B669-E4B5-6054-9BB0-C10A96ADC07B}"/>
                </a:ext>
              </a:extLst>
            </p:cNvPr>
            <p:cNvSpPr/>
            <p:nvPr/>
          </p:nvSpPr>
          <p:spPr>
            <a:xfrm>
              <a:off x="6264739" y="5207960"/>
              <a:ext cx="100584" cy="10058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7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8F97818-37BF-EA81-19A6-DFB727756BE1}"/>
                </a:ext>
              </a:extLst>
            </p:cNvPr>
            <p:cNvSpPr/>
            <p:nvPr/>
          </p:nvSpPr>
          <p:spPr>
            <a:xfrm>
              <a:off x="5829981" y="5956401"/>
              <a:ext cx="100584" cy="100584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7">
                <a:solidFill>
                  <a:srgbClr val="0070C0"/>
                </a:solidFill>
              </a:endParaRPr>
            </a:p>
          </p:txBody>
        </p:sp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ADAB95D0-7346-FAFB-10E4-75130446E9D3}"/>
                </a:ext>
              </a:extLst>
            </p:cNvPr>
            <p:cNvSpPr txBox="1">
              <a:spLocks/>
            </p:cNvSpPr>
            <p:nvPr/>
          </p:nvSpPr>
          <p:spPr>
            <a:xfrm>
              <a:off x="4891088" y="6095267"/>
              <a:ext cx="1564793" cy="277781"/>
            </a:xfrm>
            <a:prstGeom prst="rect">
              <a:avLst/>
            </a:prstGeom>
          </p:spPr>
          <p:txBody>
            <a:bodyPr anchor="ctr"/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100" dirty="0">
                  <a:solidFill>
                    <a:srgbClr val="0070C0"/>
                  </a:solidFill>
                  <a:latin typeface="Montserrat" panose="00000500000000000000" pitchFamily="2" charset="0"/>
                </a:rPr>
                <a:t>D</a:t>
              </a:r>
              <a:r>
                <a:rPr lang="en-US" sz="1100" baseline="-25000" dirty="0">
                  <a:solidFill>
                    <a:srgbClr val="0070C0"/>
                  </a:solidFill>
                  <a:latin typeface="Montserrat" panose="00000500000000000000" pitchFamily="2" charset="0"/>
                </a:rPr>
                <a:t>min </a:t>
              </a:r>
              <a:r>
                <a:rPr lang="en-US" sz="1100" dirty="0">
                  <a:solidFill>
                    <a:srgbClr val="0070C0"/>
                  </a:solidFill>
                  <a:latin typeface="Montserrat" panose="00000500000000000000" pitchFamily="2" charset="0"/>
                </a:rPr>
                <a:t>= 27.2 ± 0.3 kGy</a:t>
              </a:r>
            </a:p>
          </p:txBody>
        </p:sp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7D432D49-A977-4AC6-2242-6CBBC23AE479}"/>
                </a:ext>
              </a:extLst>
            </p:cNvPr>
            <p:cNvSpPr txBox="1">
              <a:spLocks/>
            </p:cNvSpPr>
            <p:nvPr/>
          </p:nvSpPr>
          <p:spPr>
            <a:xfrm>
              <a:off x="5416838" y="4980471"/>
              <a:ext cx="1638582" cy="277781"/>
            </a:xfrm>
            <a:prstGeom prst="rect">
              <a:avLst/>
            </a:prstGeom>
          </p:spPr>
          <p:txBody>
            <a:bodyPr anchor="ctr"/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100" dirty="0">
                  <a:solidFill>
                    <a:srgbClr val="FF0000"/>
                  </a:solidFill>
                  <a:latin typeface="Montserrat" panose="00000500000000000000" pitchFamily="2" charset="0"/>
                </a:rPr>
                <a:t>D</a:t>
              </a:r>
              <a:r>
                <a:rPr lang="en-US" sz="1100" baseline="-25000" dirty="0">
                  <a:solidFill>
                    <a:srgbClr val="FF0000"/>
                  </a:solidFill>
                  <a:latin typeface="Montserrat" panose="00000500000000000000" pitchFamily="2" charset="0"/>
                </a:rPr>
                <a:t>max</a:t>
              </a:r>
              <a:r>
                <a:rPr lang="en-US" sz="1100" dirty="0">
                  <a:solidFill>
                    <a:srgbClr val="FF0000"/>
                  </a:solidFill>
                  <a:latin typeface="Montserrat" panose="00000500000000000000" pitchFamily="2" charset="0"/>
                </a:rPr>
                <a:t> = 35.2 ± 0.4 kGy</a:t>
              </a:r>
            </a:p>
          </p:txBody>
        </p:sp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5A412B7F-646B-0FCF-1CE5-C815743277F2}"/>
                </a:ext>
              </a:extLst>
            </p:cNvPr>
            <p:cNvSpPr txBox="1">
              <a:spLocks/>
            </p:cNvSpPr>
            <p:nvPr/>
          </p:nvSpPr>
          <p:spPr>
            <a:xfrm>
              <a:off x="6236129" y="5698237"/>
              <a:ext cx="1366259" cy="277781"/>
            </a:xfrm>
            <a:prstGeom prst="rect">
              <a:avLst/>
            </a:prstGeom>
          </p:spPr>
          <p:txBody>
            <a:bodyPr anchor="ctr"/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100" dirty="0">
                  <a:latin typeface="Montserrat" panose="00000500000000000000" pitchFamily="2" charset="0"/>
                </a:rPr>
                <a:t>DUR prediction:</a:t>
              </a:r>
            </a:p>
            <a:p>
              <a:pPr algn="ctr"/>
              <a:r>
                <a:rPr lang="en-US" sz="1100" dirty="0">
                  <a:latin typeface="Montserrat" panose="00000500000000000000" pitchFamily="2" charset="0"/>
                </a:rPr>
                <a:t>1.30 ± 0.02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BFAEF4D-8CA7-5B74-CA89-546349725B33}"/>
              </a:ext>
            </a:extLst>
          </p:cNvPr>
          <p:cNvGrpSpPr/>
          <p:nvPr/>
        </p:nvGrpSpPr>
        <p:grpSpPr>
          <a:xfrm>
            <a:off x="2802899" y="4982161"/>
            <a:ext cx="2178812" cy="1707017"/>
            <a:chOff x="2802899" y="4982161"/>
            <a:chExt cx="2178812" cy="1707017"/>
          </a:xfrm>
        </p:grpSpPr>
        <p:pic>
          <p:nvPicPr>
            <p:cNvPr id="10" name="Picture 9" descr="A blue and red object&#10;&#10;Description automatically generated">
              <a:extLst>
                <a:ext uri="{FF2B5EF4-FFF2-40B4-BE49-F238E27FC236}">
                  <a16:creationId xmlns:a16="http://schemas.microsoft.com/office/drawing/2014/main" id="{407B070C-026C-49F8-647B-79379761C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4695" y="5136114"/>
              <a:ext cx="1707016" cy="1508760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E1D2C1-18D2-5C2D-7B42-7E37AEFB552B}"/>
                </a:ext>
              </a:extLst>
            </p:cNvPr>
            <p:cNvGrpSpPr/>
            <p:nvPr/>
          </p:nvGrpSpPr>
          <p:grpSpPr>
            <a:xfrm>
              <a:off x="2802899" y="4982161"/>
              <a:ext cx="616317" cy="1707017"/>
              <a:chOff x="7695475" y="5255679"/>
              <a:chExt cx="560288" cy="1551833"/>
            </a:xfrm>
          </p:grpSpPr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7DC9F148-1336-F0DB-DF84-76BB7B7E96FC}"/>
                  </a:ext>
                </a:extLst>
              </p:cNvPr>
              <p:cNvSpPr txBox="1">
                <a:spLocks/>
              </p:cNvSpPr>
              <p:nvPr/>
            </p:nvSpPr>
            <p:spPr>
              <a:xfrm rot="16200000" flipH="1">
                <a:off x="7088624" y="5980691"/>
                <a:ext cx="1371600" cy="157898"/>
              </a:xfrm>
              <a:prstGeom prst="rect">
                <a:avLst/>
              </a:prstGeom>
            </p:spPr>
            <p:txBody>
              <a:bodyPr anchor="ctr"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1100" dirty="0">
                    <a:latin typeface="Montserrat" panose="00000500000000000000" pitchFamily="2" charset="0"/>
                  </a:rPr>
                  <a:t>Surface dose [kGy]</a:t>
                </a:r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F2189D62-A664-F5C4-61BD-AF610766ED46}"/>
                  </a:ext>
                </a:extLst>
              </p:cNvPr>
              <p:cNvGrpSpPr/>
              <p:nvPr/>
            </p:nvGrpSpPr>
            <p:grpSpPr>
              <a:xfrm>
                <a:off x="7816567" y="5255679"/>
                <a:ext cx="439196" cy="1551833"/>
                <a:chOff x="2901492" y="3348387"/>
                <a:chExt cx="439196" cy="1551833"/>
              </a:xfrm>
            </p:grpSpPr>
            <p:pic>
              <p:nvPicPr>
                <p:cNvPr id="14" name="Picture 13" descr="A red blue and white number&#10;&#10;Description automatically generated">
                  <a:extLst>
                    <a:ext uri="{FF2B5EF4-FFF2-40B4-BE49-F238E27FC236}">
                      <a16:creationId xmlns:a16="http://schemas.microsoft.com/office/drawing/2014/main" id="{C651F009-1E5D-3E1A-F059-BE0E35908B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76255"/>
                <a:stretch/>
              </p:blipFill>
              <p:spPr>
                <a:xfrm rot="16200000">
                  <a:off x="2217087" y="4065849"/>
                  <a:ext cx="1551833" cy="116910"/>
                </a:xfrm>
                <a:prstGeom prst="rect">
                  <a:avLst/>
                </a:prstGeom>
              </p:spPr>
            </p:pic>
            <p:sp>
              <p:nvSpPr>
                <p:cNvPr id="15" name="Title 1">
                  <a:extLst>
                    <a:ext uri="{FF2B5EF4-FFF2-40B4-BE49-F238E27FC236}">
                      <a16:creationId xmlns:a16="http://schemas.microsoft.com/office/drawing/2014/main" id="{8CFF04C4-B3E4-ED1F-F7B0-072FA84CD3A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901498" y="4614017"/>
                  <a:ext cx="439197" cy="155849"/>
                </a:xfrm>
                <a:prstGeom prst="rect">
                  <a:avLst/>
                </a:prstGeom>
              </p:spPr>
              <p:txBody>
                <a:bodyPr anchor="ctr"/>
                <a:lstStyle>
                  <a:lvl1pPr algn="l" defTabSz="6858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33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US" sz="1100" dirty="0">
                      <a:latin typeface="Montserrat" panose="00000500000000000000" pitchFamily="2" charset="0"/>
                    </a:rPr>
                    <a:t>25</a:t>
                  </a:r>
                </a:p>
              </p:txBody>
            </p:sp>
            <p:sp>
              <p:nvSpPr>
                <p:cNvPr id="16" name="Title 1">
                  <a:extLst>
                    <a:ext uri="{FF2B5EF4-FFF2-40B4-BE49-F238E27FC236}">
                      <a16:creationId xmlns:a16="http://schemas.microsoft.com/office/drawing/2014/main" id="{67F74D77-709E-74D8-8560-9EF998618FC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901496" y="4063113"/>
                  <a:ext cx="439197" cy="155849"/>
                </a:xfrm>
                <a:prstGeom prst="rect">
                  <a:avLst/>
                </a:prstGeom>
              </p:spPr>
              <p:txBody>
                <a:bodyPr anchor="ctr"/>
                <a:lstStyle>
                  <a:lvl1pPr algn="l" defTabSz="6858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33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US" sz="1100" dirty="0">
                      <a:latin typeface="Montserrat" panose="00000500000000000000" pitchFamily="2" charset="0"/>
                    </a:rPr>
                    <a:t>32</a:t>
                  </a:r>
                </a:p>
              </p:txBody>
            </p:sp>
            <p:sp>
              <p:nvSpPr>
                <p:cNvPr id="17" name="Title 1">
                  <a:extLst>
                    <a:ext uri="{FF2B5EF4-FFF2-40B4-BE49-F238E27FC236}">
                      <a16:creationId xmlns:a16="http://schemas.microsoft.com/office/drawing/2014/main" id="{8EACBDA5-2444-833A-4EF3-6C57275830F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901497" y="3547731"/>
                  <a:ext cx="439197" cy="155849"/>
                </a:xfrm>
                <a:prstGeom prst="rect">
                  <a:avLst/>
                </a:prstGeom>
              </p:spPr>
              <p:txBody>
                <a:bodyPr anchor="ctr"/>
                <a:lstStyle>
                  <a:lvl1pPr algn="l" defTabSz="6858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33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US" sz="1100" dirty="0">
                      <a:latin typeface="Montserrat" panose="00000500000000000000" pitchFamily="2" charset="0"/>
                    </a:rPr>
                    <a:t>38</a:t>
                  </a:r>
                </a:p>
              </p:txBody>
            </p:sp>
          </p:grpSp>
        </p:grpSp>
      </p:grpSp>
      <p:pic>
        <p:nvPicPr>
          <p:cNvPr id="18" name="Picture 17" descr="A low poly object with a hole&#10;&#10;Description automatically generated">
            <a:extLst>
              <a:ext uri="{FF2B5EF4-FFF2-40B4-BE49-F238E27FC236}">
                <a16:creationId xmlns:a16="http://schemas.microsoft.com/office/drawing/2014/main" id="{B91B02A7-4DDA-7C69-2A32-629ABDCB1C9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55" y="5157879"/>
            <a:ext cx="1916355" cy="1508760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4278BA59-2795-C45F-3BE9-0E42994C2184}"/>
              </a:ext>
            </a:extLst>
          </p:cNvPr>
          <p:cNvSpPr/>
          <p:nvPr/>
        </p:nvSpPr>
        <p:spPr>
          <a:xfrm>
            <a:off x="1926957" y="5430823"/>
            <a:ext cx="502920" cy="502920"/>
          </a:xfrm>
          <a:prstGeom prst="rightArrow">
            <a:avLst/>
          </a:prstGeom>
          <a:solidFill>
            <a:srgbClr val="EBAF4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7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6EA0067-48E7-ECAE-7938-7236E213D309}"/>
              </a:ext>
            </a:extLst>
          </p:cNvPr>
          <p:cNvSpPr/>
          <p:nvPr/>
        </p:nvSpPr>
        <p:spPr>
          <a:xfrm>
            <a:off x="4609391" y="5430823"/>
            <a:ext cx="502920" cy="502920"/>
          </a:xfrm>
          <a:prstGeom prst="rightArrow">
            <a:avLst/>
          </a:prstGeom>
          <a:solidFill>
            <a:srgbClr val="EBAF4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7"/>
          </a:p>
        </p:txBody>
      </p:sp>
    </p:spTree>
    <p:extLst>
      <p:ext uri="{BB962C8B-B14F-4D97-AF65-F5344CB8AC3E}">
        <p14:creationId xmlns:p14="http://schemas.microsoft.com/office/powerpoint/2010/main" val="2827571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3333</TotalTime>
  <Words>26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Montserrat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Dose Insight sell sheet</dc:title>
  <dc:creator>Daniel Badali</dc:creator>
  <cp:lastModifiedBy>Daniel Badali</cp:lastModifiedBy>
  <cp:revision>142</cp:revision>
  <dcterms:created xsi:type="dcterms:W3CDTF">2024-01-11T21:19:20Z</dcterms:created>
  <dcterms:modified xsi:type="dcterms:W3CDTF">2024-01-26T18:01:12Z</dcterms:modified>
</cp:coreProperties>
</file>