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74" r:id="rId4"/>
    <p:sldId id="285" r:id="rId5"/>
    <p:sldId id="275" r:id="rId6"/>
    <p:sldId id="281" r:id="rId7"/>
    <p:sldId id="282" r:id="rId8"/>
    <p:sldId id="277" r:id="rId9"/>
    <p:sldId id="286" r:id="rId10"/>
    <p:sldId id="284" r:id="rId11"/>
    <p:sldId id="294" r:id="rId12"/>
    <p:sldId id="287" r:id="rId13"/>
    <p:sldId id="258" r:id="rId14"/>
    <p:sldId id="259" r:id="rId15"/>
    <p:sldId id="288" r:id="rId16"/>
    <p:sldId id="262" r:id="rId17"/>
    <p:sldId id="260" r:id="rId18"/>
    <p:sldId id="263" r:id="rId19"/>
    <p:sldId id="289" r:id="rId20"/>
    <p:sldId id="269" r:id="rId21"/>
    <p:sldId id="290" r:id="rId22"/>
    <p:sldId id="264" r:id="rId23"/>
    <p:sldId id="265" r:id="rId24"/>
    <p:sldId id="295" r:id="rId25"/>
    <p:sldId id="291" r:id="rId26"/>
    <p:sldId id="297" r:id="rId27"/>
    <p:sldId id="266" r:id="rId28"/>
    <p:sldId id="280" r:id="rId29"/>
    <p:sldId id="292" r:id="rId30"/>
    <p:sldId id="267" r:id="rId31"/>
    <p:sldId id="296"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9CC"/>
    <a:srgbClr val="6699FF"/>
    <a:srgbClr val="00CCF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1471F-65EB-4673-BBE5-A0D009B32EF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758AA790-B0C7-4BDB-99E9-36D8A278BD1A}">
      <dgm:prSet phldrT="[Text]"/>
      <dgm:spPr>
        <a:ln>
          <a:solidFill>
            <a:srgbClr val="33CCCC"/>
          </a:solidFill>
        </a:ln>
      </dgm:spPr>
      <dgm:t>
        <a:bodyPr/>
        <a:lstStyle/>
        <a:p>
          <a:r>
            <a:rPr lang="en-US" dirty="0"/>
            <a:t>1</a:t>
          </a:r>
          <a:endParaRPr lang="en-IN" dirty="0"/>
        </a:p>
      </dgm:t>
    </dgm:pt>
    <dgm:pt modelId="{F2FAF61B-5C3E-4AB8-A7FA-8F518D09F347}" type="parTrans" cxnId="{B4738460-49D7-43BB-9066-F9A9CAC39209}">
      <dgm:prSet/>
      <dgm:spPr/>
      <dgm:t>
        <a:bodyPr/>
        <a:lstStyle/>
        <a:p>
          <a:endParaRPr lang="en-IN"/>
        </a:p>
      </dgm:t>
    </dgm:pt>
    <dgm:pt modelId="{E969CA9B-0B37-4885-B029-340D6165746A}" type="sibTrans" cxnId="{B4738460-49D7-43BB-9066-F9A9CAC39209}">
      <dgm:prSet/>
      <dgm:spPr/>
      <dgm:t>
        <a:bodyPr/>
        <a:lstStyle/>
        <a:p>
          <a:endParaRPr lang="en-IN"/>
        </a:p>
      </dgm:t>
    </dgm:pt>
    <dgm:pt modelId="{186E9587-A8EF-4059-B635-2A108794BB6B}">
      <dgm:prSet phldrT="[Text]"/>
      <dgm:spPr>
        <a:ln>
          <a:solidFill>
            <a:srgbClr val="33CCCC"/>
          </a:solidFill>
        </a:ln>
      </dgm:spPr>
      <dgm:t>
        <a:bodyPr/>
        <a:lstStyle/>
        <a:p>
          <a:r>
            <a:rPr lang="en-US" dirty="0"/>
            <a:t>2</a:t>
          </a:r>
          <a:endParaRPr lang="en-IN" dirty="0"/>
        </a:p>
      </dgm:t>
    </dgm:pt>
    <dgm:pt modelId="{6627038A-0DDE-4EFA-94A4-6B141DF6197A}" type="parTrans" cxnId="{E656AB04-CF62-4BD1-A601-DC483F09461D}">
      <dgm:prSet/>
      <dgm:spPr/>
      <dgm:t>
        <a:bodyPr/>
        <a:lstStyle/>
        <a:p>
          <a:endParaRPr lang="en-IN"/>
        </a:p>
      </dgm:t>
    </dgm:pt>
    <dgm:pt modelId="{ED7AF69D-AF0A-47E7-A7E5-05F16904EAB3}" type="sibTrans" cxnId="{E656AB04-CF62-4BD1-A601-DC483F09461D}">
      <dgm:prSet/>
      <dgm:spPr/>
      <dgm:t>
        <a:bodyPr/>
        <a:lstStyle/>
        <a:p>
          <a:endParaRPr lang="en-IN"/>
        </a:p>
      </dgm:t>
    </dgm:pt>
    <dgm:pt modelId="{D96EB843-FB98-468B-9F4B-7A828B76B2A1}">
      <dgm:prSet phldrT="[Text]"/>
      <dgm:spPr>
        <a:ln>
          <a:solidFill>
            <a:schemeClr val="accent1">
              <a:lumMod val="75000"/>
            </a:schemeClr>
          </a:solidFill>
        </a:ln>
      </dgm:spPr>
      <dgm:t>
        <a:bodyPr/>
        <a:lstStyle/>
        <a:p>
          <a:r>
            <a:rPr lang="en-US" dirty="0"/>
            <a:t>5</a:t>
          </a:r>
          <a:endParaRPr lang="en-IN" dirty="0"/>
        </a:p>
      </dgm:t>
    </dgm:pt>
    <dgm:pt modelId="{6C85544D-6478-49E7-878A-474EA4A109CC}" type="parTrans" cxnId="{7BBB1D33-A9FA-4AEB-898F-E15B83181585}">
      <dgm:prSet/>
      <dgm:spPr/>
      <dgm:t>
        <a:bodyPr/>
        <a:lstStyle/>
        <a:p>
          <a:endParaRPr lang="en-IN"/>
        </a:p>
      </dgm:t>
    </dgm:pt>
    <dgm:pt modelId="{4316DF8D-6177-469B-9280-A5B3A509AD8E}" type="sibTrans" cxnId="{7BBB1D33-A9FA-4AEB-898F-E15B83181585}">
      <dgm:prSet/>
      <dgm:spPr/>
      <dgm:t>
        <a:bodyPr/>
        <a:lstStyle/>
        <a:p>
          <a:endParaRPr lang="en-IN"/>
        </a:p>
      </dgm:t>
    </dgm:pt>
    <dgm:pt modelId="{01CC780A-0ADC-4D68-B855-B859E9711CF2}">
      <dgm:prSet phldrT="[Text]"/>
      <dgm:spPr>
        <a:ln>
          <a:solidFill>
            <a:srgbClr val="0099CC"/>
          </a:solidFill>
        </a:ln>
      </dgm:spPr>
      <dgm:t>
        <a:bodyPr/>
        <a:lstStyle/>
        <a:p>
          <a:r>
            <a:rPr lang="en-US" dirty="0"/>
            <a:t>3</a:t>
          </a:r>
          <a:endParaRPr lang="en-IN" dirty="0"/>
        </a:p>
      </dgm:t>
    </dgm:pt>
    <dgm:pt modelId="{54AC1490-D2C9-45D8-AB79-CFE233D8675E}" type="parTrans" cxnId="{24031D46-A8FA-42B8-874F-AAEA754D2605}">
      <dgm:prSet/>
      <dgm:spPr/>
      <dgm:t>
        <a:bodyPr/>
        <a:lstStyle/>
        <a:p>
          <a:endParaRPr lang="en-IN"/>
        </a:p>
      </dgm:t>
    </dgm:pt>
    <dgm:pt modelId="{FA707429-4F91-4DF4-A912-BCD4EF71A232}" type="sibTrans" cxnId="{24031D46-A8FA-42B8-874F-AAEA754D2605}">
      <dgm:prSet/>
      <dgm:spPr/>
      <dgm:t>
        <a:bodyPr/>
        <a:lstStyle/>
        <a:p>
          <a:endParaRPr lang="en-IN"/>
        </a:p>
      </dgm:t>
    </dgm:pt>
    <dgm:pt modelId="{B60C7BBF-09BF-44D2-9C36-9ADD3F900C8A}">
      <dgm:prSet phldrT="[Text]"/>
      <dgm:spPr/>
      <dgm:t>
        <a:bodyPr/>
        <a:lstStyle/>
        <a:p>
          <a:r>
            <a:rPr lang="en-US" dirty="0"/>
            <a:t>4</a:t>
          </a:r>
          <a:endParaRPr lang="en-IN" dirty="0"/>
        </a:p>
      </dgm:t>
    </dgm:pt>
    <dgm:pt modelId="{B741362C-4CC2-41D6-AD05-2F17D0F84C68}" type="parTrans" cxnId="{62627602-11FC-4E25-BA79-8A17A2D26AC0}">
      <dgm:prSet/>
      <dgm:spPr/>
      <dgm:t>
        <a:bodyPr/>
        <a:lstStyle/>
        <a:p>
          <a:endParaRPr lang="en-IN"/>
        </a:p>
      </dgm:t>
    </dgm:pt>
    <dgm:pt modelId="{3E15BDE7-7A17-49E5-A253-C5A8541C15AC}" type="sibTrans" cxnId="{62627602-11FC-4E25-BA79-8A17A2D26AC0}">
      <dgm:prSet/>
      <dgm:spPr/>
      <dgm:t>
        <a:bodyPr/>
        <a:lstStyle/>
        <a:p>
          <a:endParaRPr lang="en-IN"/>
        </a:p>
      </dgm:t>
    </dgm:pt>
    <dgm:pt modelId="{80BEA7F6-80FE-4F69-B6C3-769B6CEACAB0}" type="pres">
      <dgm:prSet presAssocID="{38D1471F-65EB-4673-BBE5-A0D009B32EF5}" presName="Name0" presStyleCnt="0">
        <dgm:presLayoutVars>
          <dgm:chMax val="11"/>
          <dgm:chPref val="11"/>
          <dgm:dir/>
          <dgm:resizeHandles/>
        </dgm:presLayoutVars>
      </dgm:prSet>
      <dgm:spPr/>
    </dgm:pt>
    <dgm:pt modelId="{CA547AB8-8A7E-4479-8841-6954C4C0F0FC}" type="pres">
      <dgm:prSet presAssocID="{D96EB843-FB98-468B-9F4B-7A828B76B2A1}" presName="Accent5" presStyleCnt="0"/>
      <dgm:spPr/>
    </dgm:pt>
    <dgm:pt modelId="{04075EBF-07EB-4997-9336-CB276D4CBF8A}" type="pres">
      <dgm:prSet presAssocID="{D96EB843-FB98-468B-9F4B-7A828B76B2A1}" presName="Accent" presStyleLbl="node1" presStyleIdx="0" presStyleCnt="5"/>
      <dgm:spPr/>
    </dgm:pt>
    <dgm:pt modelId="{9B043145-9B07-4246-945D-63CF626B7A3D}" type="pres">
      <dgm:prSet presAssocID="{D96EB843-FB98-468B-9F4B-7A828B76B2A1}" presName="ParentBackground5" presStyleCnt="0"/>
      <dgm:spPr/>
    </dgm:pt>
    <dgm:pt modelId="{D2EEF7DE-0C79-4878-99A2-D2352B9A242B}" type="pres">
      <dgm:prSet presAssocID="{D96EB843-FB98-468B-9F4B-7A828B76B2A1}" presName="ParentBackground" presStyleLbl="fgAcc1" presStyleIdx="0" presStyleCnt="5"/>
      <dgm:spPr/>
    </dgm:pt>
    <dgm:pt modelId="{91985770-E2C6-4F6B-BC77-3F4E6FC548EF}" type="pres">
      <dgm:prSet presAssocID="{D96EB843-FB98-468B-9F4B-7A828B76B2A1}" presName="Parent5" presStyleLbl="revTx" presStyleIdx="0" presStyleCnt="0">
        <dgm:presLayoutVars>
          <dgm:chMax val="1"/>
          <dgm:chPref val="1"/>
          <dgm:bulletEnabled val="1"/>
        </dgm:presLayoutVars>
      </dgm:prSet>
      <dgm:spPr/>
    </dgm:pt>
    <dgm:pt modelId="{C707384C-A5F9-454E-B1F8-A73BCB632FFA}" type="pres">
      <dgm:prSet presAssocID="{B60C7BBF-09BF-44D2-9C36-9ADD3F900C8A}" presName="Accent4" presStyleCnt="0"/>
      <dgm:spPr/>
    </dgm:pt>
    <dgm:pt modelId="{8CF07CD2-3BC5-4AAF-BB07-DD9A0056E66C}" type="pres">
      <dgm:prSet presAssocID="{B60C7BBF-09BF-44D2-9C36-9ADD3F900C8A}" presName="Accent" presStyleLbl="node1" presStyleIdx="1" presStyleCnt="5"/>
      <dgm:spPr>
        <a:solidFill>
          <a:srgbClr val="0099CC"/>
        </a:solidFill>
      </dgm:spPr>
    </dgm:pt>
    <dgm:pt modelId="{9DCA46FE-EA6D-40BD-B4E1-7E61423D6A35}" type="pres">
      <dgm:prSet presAssocID="{B60C7BBF-09BF-44D2-9C36-9ADD3F900C8A}" presName="ParentBackground4" presStyleCnt="0"/>
      <dgm:spPr/>
    </dgm:pt>
    <dgm:pt modelId="{82483C2D-8D33-4EC7-B111-BA3AE5295E27}" type="pres">
      <dgm:prSet presAssocID="{B60C7BBF-09BF-44D2-9C36-9ADD3F900C8A}" presName="ParentBackground" presStyleLbl="fgAcc1" presStyleIdx="1" presStyleCnt="5"/>
      <dgm:spPr/>
    </dgm:pt>
    <dgm:pt modelId="{45981393-7EBD-4676-8661-DC110EBE29C1}" type="pres">
      <dgm:prSet presAssocID="{B60C7BBF-09BF-44D2-9C36-9ADD3F900C8A}" presName="Parent4" presStyleLbl="revTx" presStyleIdx="0" presStyleCnt="0">
        <dgm:presLayoutVars>
          <dgm:chMax val="1"/>
          <dgm:chPref val="1"/>
          <dgm:bulletEnabled val="1"/>
        </dgm:presLayoutVars>
      </dgm:prSet>
      <dgm:spPr/>
    </dgm:pt>
    <dgm:pt modelId="{F5B80A88-9014-4290-AC2F-89113CB50DEF}" type="pres">
      <dgm:prSet presAssocID="{01CC780A-0ADC-4D68-B855-B859E9711CF2}" presName="Accent3" presStyleCnt="0"/>
      <dgm:spPr/>
    </dgm:pt>
    <dgm:pt modelId="{E67777B0-F96C-42C1-890D-E8E410BDB194}" type="pres">
      <dgm:prSet presAssocID="{01CC780A-0ADC-4D68-B855-B859E9711CF2}" presName="Accent" presStyleLbl="node1" presStyleIdx="2" presStyleCnt="5"/>
      <dgm:spPr>
        <a:solidFill>
          <a:srgbClr val="0099CC"/>
        </a:solidFill>
      </dgm:spPr>
    </dgm:pt>
    <dgm:pt modelId="{DC2CBF4B-6663-4C91-8EBD-686E436DEAB0}" type="pres">
      <dgm:prSet presAssocID="{01CC780A-0ADC-4D68-B855-B859E9711CF2}" presName="ParentBackground3" presStyleCnt="0"/>
      <dgm:spPr/>
    </dgm:pt>
    <dgm:pt modelId="{0669BEF4-2AFF-4F9C-91D4-15951515DEA1}" type="pres">
      <dgm:prSet presAssocID="{01CC780A-0ADC-4D68-B855-B859E9711CF2}" presName="ParentBackground" presStyleLbl="fgAcc1" presStyleIdx="2" presStyleCnt="5"/>
      <dgm:spPr/>
    </dgm:pt>
    <dgm:pt modelId="{F0B3BB4A-2FFA-466A-9A10-2B9D3859E7E8}" type="pres">
      <dgm:prSet presAssocID="{01CC780A-0ADC-4D68-B855-B859E9711CF2}" presName="Parent3" presStyleLbl="revTx" presStyleIdx="0" presStyleCnt="0">
        <dgm:presLayoutVars>
          <dgm:chMax val="1"/>
          <dgm:chPref val="1"/>
          <dgm:bulletEnabled val="1"/>
        </dgm:presLayoutVars>
      </dgm:prSet>
      <dgm:spPr/>
    </dgm:pt>
    <dgm:pt modelId="{61B590E0-0948-4BA6-AE53-C1EF6127CFE0}" type="pres">
      <dgm:prSet presAssocID="{186E9587-A8EF-4059-B635-2A108794BB6B}" presName="Accent2" presStyleCnt="0"/>
      <dgm:spPr/>
    </dgm:pt>
    <dgm:pt modelId="{32CBBFBB-F82C-425F-AA7F-C9B3024B7FBF}" type="pres">
      <dgm:prSet presAssocID="{186E9587-A8EF-4059-B635-2A108794BB6B}" presName="Accent" presStyleLbl="node1" presStyleIdx="3" presStyleCnt="5"/>
      <dgm:spPr>
        <a:solidFill>
          <a:srgbClr val="33CCCC"/>
        </a:solidFill>
      </dgm:spPr>
    </dgm:pt>
    <dgm:pt modelId="{F3684121-C927-43E2-949A-E0761391A12E}" type="pres">
      <dgm:prSet presAssocID="{186E9587-A8EF-4059-B635-2A108794BB6B}" presName="ParentBackground2" presStyleCnt="0"/>
      <dgm:spPr/>
    </dgm:pt>
    <dgm:pt modelId="{17DC4760-7506-4EC4-9201-28A1B1B4CA36}" type="pres">
      <dgm:prSet presAssocID="{186E9587-A8EF-4059-B635-2A108794BB6B}" presName="ParentBackground" presStyleLbl="fgAcc1" presStyleIdx="3" presStyleCnt="5"/>
      <dgm:spPr/>
    </dgm:pt>
    <dgm:pt modelId="{642F2E03-0CFB-474A-8949-DA0D5C726C67}" type="pres">
      <dgm:prSet presAssocID="{186E9587-A8EF-4059-B635-2A108794BB6B}" presName="Parent2" presStyleLbl="revTx" presStyleIdx="0" presStyleCnt="0">
        <dgm:presLayoutVars>
          <dgm:chMax val="1"/>
          <dgm:chPref val="1"/>
          <dgm:bulletEnabled val="1"/>
        </dgm:presLayoutVars>
      </dgm:prSet>
      <dgm:spPr/>
    </dgm:pt>
    <dgm:pt modelId="{AB9BB279-4E57-4216-89A0-6A2C2A424AFD}" type="pres">
      <dgm:prSet presAssocID="{758AA790-B0C7-4BDB-99E9-36D8A278BD1A}" presName="Accent1" presStyleCnt="0"/>
      <dgm:spPr/>
    </dgm:pt>
    <dgm:pt modelId="{C8491D1E-07BC-4949-BAC8-1946BBE4D2FD}" type="pres">
      <dgm:prSet presAssocID="{758AA790-B0C7-4BDB-99E9-36D8A278BD1A}" presName="Accent" presStyleLbl="node1" presStyleIdx="4" presStyleCnt="5"/>
      <dgm:spPr>
        <a:solidFill>
          <a:srgbClr val="33CCCC"/>
        </a:solidFill>
      </dgm:spPr>
    </dgm:pt>
    <dgm:pt modelId="{E53B52FB-1D83-411D-B2C9-6070C1F38187}" type="pres">
      <dgm:prSet presAssocID="{758AA790-B0C7-4BDB-99E9-36D8A278BD1A}" presName="ParentBackground1" presStyleCnt="0"/>
      <dgm:spPr/>
    </dgm:pt>
    <dgm:pt modelId="{554D5F7E-6C02-41F1-8666-710F82FAA398}" type="pres">
      <dgm:prSet presAssocID="{758AA790-B0C7-4BDB-99E9-36D8A278BD1A}" presName="ParentBackground" presStyleLbl="fgAcc1" presStyleIdx="4" presStyleCnt="5"/>
      <dgm:spPr/>
    </dgm:pt>
    <dgm:pt modelId="{17906206-9060-4D47-9497-7914402B3B62}" type="pres">
      <dgm:prSet presAssocID="{758AA790-B0C7-4BDB-99E9-36D8A278BD1A}" presName="Parent1" presStyleLbl="revTx" presStyleIdx="0" presStyleCnt="0">
        <dgm:presLayoutVars>
          <dgm:chMax val="1"/>
          <dgm:chPref val="1"/>
          <dgm:bulletEnabled val="1"/>
        </dgm:presLayoutVars>
      </dgm:prSet>
      <dgm:spPr/>
    </dgm:pt>
  </dgm:ptLst>
  <dgm:cxnLst>
    <dgm:cxn modelId="{62627602-11FC-4E25-BA79-8A17A2D26AC0}" srcId="{38D1471F-65EB-4673-BBE5-A0D009B32EF5}" destId="{B60C7BBF-09BF-44D2-9C36-9ADD3F900C8A}" srcOrd="3" destOrd="0" parTransId="{B741362C-4CC2-41D6-AD05-2F17D0F84C68}" sibTransId="{3E15BDE7-7A17-49E5-A253-C5A8541C15AC}"/>
    <dgm:cxn modelId="{E656AB04-CF62-4BD1-A601-DC483F09461D}" srcId="{38D1471F-65EB-4673-BBE5-A0D009B32EF5}" destId="{186E9587-A8EF-4059-B635-2A108794BB6B}" srcOrd="1" destOrd="0" parTransId="{6627038A-0DDE-4EFA-94A4-6B141DF6197A}" sibTransId="{ED7AF69D-AF0A-47E7-A7E5-05F16904EAB3}"/>
    <dgm:cxn modelId="{7BBB1D33-A9FA-4AEB-898F-E15B83181585}" srcId="{38D1471F-65EB-4673-BBE5-A0D009B32EF5}" destId="{D96EB843-FB98-468B-9F4B-7A828B76B2A1}" srcOrd="4" destOrd="0" parTransId="{6C85544D-6478-49E7-878A-474EA4A109CC}" sibTransId="{4316DF8D-6177-469B-9280-A5B3A509AD8E}"/>
    <dgm:cxn modelId="{4E6BED3B-5224-491F-A1A9-16422261FD79}" type="presOf" srcId="{758AA790-B0C7-4BDB-99E9-36D8A278BD1A}" destId="{17906206-9060-4D47-9497-7914402B3B62}" srcOrd="1" destOrd="0" presId="urn:microsoft.com/office/officeart/2011/layout/CircleProcess"/>
    <dgm:cxn modelId="{B4738460-49D7-43BB-9066-F9A9CAC39209}" srcId="{38D1471F-65EB-4673-BBE5-A0D009B32EF5}" destId="{758AA790-B0C7-4BDB-99E9-36D8A278BD1A}" srcOrd="0" destOrd="0" parTransId="{F2FAF61B-5C3E-4AB8-A7FA-8F518D09F347}" sibTransId="{E969CA9B-0B37-4885-B029-340D6165746A}"/>
    <dgm:cxn modelId="{24031D46-A8FA-42B8-874F-AAEA754D2605}" srcId="{38D1471F-65EB-4673-BBE5-A0D009B32EF5}" destId="{01CC780A-0ADC-4D68-B855-B859E9711CF2}" srcOrd="2" destOrd="0" parTransId="{54AC1490-D2C9-45D8-AB79-CFE233D8675E}" sibTransId="{FA707429-4F91-4DF4-A912-BCD4EF71A232}"/>
    <dgm:cxn modelId="{78AAB74B-3C5E-43F1-9BC1-F17B103DBAF2}" type="presOf" srcId="{38D1471F-65EB-4673-BBE5-A0D009B32EF5}" destId="{80BEA7F6-80FE-4F69-B6C3-769B6CEACAB0}" srcOrd="0" destOrd="0" presId="urn:microsoft.com/office/officeart/2011/layout/CircleProcess"/>
    <dgm:cxn modelId="{C0B9356D-2CA9-4E67-9FED-8D80A4A07329}" type="presOf" srcId="{D96EB843-FB98-468B-9F4B-7A828B76B2A1}" destId="{91985770-E2C6-4F6B-BC77-3F4E6FC548EF}" srcOrd="1" destOrd="0" presId="urn:microsoft.com/office/officeart/2011/layout/CircleProcess"/>
    <dgm:cxn modelId="{B364E88E-112F-490A-8577-4ECA9FA783D2}" type="presOf" srcId="{01CC780A-0ADC-4D68-B855-B859E9711CF2}" destId="{0669BEF4-2AFF-4F9C-91D4-15951515DEA1}" srcOrd="0" destOrd="0" presId="urn:microsoft.com/office/officeart/2011/layout/CircleProcess"/>
    <dgm:cxn modelId="{F73EA4B7-D49F-40E3-9400-29FAC92E346C}" type="presOf" srcId="{186E9587-A8EF-4059-B635-2A108794BB6B}" destId="{642F2E03-0CFB-474A-8949-DA0D5C726C67}" srcOrd="1" destOrd="0" presId="urn:microsoft.com/office/officeart/2011/layout/CircleProcess"/>
    <dgm:cxn modelId="{159056C1-7188-4CAE-A0DB-5033273B204F}" type="presOf" srcId="{01CC780A-0ADC-4D68-B855-B859E9711CF2}" destId="{F0B3BB4A-2FFA-466A-9A10-2B9D3859E7E8}" srcOrd="1" destOrd="0" presId="urn:microsoft.com/office/officeart/2011/layout/CircleProcess"/>
    <dgm:cxn modelId="{D713D3C3-3E4D-48F5-BD07-467F5F53A831}" type="presOf" srcId="{D96EB843-FB98-468B-9F4B-7A828B76B2A1}" destId="{D2EEF7DE-0C79-4878-99A2-D2352B9A242B}" srcOrd="0" destOrd="0" presId="urn:microsoft.com/office/officeart/2011/layout/CircleProcess"/>
    <dgm:cxn modelId="{894AB2CB-8B8B-45FD-89C6-780217978815}" type="presOf" srcId="{758AA790-B0C7-4BDB-99E9-36D8A278BD1A}" destId="{554D5F7E-6C02-41F1-8666-710F82FAA398}" srcOrd="0" destOrd="0" presId="urn:microsoft.com/office/officeart/2011/layout/CircleProcess"/>
    <dgm:cxn modelId="{29412CDF-8AC5-4493-A53F-A77B0F1A2E5B}" type="presOf" srcId="{B60C7BBF-09BF-44D2-9C36-9ADD3F900C8A}" destId="{45981393-7EBD-4676-8661-DC110EBE29C1}" srcOrd="1" destOrd="0" presId="urn:microsoft.com/office/officeart/2011/layout/CircleProcess"/>
    <dgm:cxn modelId="{C6FE60E5-CB63-4FA1-98F8-9EFC02B6D2AF}" type="presOf" srcId="{B60C7BBF-09BF-44D2-9C36-9ADD3F900C8A}" destId="{82483C2D-8D33-4EC7-B111-BA3AE5295E27}" srcOrd="0" destOrd="0" presId="urn:microsoft.com/office/officeart/2011/layout/CircleProcess"/>
    <dgm:cxn modelId="{F301EDF3-E7A9-49BD-A6E1-99B9687E2A87}" type="presOf" srcId="{186E9587-A8EF-4059-B635-2A108794BB6B}" destId="{17DC4760-7506-4EC4-9201-28A1B1B4CA36}" srcOrd="0" destOrd="0" presId="urn:microsoft.com/office/officeart/2011/layout/CircleProcess"/>
    <dgm:cxn modelId="{D0AB2E1B-6C71-46F0-B9A7-33760D444AC9}" type="presParOf" srcId="{80BEA7F6-80FE-4F69-B6C3-769B6CEACAB0}" destId="{CA547AB8-8A7E-4479-8841-6954C4C0F0FC}" srcOrd="0" destOrd="0" presId="urn:microsoft.com/office/officeart/2011/layout/CircleProcess"/>
    <dgm:cxn modelId="{94CA778F-51DF-488F-9969-F30A75E37506}" type="presParOf" srcId="{CA547AB8-8A7E-4479-8841-6954C4C0F0FC}" destId="{04075EBF-07EB-4997-9336-CB276D4CBF8A}" srcOrd="0" destOrd="0" presId="urn:microsoft.com/office/officeart/2011/layout/CircleProcess"/>
    <dgm:cxn modelId="{4E346049-80AC-47F9-A240-7E9D4C46FB17}" type="presParOf" srcId="{80BEA7F6-80FE-4F69-B6C3-769B6CEACAB0}" destId="{9B043145-9B07-4246-945D-63CF626B7A3D}" srcOrd="1" destOrd="0" presId="urn:microsoft.com/office/officeart/2011/layout/CircleProcess"/>
    <dgm:cxn modelId="{F2A2AA0F-433D-4D20-BFBA-D79F6C307532}" type="presParOf" srcId="{9B043145-9B07-4246-945D-63CF626B7A3D}" destId="{D2EEF7DE-0C79-4878-99A2-D2352B9A242B}" srcOrd="0" destOrd="0" presId="urn:microsoft.com/office/officeart/2011/layout/CircleProcess"/>
    <dgm:cxn modelId="{72B30802-B0F8-4E5A-98F5-279CF93BA533}" type="presParOf" srcId="{80BEA7F6-80FE-4F69-B6C3-769B6CEACAB0}" destId="{91985770-E2C6-4F6B-BC77-3F4E6FC548EF}" srcOrd="2" destOrd="0" presId="urn:microsoft.com/office/officeart/2011/layout/CircleProcess"/>
    <dgm:cxn modelId="{4FB3F8FE-25E9-4C55-9B3F-2861976901D4}" type="presParOf" srcId="{80BEA7F6-80FE-4F69-B6C3-769B6CEACAB0}" destId="{C707384C-A5F9-454E-B1F8-A73BCB632FFA}" srcOrd="3" destOrd="0" presId="urn:microsoft.com/office/officeart/2011/layout/CircleProcess"/>
    <dgm:cxn modelId="{E308D392-D158-4968-AD16-55A2424A1DF0}" type="presParOf" srcId="{C707384C-A5F9-454E-B1F8-A73BCB632FFA}" destId="{8CF07CD2-3BC5-4AAF-BB07-DD9A0056E66C}" srcOrd="0" destOrd="0" presId="urn:microsoft.com/office/officeart/2011/layout/CircleProcess"/>
    <dgm:cxn modelId="{1B5D2E0F-5151-407D-B253-B189F1697F89}" type="presParOf" srcId="{80BEA7F6-80FE-4F69-B6C3-769B6CEACAB0}" destId="{9DCA46FE-EA6D-40BD-B4E1-7E61423D6A35}" srcOrd="4" destOrd="0" presId="urn:microsoft.com/office/officeart/2011/layout/CircleProcess"/>
    <dgm:cxn modelId="{88F03828-6872-4F5C-9F2B-59E650EC6543}" type="presParOf" srcId="{9DCA46FE-EA6D-40BD-B4E1-7E61423D6A35}" destId="{82483C2D-8D33-4EC7-B111-BA3AE5295E27}" srcOrd="0" destOrd="0" presId="urn:microsoft.com/office/officeart/2011/layout/CircleProcess"/>
    <dgm:cxn modelId="{C90105A9-E63A-46EE-99D8-E902590D0D8E}" type="presParOf" srcId="{80BEA7F6-80FE-4F69-B6C3-769B6CEACAB0}" destId="{45981393-7EBD-4676-8661-DC110EBE29C1}" srcOrd="5" destOrd="0" presId="urn:microsoft.com/office/officeart/2011/layout/CircleProcess"/>
    <dgm:cxn modelId="{784F891F-D45A-42B6-909B-010B07590EC1}" type="presParOf" srcId="{80BEA7F6-80FE-4F69-B6C3-769B6CEACAB0}" destId="{F5B80A88-9014-4290-AC2F-89113CB50DEF}" srcOrd="6" destOrd="0" presId="urn:microsoft.com/office/officeart/2011/layout/CircleProcess"/>
    <dgm:cxn modelId="{BB81CE87-D150-49FD-A3B8-C53111E91ECE}" type="presParOf" srcId="{F5B80A88-9014-4290-AC2F-89113CB50DEF}" destId="{E67777B0-F96C-42C1-890D-E8E410BDB194}" srcOrd="0" destOrd="0" presId="urn:microsoft.com/office/officeart/2011/layout/CircleProcess"/>
    <dgm:cxn modelId="{BFB7327E-5788-4E65-A6B8-C7C398D20C2E}" type="presParOf" srcId="{80BEA7F6-80FE-4F69-B6C3-769B6CEACAB0}" destId="{DC2CBF4B-6663-4C91-8EBD-686E436DEAB0}" srcOrd="7" destOrd="0" presId="urn:microsoft.com/office/officeart/2011/layout/CircleProcess"/>
    <dgm:cxn modelId="{F6D7EF3C-CC7D-42A8-BA48-C28B8293E424}" type="presParOf" srcId="{DC2CBF4B-6663-4C91-8EBD-686E436DEAB0}" destId="{0669BEF4-2AFF-4F9C-91D4-15951515DEA1}" srcOrd="0" destOrd="0" presId="urn:microsoft.com/office/officeart/2011/layout/CircleProcess"/>
    <dgm:cxn modelId="{515B77E2-2560-4383-961B-18CF3B12C227}" type="presParOf" srcId="{80BEA7F6-80FE-4F69-B6C3-769B6CEACAB0}" destId="{F0B3BB4A-2FFA-466A-9A10-2B9D3859E7E8}" srcOrd="8" destOrd="0" presId="urn:microsoft.com/office/officeart/2011/layout/CircleProcess"/>
    <dgm:cxn modelId="{EB2319B9-CA47-4CE1-8DEB-4826FE252D68}" type="presParOf" srcId="{80BEA7F6-80FE-4F69-B6C3-769B6CEACAB0}" destId="{61B590E0-0948-4BA6-AE53-C1EF6127CFE0}" srcOrd="9" destOrd="0" presId="urn:microsoft.com/office/officeart/2011/layout/CircleProcess"/>
    <dgm:cxn modelId="{6F72D616-D661-4B68-B644-A4B7AD54A3F7}" type="presParOf" srcId="{61B590E0-0948-4BA6-AE53-C1EF6127CFE0}" destId="{32CBBFBB-F82C-425F-AA7F-C9B3024B7FBF}" srcOrd="0" destOrd="0" presId="urn:microsoft.com/office/officeart/2011/layout/CircleProcess"/>
    <dgm:cxn modelId="{FB42289D-740A-4198-96CA-1C880BAAF439}" type="presParOf" srcId="{80BEA7F6-80FE-4F69-B6C3-769B6CEACAB0}" destId="{F3684121-C927-43E2-949A-E0761391A12E}" srcOrd="10" destOrd="0" presId="urn:microsoft.com/office/officeart/2011/layout/CircleProcess"/>
    <dgm:cxn modelId="{33C5850F-8C7E-49FE-A768-1E4C6F165F73}" type="presParOf" srcId="{F3684121-C927-43E2-949A-E0761391A12E}" destId="{17DC4760-7506-4EC4-9201-28A1B1B4CA36}" srcOrd="0" destOrd="0" presId="urn:microsoft.com/office/officeart/2011/layout/CircleProcess"/>
    <dgm:cxn modelId="{B22C86D0-18AA-4FD1-91A3-9F15AF0A90DA}" type="presParOf" srcId="{80BEA7F6-80FE-4F69-B6C3-769B6CEACAB0}" destId="{642F2E03-0CFB-474A-8949-DA0D5C726C67}" srcOrd="11" destOrd="0" presId="urn:microsoft.com/office/officeart/2011/layout/CircleProcess"/>
    <dgm:cxn modelId="{7CC3D715-BD2F-41AF-ABBC-872FF8CA6EF1}" type="presParOf" srcId="{80BEA7F6-80FE-4F69-B6C3-769B6CEACAB0}" destId="{AB9BB279-4E57-4216-89A0-6A2C2A424AFD}" srcOrd="12" destOrd="0" presId="urn:microsoft.com/office/officeart/2011/layout/CircleProcess"/>
    <dgm:cxn modelId="{28DEFFD3-6AC2-4F72-9DD8-A916DE104919}" type="presParOf" srcId="{AB9BB279-4E57-4216-89A0-6A2C2A424AFD}" destId="{C8491D1E-07BC-4949-BAC8-1946BBE4D2FD}" srcOrd="0" destOrd="0" presId="urn:microsoft.com/office/officeart/2011/layout/CircleProcess"/>
    <dgm:cxn modelId="{CEA00D73-492A-41D2-A5BC-B00F8B5D7830}" type="presParOf" srcId="{80BEA7F6-80FE-4F69-B6C3-769B6CEACAB0}" destId="{E53B52FB-1D83-411D-B2C9-6070C1F38187}" srcOrd="13" destOrd="0" presId="urn:microsoft.com/office/officeart/2011/layout/CircleProcess"/>
    <dgm:cxn modelId="{5D2C16A9-BCE7-45A0-ACA2-0B383D2CA09A}" type="presParOf" srcId="{E53B52FB-1D83-411D-B2C9-6070C1F38187}" destId="{554D5F7E-6C02-41F1-8666-710F82FAA398}" srcOrd="0" destOrd="0" presId="urn:microsoft.com/office/officeart/2011/layout/CircleProcess"/>
    <dgm:cxn modelId="{6F20EABC-29D9-4288-99F0-427C8A712300}" type="presParOf" srcId="{80BEA7F6-80FE-4F69-B6C3-769B6CEACAB0}" destId="{17906206-9060-4D47-9497-7914402B3B62}"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75EBF-07EB-4997-9336-CB276D4CBF8A}">
      <dsp:nvSpPr>
        <dsp:cNvPr id="0" name=""/>
        <dsp:cNvSpPr/>
      </dsp:nvSpPr>
      <dsp:spPr>
        <a:xfrm>
          <a:off x="9734643" y="1518116"/>
          <a:ext cx="2219656" cy="22200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EEF7DE-0C79-4878-99A2-D2352B9A242B}">
      <dsp:nvSpPr>
        <dsp:cNvPr id="0" name=""/>
        <dsp:cNvSpPr/>
      </dsp:nvSpPr>
      <dsp:spPr>
        <a:xfrm>
          <a:off x="9807883" y="1592129"/>
          <a:ext cx="2071994" cy="2071992"/>
        </a:xfrm>
        <a:prstGeom prst="ellipse">
          <a:avLst/>
        </a:prstGeom>
        <a:solidFill>
          <a:schemeClr val="lt1">
            <a:alpha val="90000"/>
            <a:hueOff val="0"/>
            <a:satOff val="0"/>
            <a:lumOff val="0"/>
            <a:alphaOff val="0"/>
          </a:schemeClr>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5</a:t>
          </a:r>
          <a:endParaRPr lang="en-IN" sz="6500" kern="1200" dirty="0"/>
        </a:p>
      </dsp:txBody>
      <dsp:txXfrm>
        <a:off x="10104389" y="1888184"/>
        <a:ext cx="1480164" cy="1479883"/>
      </dsp:txXfrm>
    </dsp:sp>
    <dsp:sp modelId="{8CF07CD2-3BC5-4AAF-BB07-DD9A0056E66C}">
      <dsp:nvSpPr>
        <dsp:cNvPr id="0" name=""/>
        <dsp:cNvSpPr/>
      </dsp:nvSpPr>
      <dsp:spPr>
        <a:xfrm rot="2700000">
          <a:off x="7439511" y="1518231"/>
          <a:ext cx="2219400" cy="2219400"/>
        </a:xfrm>
        <a:prstGeom prst="teardrop">
          <a:avLst>
            <a:gd name="adj" fmla="val 100000"/>
          </a:avLst>
        </a:prstGeom>
        <a:solidFill>
          <a:srgbClr val="0099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83C2D-8D33-4EC7-B111-BA3AE5295E27}">
      <dsp:nvSpPr>
        <dsp:cNvPr id="0" name=""/>
        <dsp:cNvSpPr/>
      </dsp:nvSpPr>
      <dsp:spPr>
        <a:xfrm>
          <a:off x="7514986" y="1592129"/>
          <a:ext cx="2071994" cy="207199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4</a:t>
          </a:r>
          <a:endParaRPr lang="en-IN" sz="6500" kern="1200" dirty="0"/>
        </a:p>
      </dsp:txBody>
      <dsp:txXfrm>
        <a:off x="7810310" y="1888184"/>
        <a:ext cx="1480164" cy="1479883"/>
      </dsp:txXfrm>
    </dsp:sp>
    <dsp:sp modelId="{E67777B0-F96C-42C1-890D-E8E410BDB194}">
      <dsp:nvSpPr>
        <dsp:cNvPr id="0" name=""/>
        <dsp:cNvSpPr/>
      </dsp:nvSpPr>
      <dsp:spPr>
        <a:xfrm rot="2700000">
          <a:off x="5146614" y="1518231"/>
          <a:ext cx="2219400" cy="2219400"/>
        </a:xfrm>
        <a:prstGeom prst="teardrop">
          <a:avLst>
            <a:gd name="adj" fmla="val 100000"/>
          </a:avLst>
        </a:prstGeom>
        <a:solidFill>
          <a:srgbClr val="0099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9BEF4-2AFF-4F9C-91D4-15951515DEA1}">
      <dsp:nvSpPr>
        <dsp:cNvPr id="0" name=""/>
        <dsp:cNvSpPr/>
      </dsp:nvSpPr>
      <dsp:spPr>
        <a:xfrm>
          <a:off x="5220908" y="1592129"/>
          <a:ext cx="2071994" cy="2071992"/>
        </a:xfrm>
        <a:prstGeom prst="ellipse">
          <a:avLst/>
        </a:prstGeom>
        <a:solidFill>
          <a:schemeClr val="lt1">
            <a:alpha val="90000"/>
            <a:hueOff val="0"/>
            <a:satOff val="0"/>
            <a:lumOff val="0"/>
            <a:alphaOff val="0"/>
          </a:schemeClr>
        </a:solidFill>
        <a:ln w="12700" cap="flat" cmpd="sng" algn="ctr">
          <a:solidFill>
            <a:srgbClr val="0099C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en-IN" sz="6500" kern="1200" dirty="0"/>
        </a:p>
      </dsp:txBody>
      <dsp:txXfrm>
        <a:off x="5516232" y="1888184"/>
        <a:ext cx="1480164" cy="1479883"/>
      </dsp:txXfrm>
    </dsp:sp>
    <dsp:sp modelId="{32CBBFBB-F82C-425F-AA7F-C9B3024B7FBF}">
      <dsp:nvSpPr>
        <dsp:cNvPr id="0" name=""/>
        <dsp:cNvSpPr/>
      </dsp:nvSpPr>
      <dsp:spPr>
        <a:xfrm rot="2700000">
          <a:off x="2852536" y="1518231"/>
          <a:ext cx="2219400" cy="2219400"/>
        </a:xfrm>
        <a:prstGeom prst="teardrop">
          <a:avLst>
            <a:gd name="adj" fmla="val 100000"/>
          </a:avLst>
        </a:prstGeom>
        <a:solidFill>
          <a:srgbClr val="33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C4760-7506-4EC4-9201-28A1B1B4CA36}">
      <dsp:nvSpPr>
        <dsp:cNvPr id="0" name=""/>
        <dsp:cNvSpPr/>
      </dsp:nvSpPr>
      <dsp:spPr>
        <a:xfrm>
          <a:off x="2926829" y="1592129"/>
          <a:ext cx="2071994" cy="2071992"/>
        </a:xfrm>
        <a:prstGeom prst="ellipse">
          <a:avLst/>
        </a:prstGeom>
        <a:solidFill>
          <a:schemeClr val="lt1">
            <a:alpha val="90000"/>
            <a:hueOff val="0"/>
            <a:satOff val="0"/>
            <a:lumOff val="0"/>
            <a:alphaOff val="0"/>
          </a:schemeClr>
        </a:solidFill>
        <a:ln w="12700" cap="flat" cmpd="sng" algn="ctr">
          <a:solidFill>
            <a:srgbClr val="33CCC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en-IN" sz="6500" kern="1200" dirty="0"/>
        </a:p>
      </dsp:txBody>
      <dsp:txXfrm>
        <a:off x="3223335" y="1888184"/>
        <a:ext cx="1480164" cy="1479883"/>
      </dsp:txXfrm>
    </dsp:sp>
    <dsp:sp modelId="{C8491D1E-07BC-4949-BAC8-1946BBE4D2FD}">
      <dsp:nvSpPr>
        <dsp:cNvPr id="0" name=""/>
        <dsp:cNvSpPr/>
      </dsp:nvSpPr>
      <dsp:spPr>
        <a:xfrm rot="2700000">
          <a:off x="558457" y="1518231"/>
          <a:ext cx="2219400" cy="2219400"/>
        </a:xfrm>
        <a:prstGeom prst="teardrop">
          <a:avLst>
            <a:gd name="adj" fmla="val 100000"/>
          </a:avLst>
        </a:prstGeom>
        <a:solidFill>
          <a:srgbClr val="33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D5F7E-6C02-41F1-8666-710F82FAA398}">
      <dsp:nvSpPr>
        <dsp:cNvPr id="0" name=""/>
        <dsp:cNvSpPr/>
      </dsp:nvSpPr>
      <dsp:spPr>
        <a:xfrm>
          <a:off x="632751" y="1592129"/>
          <a:ext cx="2071994" cy="2071992"/>
        </a:xfrm>
        <a:prstGeom prst="ellipse">
          <a:avLst/>
        </a:prstGeom>
        <a:solidFill>
          <a:schemeClr val="lt1">
            <a:alpha val="90000"/>
            <a:hueOff val="0"/>
            <a:satOff val="0"/>
            <a:lumOff val="0"/>
            <a:alphaOff val="0"/>
          </a:schemeClr>
        </a:solidFill>
        <a:ln w="12700" cap="flat" cmpd="sng" algn="ctr">
          <a:solidFill>
            <a:srgbClr val="33CCC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en-IN" sz="6500" kern="1200" dirty="0"/>
        </a:p>
      </dsp:txBody>
      <dsp:txXfrm>
        <a:off x="929256" y="1888184"/>
        <a:ext cx="1480164" cy="147988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41AB-BD92-0291-DA9A-9AE6F8C92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A6ED6D-5065-0ED9-DFF1-DA93A58F0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12120-12B7-E893-1583-C31F096844FD}"/>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020F9FBF-9B58-673B-0C52-AB76FFBE2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F1965-561F-294B-709C-C98B52FF1750}"/>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296823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3032-1941-8A91-8E3C-47BFA81BD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8AD3E-77B3-5348-27C4-1F9355EB6E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156420-8656-A868-DB3A-5561D4840EB5}"/>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6E374A17-9EE8-8D5F-72D4-AC451F51F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7B778-822B-9D62-8FEF-598B2C21A601}"/>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270825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C80B9-C496-F3FF-0AFB-6FCF38B85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5E17E0-BDF0-1461-14DC-D298AB53A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0094F-A261-61CD-C587-7E2BB92C1C44}"/>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5F9BD9BF-09DA-4D54-7BFF-CA0D51660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3FE12-208F-FAF9-C4B7-011EAA6D6DB5}"/>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126534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062B-81B1-9B4B-CE69-8C79BDAD8E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C2F29-F907-33E9-0FF5-01DBD5E49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0048D-7F0E-47B5-0A99-E4C8083B9575}"/>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88B721B9-3373-9402-E7C0-3122EFAB1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A8991-CAA1-67BD-D6EF-10167557C777}"/>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120176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05D-3D1B-CE73-4645-AB41F918F1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13817-4483-90F6-A2E5-118A53ECA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BC69D-D82B-9D51-DFB9-6A58A9ED1F82}"/>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0AD61686-46F9-EB5D-338E-101E67712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2CB03-9623-F637-E0B8-1F049D05F9A1}"/>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57885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ABA7-65D7-8767-A9ED-72C6D6BAD3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32378-C06A-D4E6-A8F0-1295C1B7C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3516D8-CEF0-829B-AC74-C23218574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932B93-8AC1-D9B6-2BBB-5361A798BBFF}"/>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6" name="Footer Placeholder 5">
            <a:extLst>
              <a:ext uri="{FF2B5EF4-FFF2-40B4-BE49-F238E27FC236}">
                <a16:creationId xmlns:a16="http://schemas.microsoft.com/office/drawing/2014/main" id="{17F56E41-4472-05FC-3D4B-537489F21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6EBDE6-830F-20DA-F1CB-0E56A01BFD5E}"/>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151804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5BE9-5DDB-B096-FB03-47B9A0170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680746-0B95-5C22-3CE7-69DF2158A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94AEE-AD1E-527A-CE92-7AA57EAF6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368F1-61A2-2293-1786-23194D89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185EB-B9A1-81BA-1F47-AB3F56955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0F49AA-AD92-6716-2FAE-1616FF12896D}"/>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8" name="Footer Placeholder 7">
            <a:extLst>
              <a:ext uri="{FF2B5EF4-FFF2-40B4-BE49-F238E27FC236}">
                <a16:creationId xmlns:a16="http://schemas.microsoft.com/office/drawing/2014/main" id="{0C9820B6-E001-9240-4D31-3E843B32C4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A933A-1935-7F67-B658-A6285BF89BEB}"/>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239210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BE12-6CDE-4C92-039F-A4D03A6E3B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1326CB-CBFE-5BE9-8216-70F356EB002E}"/>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4" name="Footer Placeholder 3">
            <a:extLst>
              <a:ext uri="{FF2B5EF4-FFF2-40B4-BE49-F238E27FC236}">
                <a16:creationId xmlns:a16="http://schemas.microsoft.com/office/drawing/2014/main" id="{79CAEB73-C53A-F410-4C14-1D91F81809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4B0564-F6A3-3345-C428-EBCF36FDDCA2}"/>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334606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AF0C8-81D5-1F98-5127-7288E24C8C5D}"/>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3" name="Footer Placeholder 2">
            <a:extLst>
              <a:ext uri="{FF2B5EF4-FFF2-40B4-BE49-F238E27FC236}">
                <a16:creationId xmlns:a16="http://schemas.microsoft.com/office/drawing/2014/main" id="{2164669E-01F1-07B1-8F2D-DB6A949B1E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A8059D-F7C5-808E-1E9F-CE3EDF76FFC3}"/>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309527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3D9-1ADB-884F-AEEB-7378BD015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2B2E84-30DF-7706-0416-C6116BAEF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C1AEBD-3CD3-1E43-E99C-C6A1BD3A9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E1D00-9F45-9851-2A6F-49DA7545F1DF}"/>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6" name="Footer Placeholder 5">
            <a:extLst>
              <a:ext uri="{FF2B5EF4-FFF2-40B4-BE49-F238E27FC236}">
                <a16:creationId xmlns:a16="http://schemas.microsoft.com/office/drawing/2014/main" id="{F19CE2AB-B47C-3EFA-6C38-33184888AF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439ACC-313C-6624-B1BA-E4FB35681955}"/>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423570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8FE1-F753-DE73-5040-9D67ED957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22054E-7A8F-7300-5A61-29CF5822C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E438AB-EA20-040D-B29A-EFF60920F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EA2FE-C89D-CE45-F954-0FA1AA124726}"/>
              </a:ext>
            </a:extLst>
          </p:cNvPr>
          <p:cNvSpPr>
            <a:spLocks noGrp="1"/>
          </p:cNvSpPr>
          <p:nvPr>
            <p:ph type="dt" sz="half" idx="10"/>
          </p:nvPr>
        </p:nvSpPr>
        <p:spPr/>
        <p:txBody>
          <a:bodyPr/>
          <a:lstStyle/>
          <a:p>
            <a:fld id="{F738473E-152C-43CE-848C-7E21C5290895}" type="datetimeFigureOut">
              <a:rPr lang="en-IN" smtClean="0"/>
              <a:t>21-03-2025</a:t>
            </a:fld>
            <a:endParaRPr lang="en-IN"/>
          </a:p>
        </p:txBody>
      </p:sp>
      <p:sp>
        <p:nvSpPr>
          <p:cNvPr id="6" name="Footer Placeholder 5">
            <a:extLst>
              <a:ext uri="{FF2B5EF4-FFF2-40B4-BE49-F238E27FC236}">
                <a16:creationId xmlns:a16="http://schemas.microsoft.com/office/drawing/2014/main" id="{EE5CDD9D-E2AE-FC90-029B-F8195E38C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CF3AB-74AF-162D-956B-155A55E03840}"/>
              </a:ext>
            </a:extLst>
          </p:cNvPr>
          <p:cNvSpPr>
            <a:spLocks noGrp="1"/>
          </p:cNvSpPr>
          <p:nvPr>
            <p:ph type="sldNum" sz="quarter" idx="12"/>
          </p:nvPr>
        </p:nvSpPr>
        <p:spPr/>
        <p:txBody>
          <a:bodyPr/>
          <a:lstStyle/>
          <a:p>
            <a:fld id="{674AA336-1FD4-4C3C-9ECD-90187DC591D2}" type="slidenum">
              <a:rPr lang="en-IN" smtClean="0"/>
              <a:t>‹#›</a:t>
            </a:fld>
            <a:endParaRPr lang="en-IN"/>
          </a:p>
        </p:txBody>
      </p:sp>
    </p:spTree>
    <p:extLst>
      <p:ext uri="{BB962C8B-B14F-4D97-AF65-F5344CB8AC3E}">
        <p14:creationId xmlns:p14="http://schemas.microsoft.com/office/powerpoint/2010/main" val="42726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26F51-E967-3707-DEC0-2569F9491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47E62-108A-B3CC-7B1A-8F3C2171B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7CE99-0DBE-8CB4-086E-9BF41B4F2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8473E-152C-43CE-848C-7E21C5290895}" type="datetimeFigureOut">
              <a:rPr lang="en-IN" smtClean="0"/>
              <a:t>21-03-2025</a:t>
            </a:fld>
            <a:endParaRPr lang="en-IN"/>
          </a:p>
        </p:txBody>
      </p:sp>
      <p:sp>
        <p:nvSpPr>
          <p:cNvPr id="5" name="Footer Placeholder 4">
            <a:extLst>
              <a:ext uri="{FF2B5EF4-FFF2-40B4-BE49-F238E27FC236}">
                <a16:creationId xmlns:a16="http://schemas.microsoft.com/office/drawing/2014/main" id="{AEEEB189-220A-9DC7-D9D9-E9BBCABA5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38CE95-223C-2E81-69CF-23AD137A0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AA336-1FD4-4C3C-9ECD-90187DC591D2}" type="slidenum">
              <a:rPr lang="en-IN" smtClean="0"/>
              <a:t>‹#›</a:t>
            </a:fld>
            <a:endParaRPr lang="en-IN"/>
          </a:p>
        </p:txBody>
      </p:sp>
    </p:spTree>
    <p:extLst>
      <p:ext uri="{BB962C8B-B14F-4D97-AF65-F5344CB8AC3E}">
        <p14:creationId xmlns:p14="http://schemas.microsoft.com/office/powerpoint/2010/main" val="4821231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3">
                <a:lumMod val="20000"/>
                <a:lumOff val="80000"/>
              </a:schemeClr>
            </a:gs>
            <a:gs pos="83000">
              <a:schemeClr val="bg2"/>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A0A7-5081-6816-0942-6CEF8DAC4B08}"/>
              </a:ext>
            </a:extLst>
          </p:cNvPr>
          <p:cNvSpPr>
            <a:spLocks noGrp="1"/>
          </p:cNvSpPr>
          <p:nvPr>
            <p:ph type="ctrTitle"/>
          </p:nvPr>
        </p:nvSpPr>
        <p:spPr>
          <a:xfrm>
            <a:off x="413655" y="1035698"/>
            <a:ext cx="7004182" cy="3004458"/>
          </a:xfrm>
          <a:ln w="28575">
            <a:solidFill>
              <a:schemeClr val="tx1"/>
            </a:solidFill>
            <a:prstDash val="dashDot"/>
          </a:ln>
        </p:spPr>
        <p:txBody>
          <a:bodyPr>
            <a:normAutofit/>
          </a:bodyPr>
          <a:lstStyle/>
          <a:p>
            <a:r>
              <a:rPr lang="en-US" b="1" dirty="0"/>
              <a:t>Understanding Career </a:t>
            </a:r>
            <a:br>
              <a:rPr lang="en-US" b="1" dirty="0"/>
            </a:br>
            <a:r>
              <a:rPr lang="en-US" b="1" dirty="0"/>
              <a:t>Aspirations of </a:t>
            </a:r>
            <a:br>
              <a:rPr lang="en-US" b="1" dirty="0"/>
            </a:br>
            <a:r>
              <a:rPr lang="en-US" b="1" dirty="0"/>
              <a:t>Gen Z</a:t>
            </a:r>
            <a:endParaRPr lang="en-IN" b="1" dirty="0"/>
          </a:p>
        </p:txBody>
      </p:sp>
      <p:sp>
        <p:nvSpPr>
          <p:cNvPr id="3" name="Subtitle 2">
            <a:extLst>
              <a:ext uri="{FF2B5EF4-FFF2-40B4-BE49-F238E27FC236}">
                <a16:creationId xmlns:a16="http://schemas.microsoft.com/office/drawing/2014/main" id="{9FCC7F35-8C29-D733-CF92-2FD9F9C854B6}"/>
              </a:ext>
            </a:extLst>
          </p:cNvPr>
          <p:cNvSpPr>
            <a:spLocks noGrp="1"/>
          </p:cNvSpPr>
          <p:nvPr>
            <p:ph type="subTitle" idx="1"/>
          </p:nvPr>
        </p:nvSpPr>
        <p:spPr>
          <a:xfrm>
            <a:off x="545839" y="4850905"/>
            <a:ext cx="6739813" cy="829907"/>
          </a:xfrm>
        </p:spPr>
        <p:txBody>
          <a:bodyPr>
            <a:noAutofit/>
          </a:bodyPr>
          <a:lstStyle/>
          <a:p>
            <a:r>
              <a:rPr lang="en-US" sz="4400" dirty="0"/>
              <a:t>- Trupti Naik</a:t>
            </a:r>
            <a:endParaRPr lang="en-IN" sz="4400" dirty="0"/>
          </a:p>
        </p:txBody>
      </p:sp>
      <p:pic>
        <p:nvPicPr>
          <p:cNvPr id="5" name="Picture 4">
            <a:extLst>
              <a:ext uri="{FF2B5EF4-FFF2-40B4-BE49-F238E27FC236}">
                <a16:creationId xmlns:a16="http://schemas.microsoft.com/office/drawing/2014/main" id="{DF600997-D45B-4761-3726-4ED9A3795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836" y="1631326"/>
            <a:ext cx="3983696" cy="4049486"/>
          </a:xfrm>
          <a:prstGeom prst="rect">
            <a:avLst/>
          </a:prstGeom>
        </p:spPr>
      </p:pic>
    </p:spTree>
    <p:extLst>
      <p:ext uri="{BB962C8B-B14F-4D97-AF65-F5344CB8AC3E}">
        <p14:creationId xmlns:p14="http://schemas.microsoft.com/office/powerpoint/2010/main" val="115254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9464AB-C5E7-D751-B8AD-17B213876FBF}"/>
              </a:ext>
            </a:extLst>
          </p:cNvPr>
          <p:cNvSpPr/>
          <p:nvPr/>
        </p:nvSpPr>
        <p:spPr>
          <a:xfrm>
            <a:off x="271849" y="393869"/>
            <a:ext cx="5424101" cy="2901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buNone/>
            </a:pPr>
            <a:endParaRPr lang="en-US" sz="1800" b="0" i="0" u="none" strike="noStrike" dirty="0">
              <a:solidFill>
                <a:srgbClr val="000000"/>
              </a:solidFill>
              <a:effectLst/>
              <a:latin typeface="Arial" panose="020B0604020202020204" pitchFamily="34" charset="0"/>
            </a:endParaRPr>
          </a:p>
          <a:p>
            <a:pPr rtl="0">
              <a:buNone/>
            </a:pPr>
            <a:endParaRPr lang="en-US" b="0" dirty="0">
              <a:effectLst/>
            </a:endParaRPr>
          </a:p>
          <a:p>
            <a:pPr rtl="0">
              <a:buNone/>
            </a:pPr>
            <a:r>
              <a:rPr lang="en-US" sz="1800" b="0" i="0" u="none" strike="noStrike" dirty="0">
                <a:solidFill>
                  <a:srgbClr val="000000"/>
                </a:solidFill>
                <a:effectLst/>
                <a:latin typeface="Arial" panose="020B0604020202020204" pitchFamily="34" charset="0"/>
              </a:rPr>
              <a:t>What are the top three values that influence your career choices?</a:t>
            </a:r>
          </a:p>
          <a:p>
            <a:pPr rtl="0">
              <a:buNone/>
            </a:pP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Financial stability</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Work-life balance</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Growth opportunities</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Creativity and innovation</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Social impact</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Flexibility in location/schedule</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Other: ______________</a:t>
            </a:r>
            <a:endParaRPr lang="en-US" b="0" dirty="0">
              <a:effectLst/>
            </a:endParaRPr>
          </a:p>
          <a:p>
            <a:pPr>
              <a:buNone/>
            </a:pPr>
            <a:br>
              <a:rPr lang="en-US" dirty="0"/>
            </a:br>
            <a:endParaRPr lang="en-IN" dirty="0"/>
          </a:p>
        </p:txBody>
      </p:sp>
      <p:sp>
        <p:nvSpPr>
          <p:cNvPr id="7" name="Rectangle: Rounded Corners 6">
            <a:extLst>
              <a:ext uri="{FF2B5EF4-FFF2-40B4-BE49-F238E27FC236}">
                <a16:creationId xmlns:a16="http://schemas.microsoft.com/office/drawing/2014/main" id="{7264178E-E584-0C8A-130D-E1FC14DAA288}"/>
              </a:ext>
            </a:extLst>
          </p:cNvPr>
          <p:cNvSpPr/>
          <p:nvPr/>
        </p:nvSpPr>
        <p:spPr>
          <a:xfrm>
            <a:off x="371474" y="3940259"/>
            <a:ext cx="5424101" cy="22700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buNone/>
            </a:pPr>
            <a:endParaRPr lang="en-US" sz="1800" b="0" i="0" u="none" strike="noStrike" dirty="0">
              <a:solidFill>
                <a:srgbClr val="000000"/>
              </a:solidFill>
              <a:effectLst/>
              <a:latin typeface="Arial" panose="020B0604020202020204" pitchFamily="34" charset="0"/>
            </a:endParaRPr>
          </a:p>
          <a:p>
            <a:pPr rtl="0">
              <a:buNone/>
            </a:pPr>
            <a:r>
              <a:rPr lang="en-US" sz="1800" b="0" i="0" u="none" strike="noStrike" dirty="0">
                <a:solidFill>
                  <a:srgbClr val="000000"/>
                </a:solidFill>
                <a:effectLst/>
                <a:latin typeface="Arial" panose="020B0604020202020204" pitchFamily="34" charset="0"/>
              </a:rPr>
              <a:t>What type of work environment do you prefer?</a:t>
            </a:r>
          </a:p>
          <a:p>
            <a:pPr rtl="0">
              <a:buNone/>
            </a:pPr>
            <a:endParaRPr lang="en-US" b="0" dirty="0">
              <a:effectLst/>
            </a:endParaRPr>
          </a:p>
          <a:p>
            <a:pPr marL="285750" indent="-285750" algn="just"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Fully remote</a:t>
            </a:r>
            <a:endParaRPr lang="en-US" b="0" dirty="0">
              <a:effectLst/>
            </a:endParaRPr>
          </a:p>
          <a:p>
            <a:pPr marL="285750" indent="-285750" algn="just"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Hybrid</a:t>
            </a:r>
            <a:endParaRPr lang="en-US" b="0" dirty="0">
              <a:effectLst/>
            </a:endParaRPr>
          </a:p>
          <a:p>
            <a:pPr marL="285750" indent="-285750" algn="just"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In-office</a:t>
            </a:r>
            <a:endParaRPr lang="en-US" b="0" dirty="0">
              <a:effectLst/>
            </a:endParaRPr>
          </a:p>
          <a:p>
            <a:pPr marL="285750" indent="-285750" algn="just"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Flexible </a:t>
            </a:r>
            <a:endParaRPr lang="en-US" b="0" dirty="0">
              <a:effectLst/>
            </a:endParaRPr>
          </a:p>
          <a:p>
            <a:pPr>
              <a:buNone/>
            </a:pPr>
            <a:br>
              <a:rPr lang="en-US" dirty="0"/>
            </a:br>
            <a:endParaRPr lang="en-IN" dirty="0"/>
          </a:p>
        </p:txBody>
      </p:sp>
      <p:sp>
        <p:nvSpPr>
          <p:cNvPr id="8" name="Rectangle: Rounded Corners 7">
            <a:extLst>
              <a:ext uri="{FF2B5EF4-FFF2-40B4-BE49-F238E27FC236}">
                <a16:creationId xmlns:a16="http://schemas.microsoft.com/office/drawing/2014/main" id="{F332E4C3-4E7C-9DDE-A729-0976F4630B2C}"/>
              </a:ext>
            </a:extLst>
          </p:cNvPr>
          <p:cNvSpPr/>
          <p:nvPr/>
        </p:nvSpPr>
        <p:spPr>
          <a:xfrm>
            <a:off x="6396426" y="1844758"/>
            <a:ext cx="5424100" cy="2733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rtl="0">
              <a:buNone/>
            </a:pPr>
            <a:endParaRPr lang="en-US" sz="1800" b="0" i="0" u="none" strike="noStrike" dirty="0">
              <a:solidFill>
                <a:srgbClr val="000000"/>
              </a:solidFill>
              <a:effectLst/>
              <a:latin typeface="Arial" panose="020B0604020202020204" pitchFamily="34" charset="0"/>
            </a:endParaRPr>
          </a:p>
          <a:p>
            <a:pPr rtl="0">
              <a:buNone/>
            </a:pPr>
            <a:r>
              <a:rPr lang="en-US" sz="1800" b="0" i="0" u="none" strike="noStrike" dirty="0">
                <a:solidFill>
                  <a:srgbClr val="000000"/>
                </a:solidFill>
                <a:effectLst/>
                <a:latin typeface="Arial" panose="020B0604020202020204" pitchFamily="34" charset="0"/>
              </a:rPr>
              <a:t> </a:t>
            </a:r>
          </a:p>
          <a:p>
            <a:pPr rtl="0">
              <a:buNone/>
            </a:pPr>
            <a:r>
              <a:rPr lang="en-US" sz="1800" b="0" i="0" u="none" strike="noStrike" dirty="0">
                <a:solidFill>
                  <a:srgbClr val="000000"/>
                </a:solidFill>
                <a:effectLst/>
                <a:latin typeface="Arial" panose="020B0604020202020204" pitchFamily="34" charset="0"/>
              </a:rPr>
              <a:t>What motivates you the most in a job?</a:t>
            </a:r>
          </a:p>
          <a:p>
            <a:pPr rtl="0">
              <a:buNone/>
            </a:pP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Financial incentives and rewards</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Recognition and appreciation</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Growth and promotion opportunities</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Making a meaningful impact</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Developing new skills</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Work-life balance</a:t>
            </a:r>
            <a:endParaRPr lang="en-US" b="0" dirty="0">
              <a:effectLst/>
            </a:endParaRPr>
          </a:p>
          <a:p>
            <a:pPr marL="285750" indent="-285750" rtl="0">
              <a:buFont typeface="Wingdings" panose="05000000000000000000" pitchFamily="2" charset="2"/>
              <a:buChar char="q"/>
            </a:pPr>
            <a:r>
              <a:rPr lang="en-US" sz="1800" b="0" i="0" u="none" strike="noStrike" dirty="0">
                <a:solidFill>
                  <a:srgbClr val="000000"/>
                </a:solidFill>
                <a:effectLst/>
                <a:latin typeface="Arial" panose="020B0604020202020204" pitchFamily="34" charset="0"/>
              </a:rPr>
              <a:t>   Other: ______________</a:t>
            </a:r>
            <a:endParaRPr lang="en-US" b="0" dirty="0">
              <a:effectLst/>
            </a:endParaRPr>
          </a:p>
          <a:p>
            <a:pPr>
              <a:buNone/>
            </a:pPr>
            <a:br>
              <a:rPr lang="en-US" dirty="0"/>
            </a:br>
            <a:endParaRPr lang="en-IN" dirty="0"/>
          </a:p>
        </p:txBody>
      </p:sp>
    </p:spTree>
    <p:extLst>
      <p:ext uri="{BB962C8B-B14F-4D97-AF65-F5344CB8AC3E}">
        <p14:creationId xmlns:p14="http://schemas.microsoft.com/office/powerpoint/2010/main" val="240416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3E25DC-FE43-C360-1B9F-CFF6FF05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327" y="585259"/>
            <a:ext cx="3812854" cy="5435557"/>
          </a:xfrm>
          <a:prstGeom prst="rect">
            <a:avLst/>
          </a:prstGeom>
        </p:spPr>
      </p:pic>
      <p:sp>
        <p:nvSpPr>
          <p:cNvPr id="6" name="Rectangle: Rounded Corners 5">
            <a:extLst>
              <a:ext uri="{FF2B5EF4-FFF2-40B4-BE49-F238E27FC236}">
                <a16:creationId xmlns:a16="http://schemas.microsoft.com/office/drawing/2014/main" id="{78324507-EBF0-2B0E-CF6C-A27DFE45D328}"/>
              </a:ext>
            </a:extLst>
          </p:cNvPr>
          <p:cNvSpPr/>
          <p:nvPr/>
        </p:nvSpPr>
        <p:spPr>
          <a:xfrm>
            <a:off x="167951" y="326572"/>
            <a:ext cx="6568751" cy="2976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5097FA5D-BC10-DC3B-EE53-93132A4D6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19" y="609725"/>
            <a:ext cx="5828699" cy="2523515"/>
          </a:xfrm>
          <a:prstGeom prst="rect">
            <a:avLst/>
          </a:prstGeom>
        </p:spPr>
      </p:pic>
      <p:sp>
        <p:nvSpPr>
          <p:cNvPr id="9" name="Rectangle: Rounded Corners 8">
            <a:extLst>
              <a:ext uri="{FF2B5EF4-FFF2-40B4-BE49-F238E27FC236}">
                <a16:creationId xmlns:a16="http://schemas.microsoft.com/office/drawing/2014/main" id="{79BFF659-26A2-8426-5DF6-EC488156B801}"/>
              </a:ext>
            </a:extLst>
          </p:cNvPr>
          <p:cNvSpPr/>
          <p:nvPr/>
        </p:nvSpPr>
        <p:spPr>
          <a:xfrm>
            <a:off x="248118" y="3803655"/>
            <a:ext cx="6363478" cy="24446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0BE1C4F8-38EC-F70A-F8BF-C6C0DC6D7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328" y="4006647"/>
            <a:ext cx="5555679" cy="2038635"/>
          </a:xfrm>
          <a:prstGeom prst="rect">
            <a:avLst/>
          </a:prstGeom>
        </p:spPr>
      </p:pic>
      <p:cxnSp>
        <p:nvCxnSpPr>
          <p:cNvPr id="15" name="Straight Connector 14">
            <a:extLst>
              <a:ext uri="{FF2B5EF4-FFF2-40B4-BE49-F238E27FC236}">
                <a16:creationId xmlns:a16="http://schemas.microsoft.com/office/drawing/2014/main" id="{CF0F0361-7F61-E186-DF35-0D3229D5922A}"/>
              </a:ext>
            </a:extLst>
          </p:cNvPr>
          <p:cNvCxnSpPr>
            <a:cxnSpLocks/>
          </p:cNvCxnSpPr>
          <p:nvPr/>
        </p:nvCxnSpPr>
        <p:spPr>
          <a:xfrm>
            <a:off x="7315200" y="609725"/>
            <a:ext cx="74645" cy="5435557"/>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35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1A8-CC9E-0750-A1FD-016D6BAA9BCF}"/>
              </a:ext>
            </a:extLst>
          </p:cNvPr>
          <p:cNvSpPr>
            <a:spLocks noGrp="1"/>
          </p:cNvSpPr>
          <p:nvPr>
            <p:ph type="title"/>
          </p:nvPr>
        </p:nvSpPr>
        <p:spPr>
          <a:xfrm>
            <a:off x="766340" y="1783656"/>
            <a:ext cx="10515600" cy="2993618"/>
          </a:xfrm>
          <a:ln w="28575">
            <a:solidFill>
              <a:schemeClr val="tx1"/>
            </a:solidFill>
            <a:prstDash val="dashDot"/>
          </a:ln>
        </p:spPr>
        <p:txBody>
          <a:bodyPr>
            <a:normAutofit/>
          </a:bodyPr>
          <a:lstStyle/>
          <a:p>
            <a:pPr algn="ctr">
              <a:lnSpc>
                <a:spcPct val="100000"/>
              </a:lnSpc>
            </a:pPr>
            <a:r>
              <a:rPr lang="en-US" b="1" dirty="0"/>
              <a:t>STAGE 3:</a:t>
            </a:r>
            <a:br>
              <a:rPr lang="en-US" dirty="0"/>
            </a:br>
            <a:r>
              <a:rPr lang="en-US" b="1" dirty="0"/>
              <a:t>CLEANING AND STANDARDIZING </a:t>
            </a:r>
            <a:br>
              <a:rPr lang="en-US" b="1" dirty="0"/>
            </a:br>
            <a:r>
              <a:rPr lang="en-US" b="1" dirty="0"/>
              <a:t>IN SQL</a:t>
            </a:r>
            <a:endParaRPr lang="en-IN" b="1" dirty="0"/>
          </a:p>
        </p:txBody>
      </p:sp>
    </p:spTree>
    <p:extLst>
      <p:ext uri="{BB962C8B-B14F-4D97-AF65-F5344CB8AC3E}">
        <p14:creationId xmlns:p14="http://schemas.microsoft.com/office/powerpoint/2010/main" val="286172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6328F6A-42BB-471F-D214-EC2AE093BB79}"/>
              </a:ext>
            </a:extLst>
          </p:cNvPr>
          <p:cNvSpPr/>
          <p:nvPr/>
        </p:nvSpPr>
        <p:spPr>
          <a:xfrm>
            <a:off x="476250" y="552450"/>
            <a:ext cx="10963275" cy="577215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is the gender distribution of respondents of India?</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industries are Gen-Z most interested in pursuing careers in?</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are the top factors influencing Gen-Z’s career choices?</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is the desired work environment for Gen-Z? (e.g., remote, hybrid, in-office)</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How do financial goals, such as salary and benefits, impact career aspirations among Gen-Z?</a:t>
            </a:r>
            <a:endParaRPr lang="en-US" sz="1800" dirty="0">
              <a:solidFill>
                <a:srgbClr val="000000"/>
              </a:solidFill>
              <a:latin typeface="Arial" panose="020B0604020202020204" pitchFamily="34" charset="0"/>
            </a:endParaRP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role do personal values and social impact play in career choices for Gen-Z?</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percentage of respondents from India are interested in education abroad and sponsorship?</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How do career aspiration influences vary by gender in India?</a:t>
            </a:r>
            <a:endParaRPr lang="en-US" sz="1800" dirty="0">
              <a:solidFill>
                <a:srgbClr val="000000"/>
              </a:solidFill>
              <a:latin typeface="Arial" panose="020B0604020202020204" pitchFamily="34" charset="0"/>
            </a:endParaRP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What percentage of respondents are willing to work for a company for at least 3 years?</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 How does the preference for socially impactful companies vary by gender?</a:t>
            </a:r>
            <a:endParaRPr lang="en-US" sz="1800" dirty="0">
              <a:solidFill>
                <a:srgbClr val="000000"/>
              </a:solidFill>
              <a:latin typeface="Arial" panose="020B0604020202020204" pitchFamily="34" charset="0"/>
            </a:endParaRP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 What is the distribution of minimum expected salary in the first three years among respondents?</a:t>
            </a:r>
          </a:p>
          <a:p>
            <a:pPr marL="342900" indent="-342900">
              <a:lnSpc>
                <a:spcPct val="150000"/>
              </a:lnSpc>
              <a:buFont typeface="+mj-lt"/>
              <a:buAutoNum type="arabicPeriod"/>
            </a:pPr>
            <a:r>
              <a:rPr lang="en-US" sz="1800" b="0" i="0" u="none" strike="noStrike" dirty="0">
                <a:solidFill>
                  <a:srgbClr val="000000"/>
                </a:solidFill>
                <a:effectLst/>
                <a:latin typeface="Arial" panose="020B0604020202020204" pitchFamily="34" charset="0"/>
              </a:rPr>
              <a:t> What are the common work frustrations among respondents?</a:t>
            </a:r>
          </a:p>
        </p:txBody>
      </p:sp>
    </p:spTree>
    <p:extLst>
      <p:ext uri="{BB962C8B-B14F-4D97-AF65-F5344CB8AC3E}">
        <p14:creationId xmlns:p14="http://schemas.microsoft.com/office/powerpoint/2010/main" val="33632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6A2EB7-CF5C-4AA1-87A5-590BFF4C8E72}"/>
              </a:ext>
            </a:extLst>
          </p:cNvPr>
          <p:cNvSpPr/>
          <p:nvPr/>
        </p:nvSpPr>
        <p:spPr>
          <a:xfrm>
            <a:off x="397376" y="1113763"/>
            <a:ext cx="5153025" cy="1600200"/>
          </a:xfrm>
          <a:prstGeom prst="roundRect">
            <a:avLst/>
          </a:prstGeom>
          <a:ln w="1270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914400" rtl="0">
              <a:buNone/>
            </a:pPr>
            <a:endParaRPr lang="en-US" sz="1100" b="0" i="0" u="none" strike="noStrike" dirty="0">
              <a:solidFill>
                <a:srgbClr val="1967D2"/>
              </a:solidFill>
              <a:effectLst/>
              <a:latin typeface="Roboto Mono" panose="020F0502020204030204" pitchFamily="49" charset="0"/>
            </a:endParaRPr>
          </a:p>
          <a:p>
            <a:pPr marL="914400" rtl="0">
              <a:buNone/>
            </a:pPr>
            <a:endParaRPr lang="en-US" sz="1100" dirty="0">
              <a:solidFill>
                <a:srgbClr val="1967D2"/>
              </a:solidFill>
              <a:latin typeface="Roboto Mono" panose="020F0502020204030204" pitchFamily="49" charset="0"/>
            </a:endParaRPr>
          </a:p>
          <a:p>
            <a:pPr marL="914400" rtl="0">
              <a:buNone/>
            </a:pPr>
            <a:r>
              <a:rPr lang="en-US" sz="1100" b="0" i="0" u="none" strike="noStrike" dirty="0">
                <a:solidFill>
                  <a:srgbClr val="1967D2"/>
                </a:solidFill>
                <a:effectLst/>
                <a:latin typeface="Roboto Mono" panose="020F0502020204030204" pitchFamily="49" charset="0"/>
              </a:rPr>
              <a:t>SELECT</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000000"/>
                </a:solidFill>
                <a:effectLst/>
                <a:latin typeface="Roboto Mono" panose="020F0502020204030204" pitchFamily="49" charset="0"/>
              </a:rPr>
              <a:t>gender</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COUNT</a:t>
            </a:r>
            <a:r>
              <a:rPr lang="en-US" sz="1100" b="0" i="0" u="none" strike="noStrike" dirty="0">
                <a:solidFill>
                  <a:srgbClr val="3C4043"/>
                </a:solidFill>
                <a:effectLst/>
                <a:latin typeface="Roboto Mono" panose="020F0502020204030204" pitchFamily="49" charset="0"/>
              </a:rPr>
              <a:t>(*)</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as</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count</a:t>
            </a:r>
            <a:endParaRPr lang="en-US" sz="1100" b="0" dirty="0">
              <a:effectLst/>
            </a:endParaRPr>
          </a:p>
          <a:p>
            <a:pPr marL="914400" rtl="0">
              <a:buNone/>
            </a:pPr>
            <a:r>
              <a:rPr lang="en-US" sz="1100" b="0" i="0" u="none" strike="noStrike" dirty="0">
                <a:solidFill>
                  <a:srgbClr val="1967D2"/>
                </a:solidFill>
                <a:effectLst/>
                <a:latin typeface="Roboto Mono" panose="020F0502020204030204" pitchFamily="49" charset="0"/>
              </a:rPr>
              <a:t>FROM</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88038"/>
                </a:solidFill>
                <a:effectLst/>
                <a:latin typeface="Roboto Mono" panose="020F0502020204030204" pitchFamily="49" charset="0"/>
              </a:rPr>
              <a:t>`my-db-project3010.Tl.CareerAsp`</a:t>
            </a:r>
            <a:endParaRPr lang="en-US" sz="1100" b="0" dirty="0">
              <a:effectLst/>
            </a:endParaRPr>
          </a:p>
          <a:p>
            <a:pPr marL="914400" rtl="0">
              <a:buNone/>
            </a:pPr>
            <a:r>
              <a:rPr lang="en-US" sz="1100" b="0" i="0" u="none" strike="noStrike" dirty="0">
                <a:solidFill>
                  <a:srgbClr val="1967D2"/>
                </a:solidFill>
                <a:effectLst/>
                <a:latin typeface="Roboto Mono" panose="020F0502020204030204" pitchFamily="49" charset="0"/>
              </a:rPr>
              <a:t>WHERE</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000000"/>
                </a:solidFill>
                <a:effectLst/>
                <a:latin typeface="Roboto Mono" panose="020F0502020204030204" pitchFamily="49" charset="0"/>
              </a:rPr>
              <a:t>country</a:t>
            </a:r>
            <a:r>
              <a:rPr lang="en-US" sz="1100" b="0" i="0" u="none" strike="noStrike" dirty="0">
                <a:solidFill>
                  <a:srgbClr val="202124"/>
                </a:solidFill>
                <a:effectLst/>
                <a:latin typeface="Roboto Mono" panose="020F0502020204030204" pitchFamily="49" charset="0"/>
              </a:rPr>
              <a:t> = </a:t>
            </a:r>
            <a:r>
              <a:rPr lang="en-US" sz="1100" b="0" i="0" u="none" strike="noStrike" dirty="0">
                <a:solidFill>
                  <a:srgbClr val="188038"/>
                </a:solidFill>
                <a:effectLst/>
                <a:latin typeface="Roboto Mono" panose="020F0502020204030204" pitchFamily="49" charset="0"/>
              </a:rPr>
              <a:t>'IN'</a:t>
            </a:r>
            <a:endParaRPr lang="en-US" sz="1100" b="0" dirty="0">
              <a:effectLst/>
            </a:endParaRPr>
          </a:p>
          <a:p>
            <a:pPr marL="914400" rtl="0">
              <a:buNone/>
            </a:pPr>
            <a:r>
              <a:rPr lang="en-US" sz="1100" b="0" i="0" u="none" strike="noStrike" dirty="0">
                <a:solidFill>
                  <a:srgbClr val="1967D2"/>
                </a:solidFill>
                <a:effectLst/>
                <a:latin typeface="Roboto Mono" panose="020F0502020204030204" pitchFamily="49" charset="0"/>
              </a:rPr>
              <a:t>GROUP</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BY</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000000"/>
                </a:solidFill>
                <a:effectLst/>
                <a:latin typeface="Roboto Mono" panose="020F0502020204030204" pitchFamily="49" charset="0"/>
              </a:rPr>
              <a:t>gender</a:t>
            </a:r>
            <a:endParaRPr lang="en-US" sz="1100" dirty="0"/>
          </a:p>
          <a:p>
            <a:pPr marL="914400" rtl="0">
              <a:buNone/>
            </a:pPr>
            <a:r>
              <a:rPr lang="en-US" sz="1100" b="0" i="0" u="none" strike="noStrike" dirty="0">
                <a:solidFill>
                  <a:srgbClr val="1967D2"/>
                </a:solidFill>
                <a:effectLst/>
                <a:latin typeface="Roboto Mono" panose="020F0502020204030204" pitchFamily="49" charset="0"/>
              </a:rPr>
              <a:t>ORDER</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BY</a:t>
            </a:r>
            <a:r>
              <a:rPr lang="en-US" sz="1100" b="0" i="0" u="none" strike="noStrike" dirty="0">
                <a:solidFill>
                  <a:srgbClr val="202124"/>
                </a:solidFill>
                <a:effectLst/>
                <a:latin typeface="Roboto Mono" panose="020F0502020204030204" pitchFamily="49" charset="0"/>
              </a:rPr>
              <a:t> </a:t>
            </a:r>
            <a:r>
              <a:rPr lang="en-US" sz="1100" b="0" i="0" u="none" strike="noStrike" dirty="0">
                <a:solidFill>
                  <a:srgbClr val="1967D2"/>
                </a:solidFill>
                <a:effectLst/>
                <a:latin typeface="Roboto Mono" panose="020F0502020204030204" pitchFamily="49" charset="0"/>
              </a:rPr>
              <a:t>count</a:t>
            </a:r>
            <a:r>
              <a:rPr lang="en-US" sz="1100" b="0" i="0" u="none" strike="noStrike" dirty="0">
                <a:solidFill>
                  <a:srgbClr val="202124"/>
                </a:solidFill>
                <a:effectLst/>
                <a:latin typeface="Roboto Mono" panose="020F0502020204030204" pitchFamily="49" charset="0"/>
              </a:rPr>
              <a:t>;</a:t>
            </a:r>
            <a:endParaRPr lang="en-IN" sz="1100" dirty="0"/>
          </a:p>
          <a:p>
            <a:pPr algn="ctr"/>
            <a:endParaRPr lang="en-IN" sz="1600" dirty="0"/>
          </a:p>
        </p:txBody>
      </p:sp>
      <p:sp>
        <p:nvSpPr>
          <p:cNvPr id="3" name="Rectangle: Rounded Corners 2">
            <a:extLst>
              <a:ext uri="{FF2B5EF4-FFF2-40B4-BE49-F238E27FC236}">
                <a16:creationId xmlns:a16="http://schemas.microsoft.com/office/drawing/2014/main" id="{0295A995-3292-6D2F-DEA6-9D2E9E839526}"/>
              </a:ext>
            </a:extLst>
          </p:cNvPr>
          <p:cNvSpPr/>
          <p:nvPr/>
        </p:nvSpPr>
        <p:spPr>
          <a:xfrm>
            <a:off x="6641599" y="1113763"/>
            <a:ext cx="5153025" cy="1663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100" b="0" i="0" u="none" strike="noStrike" dirty="0">
                <a:solidFill>
                  <a:srgbClr val="1967D2"/>
                </a:solidFill>
                <a:effectLst/>
                <a:latin typeface="Roboto Mono" panose="00000009000000000000" pitchFamily="49" charset="0"/>
              </a:rPr>
              <a:t>SELECT </a:t>
            </a:r>
            <a:r>
              <a:rPr lang="en-US" sz="1100" b="0" i="0" u="none" strike="noStrike" dirty="0">
                <a:solidFill>
                  <a:srgbClr val="000000"/>
                </a:solidFill>
                <a:effectLst/>
                <a:latin typeface="Roboto Mono" panose="00000009000000000000" pitchFamily="49" charset="0"/>
              </a:rPr>
              <a:t>preferredworkingenvironment</a:t>
            </a:r>
            <a:r>
              <a:rPr lang="en-US" sz="1100" b="0" i="0" u="none" strike="noStrike" dirty="0">
                <a:solidFill>
                  <a:srgbClr val="202124"/>
                </a:solidFill>
                <a:effectLst/>
                <a:latin typeface="Roboto Mono" panose="00000009000000000000" pitchFamily="49" charset="0"/>
              </a:rPr>
              <a:t>, </a:t>
            </a:r>
          </a:p>
          <a:p>
            <a:pPr marL="457200" rtl="0">
              <a:buNone/>
            </a:pPr>
            <a:r>
              <a:rPr lang="en-US" sz="1100" b="0" i="0" u="none" strike="noStrike" dirty="0">
                <a:solidFill>
                  <a:srgbClr val="1967D2"/>
                </a:solidFill>
                <a:effectLst/>
                <a:latin typeface="Roboto Mono" panose="00000009000000000000" pitchFamily="49" charset="0"/>
              </a:rPr>
              <a:t>COUNT</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AS</a:t>
            </a:r>
            <a:r>
              <a:rPr lang="en-US" sz="1100" b="0" i="0" u="none" strike="noStrike" dirty="0">
                <a:solidFill>
                  <a:srgbClr val="202124"/>
                </a:solidFill>
                <a:effectLst/>
                <a:latin typeface="Roboto Mono" panose="00000009000000000000" pitchFamily="49" charset="0"/>
              </a:rPr>
              <a:t> </a:t>
            </a:r>
            <a:r>
              <a:rPr lang="en-US" sz="1100" b="0" i="0" u="none" strike="noStrike" dirty="0" err="1">
                <a:solidFill>
                  <a:srgbClr val="000000"/>
                </a:solidFill>
                <a:effectLst/>
                <a:latin typeface="Roboto Mono" panose="00000009000000000000" pitchFamily="49" charset="0"/>
              </a:rPr>
              <a:t>interest_count</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FROM </a:t>
            </a:r>
            <a:r>
              <a:rPr lang="en-US" sz="1100" b="0" i="0" u="none" strike="noStrike" dirty="0">
                <a:solidFill>
                  <a:srgbClr val="188038"/>
                </a:solidFill>
                <a:effectLst/>
                <a:latin typeface="Roboto Mono" panose="00000009000000000000" pitchFamily="49" charset="0"/>
              </a:rPr>
              <a:t>`my-db-project3010.Tl.CareerAsp`</a:t>
            </a:r>
            <a:endParaRPr lang="en-US" sz="1100" b="0" dirty="0">
              <a:effectLst/>
            </a:endParaRPr>
          </a:p>
          <a:p>
            <a:pPr marL="57150" indent="-400050" rtl="0">
              <a:buNone/>
            </a:pPr>
            <a:r>
              <a:rPr lang="en-US" sz="1100" b="0" i="0" u="none" strike="noStrike" dirty="0">
                <a:solidFill>
                  <a:srgbClr val="1967D2"/>
                </a:solidFill>
                <a:effectLst/>
                <a:latin typeface="Roboto Mono" panose="00000009000000000000" pitchFamily="49" charset="0"/>
              </a:rPr>
              <a:t>      WHERE </a:t>
            </a:r>
            <a:r>
              <a:rPr lang="en-US" sz="1100" b="0" i="0" u="none" strike="noStrike" dirty="0">
                <a:solidFill>
                  <a:srgbClr val="000000"/>
                </a:solidFill>
                <a:effectLst/>
                <a:latin typeface="Roboto Mono" panose="00000009000000000000" pitchFamily="49" charset="0"/>
              </a:rPr>
              <a:t>country</a:t>
            </a:r>
            <a:r>
              <a:rPr lang="en-US" sz="1100" b="0" i="0" u="none" strike="noStrike" dirty="0">
                <a:solidFill>
                  <a:srgbClr val="202124"/>
                </a:solidFill>
                <a:effectLst/>
                <a:latin typeface="Roboto Mono" panose="00000009000000000000" pitchFamily="49" charset="0"/>
              </a:rPr>
              <a:t> = </a:t>
            </a:r>
            <a:r>
              <a:rPr lang="en-US" sz="1100" b="0" i="0" u="none" strike="noStrike" dirty="0">
                <a:solidFill>
                  <a:srgbClr val="188038"/>
                </a:solidFill>
                <a:effectLst/>
                <a:latin typeface="Roboto Mono" panose="00000009000000000000" pitchFamily="49" charset="0"/>
              </a:rPr>
              <a:t>'IN'</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GROUP</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 </a:t>
            </a:r>
            <a:r>
              <a:rPr lang="en-US" sz="1100" b="0" i="0" u="none" strike="noStrike" dirty="0">
                <a:solidFill>
                  <a:srgbClr val="000000"/>
                </a:solidFill>
                <a:effectLst/>
                <a:latin typeface="Roboto Mono" panose="00000009000000000000" pitchFamily="49" charset="0"/>
              </a:rPr>
              <a:t>preferredworkingenvironment</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ORDER</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a:t>
            </a:r>
            <a:r>
              <a:rPr lang="en-US" sz="1100" b="0" i="0" u="none" strike="noStrike" dirty="0">
                <a:solidFill>
                  <a:srgbClr val="202124"/>
                </a:solidFill>
                <a:effectLst/>
                <a:latin typeface="Roboto Mono" panose="00000009000000000000" pitchFamily="49" charset="0"/>
              </a:rPr>
              <a:t> </a:t>
            </a:r>
            <a:r>
              <a:rPr lang="en-US" sz="1100" b="0" i="0" u="none" strike="noStrike" dirty="0" err="1">
                <a:solidFill>
                  <a:srgbClr val="000000"/>
                </a:solidFill>
                <a:effectLst/>
                <a:latin typeface="Roboto Mono" panose="00000009000000000000" pitchFamily="49" charset="0"/>
              </a:rPr>
              <a:t>interest_count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DESC</a:t>
            </a:r>
            <a:endParaRPr lang="en-US" sz="1100" dirty="0"/>
          </a:p>
          <a:p>
            <a:pPr marL="457200" rtl="0">
              <a:buNone/>
            </a:pPr>
            <a:r>
              <a:rPr lang="en-US" sz="1100" b="0" i="0" u="none" strike="noStrike" dirty="0">
                <a:solidFill>
                  <a:srgbClr val="1967D2"/>
                </a:solidFill>
                <a:effectLst/>
                <a:latin typeface="Roboto Mono" panose="00000009000000000000" pitchFamily="49" charset="0"/>
              </a:rPr>
              <a:t>LIMIT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B06000"/>
                </a:solidFill>
                <a:effectLst/>
                <a:latin typeface="Roboto Mono" panose="00000009000000000000" pitchFamily="49" charset="0"/>
              </a:rPr>
              <a:t>10</a:t>
            </a:r>
            <a:r>
              <a:rPr lang="en-US" sz="1100" b="0" i="0" u="none" strike="noStrike" dirty="0">
                <a:solidFill>
                  <a:srgbClr val="202124"/>
                </a:solidFill>
                <a:effectLst/>
                <a:latin typeface="Roboto Mono" panose="00000009000000000000" pitchFamily="49" charset="0"/>
              </a:rPr>
              <a:t>;</a:t>
            </a:r>
            <a:endParaRPr lang="en-IN" sz="1100" dirty="0"/>
          </a:p>
          <a:p>
            <a:pPr algn="ctr"/>
            <a:endParaRPr lang="en-IN" sz="1100" dirty="0"/>
          </a:p>
        </p:txBody>
      </p:sp>
      <p:sp>
        <p:nvSpPr>
          <p:cNvPr id="4" name="Rectangle: Rounded Corners 3">
            <a:extLst>
              <a:ext uri="{FF2B5EF4-FFF2-40B4-BE49-F238E27FC236}">
                <a16:creationId xmlns:a16="http://schemas.microsoft.com/office/drawing/2014/main" id="{F898AC98-069C-D936-6839-82F1B88B548C}"/>
              </a:ext>
            </a:extLst>
          </p:cNvPr>
          <p:cNvSpPr/>
          <p:nvPr/>
        </p:nvSpPr>
        <p:spPr>
          <a:xfrm>
            <a:off x="407047" y="3965575"/>
            <a:ext cx="4892741" cy="1663700"/>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100" b="0" i="0" u="none" strike="noStrike" dirty="0">
                <a:solidFill>
                  <a:srgbClr val="1967D2"/>
                </a:solidFill>
                <a:effectLst/>
                <a:latin typeface="Roboto Mono" panose="00000009000000000000" pitchFamily="49" charset="0"/>
              </a:rPr>
              <a:t>SELECT </a:t>
            </a:r>
            <a:r>
              <a:rPr lang="en-US" sz="1100" b="0" i="0" u="none" strike="noStrike" dirty="0">
                <a:solidFill>
                  <a:srgbClr val="000000"/>
                </a:solidFill>
                <a:effectLst/>
                <a:latin typeface="Roboto Mono" panose="00000009000000000000" pitchFamily="49" charset="0"/>
              </a:rPr>
              <a:t>preferredworkingenvironment</a:t>
            </a:r>
            <a:r>
              <a:rPr lang="en-US" sz="1100" b="0" i="0" u="none" strike="noStrike" dirty="0">
                <a:solidFill>
                  <a:srgbClr val="202124"/>
                </a:solidFill>
                <a:effectLst/>
                <a:latin typeface="Roboto Mono" panose="00000009000000000000" pitchFamily="49" charset="0"/>
              </a:rPr>
              <a:t>,</a:t>
            </a:r>
          </a:p>
          <a:p>
            <a:pPr marL="457200" rtl="0">
              <a:buNone/>
            </a:pPr>
            <a:r>
              <a:rPr lang="en-US" sz="1100" b="0" i="0" u="none" strike="noStrike" dirty="0">
                <a:solidFill>
                  <a:srgbClr val="1967D2"/>
                </a:solidFill>
                <a:effectLst/>
                <a:latin typeface="Roboto Mono" panose="00000009000000000000" pitchFamily="49" charset="0"/>
              </a:rPr>
              <a:t>COUNT</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AS</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000000"/>
                </a:solidFill>
                <a:effectLst/>
                <a:latin typeface="Roboto Mono" panose="00000009000000000000" pitchFamily="49" charset="0"/>
              </a:rPr>
              <a:t>preference_count</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FROM</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88038"/>
                </a:solidFill>
                <a:effectLst/>
                <a:latin typeface="Roboto Mono" panose="00000009000000000000" pitchFamily="49" charset="0"/>
              </a:rPr>
              <a:t>`my-db-project3010.Tl.CareerAsp`</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WHERE </a:t>
            </a:r>
            <a:r>
              <a:rPr lang="en-US" sz="1100" b="0" i="0" u="none" strike="noStrike" dirty="0">
                <a:solidFill>
                  <a:srgbClr val="000000"/>
                </a:solidFill>
                <a:effectLst/>
                <a:latin typeface="Roboto Mono" panose="00000009000000000000" pitchFamily="49" charset="0"/>
              </a:rPr>
              <a:t>country</a:t>
            </a:r>
            <a:r>
              <a:rPr lang="en-US" sz="1100" b="0" i="0" u="none" strike="noStrike" dirty="0">
                <a:solidFill>
                  <a:srgbClr val="202124"/>
                </a:solidFill>
                <a:effectLst/>
                <a:latin typeface="Roboto Mono" panose="00000009000000000000" pitchFamily="49" charset="0"/>
              </a:rPr>
              <a:t> = </a:t>
            </a:r>
            <a:r>
              <a:rPr lang="en-US" sz="1100" b="0" i="0" u="none" strike="noStrike" dirty="0">
                <a:solidFill>
                  <a:srgbClr val="188038"/>
                </a:solidFill>
                <a:effectLst/>
                <a:latin typeface="Roboto Mono" panose="00000009000000000000" pitchFamily="49" charset="0"/>
              </a:rPr>
              <a:t>'IN'</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GROUP</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 </a:t>
            </a:r>
            <a:r>
              <a:rPr lang="en-US" sz="1100" b="0" i="0" u="none" strike="noStrike" dirty="0">
                <a:solidFill>
                  <a:srgbClr val="000000"/>
                </a:solidFill>
                <a:effectLst/>
                <a:latin typeface="Roboto Mono" panose="00000009000000000000" pitchFamily="49" charset="0"/>
              </a:rPr>
              <a:t>preferredworkingenvironment</a:t>
            </a:r>
            <a:endParaRPr lang="en-US" sz="1100" dirty="0"/>
          </a:p>
          <a:p>
            <a:pPr marL="457200" rtl="0">
              <a:buNone/>
            </a:pPr>
            <a:r>
              <a:rPr lang="en-US" sz="1100" b="0" i="0" u="none" strike="noStrike" dirty="0">
                <a:solidFill>
                  <a:srgbClr val="1967D2"/>
                </a:solidFill>
                <a:effectLst/>
                <a:latin typeface="Roboto Mono" panose="00000009000000000000" pitchFamily="49" charset="0"/>
              </a:rPr>
              <a:t>ORDER</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 </a:t>
            </a:r>
            <a:r>
              <a:rPr lang="en-US" sz="1100" b="0" i="0" u="none" strike="noStrike" dirty="0">
                <a:solidFill>
                  <a:srgbClr val="000000"/>
                </a:solidFill>
                <a:effectLst/>
                <a:latin typeface="Roboto Mono" panose="00000009000000000000" pitchFamily="49" charset="0"/>
              </a:rPr>
              <a:t>preference_count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DESC</a:t>
            </a:r>
            <a:r>
              <a:rPr lang="en-US" sz="1100" b="0" i="0" u="none" strike="noStrike" dirty="0">
                <a:solidFill>
                  <a:srgbClr val="202124"/>
                </a:solidFill>
                <a:effectLst/>
                <a:latin typeface="Roboto Mono" panose="00000009000000000000" pitchFamily="49" charset="0"/>
              </a:rPr>
              <a:t>;</a:t>
            </a:r>
            <a:endParaRPr lang="en-IN" sz="1100" dirty="0"/>
          </a:p>
          <a:p>
            <a:pPr algn="ctr"/>
            <a:endParaRPr lang="en-IN" sz="1100" dirty="0"/>
          </a:p>
        </p:txBody>
      </p:sp>
      <p:sp>
        <p:nvSpPr>
          <p:cNvPr id="5" name="Rectangle: Rounded Corners 4">
            <a:extLst>
              <a:ext uri="{FF2B5EF4-FFF2-40B4-BE49-F238E27FC236}">
                <a16:creationId xmlns:a16="http://schemas.microsoft.com/office/drawing/2014/main" id="{5125928D-DC72-C620-6B14-16309048B123}"/>
              </a:ext>
            </a:extLst>
          </p:cNvPr>
          <p:cNvSpPr/>
          <p:nvPr/>
        </p:nvSpPr>
        <p:spPr>
          <a:xfrm>
            <a:off x="6489198" y="3965575"/>
            <a:ext cx="5457825" cy="1663700"/>
          </a:xfrm>
          <a:prstGeom prst="round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100" b="0" i="0" u="none" strike="noStrike" dirty="0">
                <a:solidFill>
                  <a:srgbClr val="1967D2"/>
                </a:solidFill>
                <a:effectLst/>
                <a:latin typeface="Roboto Mono" panose="00000009000000000000" pitchFamily="49" charset="0"/>
              </a:rPr>
              <a:t>SELECT </a:t>
            </a:r>
            <a:r>
              <a:rPr lang="en-US" sz="1100" b="0" i="0" u="none" strike="noStrike" dirty="0">
                <a:solidFill>
                  <a:srgbClr val="000000"/>
                </a:solidFill>
                <a:effectLst/>
                <a:latin typeface="Roboto Mono" panose="00000009000000000000" pitchFamily="49" charset="0"/>
              </a:rPr>
              <a:t>influencingfactors</a:t>
            </a:r>
            <a:r>
              <a:rPr lang="en-US" sz="1100" b="0" i="0" u="none" strike="noStrike" dirty="0">
                <a:solidFill>
                  <a:srgbClr val="202124"/>
                </a:solidFill>
                <a:effectLst/>
                <a:latin typeface="Roboto Mono" panose="00000009000000000000" pitchFamily="49" charset="0"/>
              </a:rPr>
              <a:t>,</a:t>
            </a:r>
            <a:endParaRPr lang="en-US" sz="1100" b="0" dirty="0">
              <a:effectLst/>
            </a:endParaRPr>
          </a:p>
          <a:p>
            <a:pPr marL="457200" rtl="0">
              <a:buNone/>
            </a:pP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SUM</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1967D2"/>
                </a:solidFill>
                <a:effectLst/>
                <a:latin typeface="Roboto Mono" panose="00000009000000000000" pitchFamily="49" charset="0"/>
              </a:rPr>
              <a:t>case</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when</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000000"/>
                </a:solidFill>
                <a:effectLst/>
                <a:latin typeface="Roboto Mono" panose="00000009000000000000" pitchFamily="49" charset="0"/>
              </a:rPr>
              <a:t>gender</a:t>
            </a:r>
            <a:r>
              <a:rPr lang="en-US" sz="1100" b="0" i="0" u="none" strike="noStrike" dirty="0">
                <a:solidFill>
                  <a:srgbClr val="202124"/>
                </a:solidFill>
                <a:effectLst/>
                <a:latin typeface="Roboto Mono" panose="00000009000000000000" pitchFamily="49" charset="0"/>
              </a:rPr>
              <a:t>=</a:t>
            </a:r>
            <a:r>
              <a:rPr lang="en-US" sz="1100" b="0" i="0" u="none" strike="noStrike" dirty="0">
                <a:solidFill>
                  <a:srgbClr val="188038"/>
                </a:solidFill>
                <a:effectLst/>
                <a:latin typeface="Roboto Mono" panose="00000009000000000000" pitchFamily="49" charset="0"/>
              </a:rPr>
              <a:t>'M'</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then</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B06000"/>
                </a:solidFill>
                <a:effectLst/>
                <a:latin typeface="Roboto Mono" panose="00000009000000000000" pitchFamily="49" charset="0"/>
              </a:rPr>
              <a:t>1</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else</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B06000"/>
                </a:solidFill>
                <a:effectLst/>
                <a:latin typeface="Roboto Mono" panose="00000009000000000000" pitchFamily="49" charset="0"/>
              </a:rPr>
              <a:t>0</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end</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as</a:t>
            </a:r>
            <a:r>
              <a:rPr lang="en-US" sz="1100" b="0" i="0" u="none" strike="noStrike" dirty="0">
                <a:solidFill>
                  <a:srgbClr val="202124"/>
                </a:solidFill>
                <a:effectLst/>
                <a:latin typeface="Roboto Mono" panose="00000009000000000000" pitchFamily="49" charset="0"/>
              </a:rPr>
              <a:t> </a:t>
            </a:r>
            <a:r>
              <a:rPr lang="en-US" sz="1100" b="0" i="0" u="none" strike="noStrike" dirty="0" err="1">
                <a:solidFill>
                  <a:srgbClr val="000000"/>
                </a:solidFill>
                <a:effectLst/>
                <a:latin typeface="Roboto Mono" panose="00000009000000000000" pitchFamily="49" charset="0"/>
              </a:rPr>
              <a:t>male_count</a:t>
            </a:r>
            <a:r>
              <a:rPr lang="en-US" sz="1100" b="0" i="0" u="none" strike="noStrike" dirty="0">
                <a:solidFill>
                  <a:srgbClr val="202124"/>
                </a:solidFill>
                <a:effectLst/>
                <a:latin typeface="Roboto Mono" panose="00000009000000000000" pitchFamily="49" charset="0"/>
              </a:rPr>
              <a:t>,</a:t>
            </a:r>
            <a:endParaRPr lang="en-US" sz="1100" b="0" dirty="0">
              <a:effectLst/>
            </a:endParaRPr>
          </a:p>
          <a:p>
            <a:pPr marL="457200" rtl="0">
              <a:buNone/>
            </a:pP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SUM</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1967D2"/>
                </a:solidFill>
                <a:effectLst/>
                <a:latin typeface="Roboto Mono" panose="00000009000000000000" pitchFamily="49" charset="0"/>
              </a:rPr>
              <a:t>case</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when</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000000"/>
                </a:solidFill>
                <a:effectLst/>
                <a:latin typeface="Roboto Mono" panose="00000009000000000000" pitchFamily="49" charset="0"/>
              </a:rPr>
              <a:t>gender</a:t>
            </a:r>
            <a:r>
              <a:rPr lang="en-US" sz="1100" b="0" i="0" u="none" strike="noStrike" dirty="0">
                <a:solidFill>
                  <a:srgbClr val="202124"/>
                </a:solidFill>
                <a:effectLst/>
                <a:latin typeface="Roboto Mono" panose="00000009000000000000" pitchFamily="49" charset="0"/>
              </a:rPr>
              <a:t>=</a:t>
            </a:r>
            <a:r>
              <a:rPr lang="en-US" sz="1100" b="0" i="0" u="none" strike="noStrike" dirty="0">
                <a:solidFill>
                  <a:srgbClr val="188038"/>
                </a:solidFill>
                <a:effectLst/>
                <a:latin typeface="Roboto Mono" panose="00000009000000000000" pitchFamily="49" charset="0"/>
              </a:rPr>
              <a:t>'F'</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then</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B06000"/>
                </a:solidFill>
                <a:effectLst/>
                <a:latin typeface="Roboto Mono" panose="00000009000000000000" pitchFamily="49" charset="0"/>
              </a:rPr>
              <a:t>1</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else</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B06000"/>
                </a:solidFill>
                <a:effectLst/>
                <a:latin typeface="Roboto Mono" panose="00000009000000000000" pitchFamily="49" charset="0"/>
              </a:rPr>
              <a:t>0</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end</a:t>
            </a:r>
            <a:r>
              <a:rPr lang="en-US" sz="1100" b="0" i="0" u="none" strike="noStrike" dirty="0">
                <a:solidFill>
                  <a:srgbClr val="3C4043"/>
                </a:solidFill>
                <a:effectLst/>
                <a:latin typeface="Roboto Mono" panose="00000009000000000000" pitchFamily="49" charset="0"/>
              </a:rPr>
              <a: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as</a:t>
            </a:r>
            <a:r>
              <a:rPr lang="en-US" sz="1100" b="0" i="0" u="none" strike="noStrike" dirty="0">
                <a:solidFill>
                  <a:srgbClr val="202124"/>
                </a:solidFill>
                <a:effectLst/>
                <a:latin typeface="Roboto Mono" panose="00000009000000000000" pitchFamily="49" charset="0"/>
              </a:rPr>
              <a:t> </a:t>
            </a:r>
            <a:r>
              <a:rPr lang="en-US" sz="1100" b="0" i="0" u="none" strike="noStrike" dirty="0" err="1">
                <a:solidFill>
                  <a:srgbClr val="000000"/>
                </a:solidFill>
                <a:effectLst/>
                <a:latin typeface="Roboto Mono" panose="00000009000000000000" pitchFamily="49" charset="0"/>
              </a:rPr>
              <a:t>Female_count</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FROM </a:t>
            </a:r>
            <a:r>
              <a:rPr lang="en-US" sz="1100" b="0" i="0" u="none" strike="noStrike" dirty="0">
                <a:solidFill>
                  <a:srgbClr val="188038"/>
                </a:solidFill>
                <a:effectLst/>
                <a:latin typeface="Roboto Mono" panose="00000009000000000000" pitchFamily="49" charset="0"/>
              </a:rPr>
              <a:t>`my-db-project3010.Tl.CareerAsp`</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WHERE </a:t>
            </a:r>
            <a:r>
              <a:rPr lang="en-US" sz="1100" b="0" i="0" u="none" strike="noStrike" dirty="0">
                <a:solidFill>
                  <a:srgbClr val="000000"/>
                </a:solidFill>
                <a:effectLst/>
                <a:latin typeface="Roboto Mono" panose="00000009000000000000" pitchFamily="49" charset="0"/>
              </a:rPr>
              <a:t>country</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88038"/>
                </a:solidFill>
                <a:effectLst/>
                <a:latin typeface="Roboto Mono" panose="00000009000000000000" pitchFamily="49" charset="0"/>
              </a:rPr>
              <a:t>'IN'</a:t>
            </a:r>
            <a:endParaRPr lang="en-US" sz="1100" b="0" dirty="0">
              <a:effectLst/>
            </a:endParaRPr>
          </a:p>
          <a:p>
            <a:pPr marL="457200" rtl="0">
              <a:buNone/>
            </a:pPr>
            <a:r>
              <a:rPr lang="en-US" sz="1100" b="0" i="0" u="none" strike="noStrike" dirty="0">
                <a:solidFill>
                  <a:srgbClr val="1967D2"/>
                </a:solidFill>
                <a:effectLst/>
                <a:latin typeface="Roboto Mono" panose="00000009000000000000" pitchFamily="49" charset="0"/>
              </a:rPr>
              <a:t>GROUP</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000000"/>
                </a:solidFill>
                <a:effectLst/>
                <a:latin typeface="Roboto Mono" panose="00000009000000000000" pitchFamily="49" charset="0"/>
              </a:rPr>
              <a:t>influencingfactors</a:t>
            </a:r>
            <a:endParaRPr lang="en-US" sz="1100" dirty="0"/>
          </a:p>
          <a:p>
            <a:pPr marL="457200" rtl="0">
              <a:buNone/>
            </a:pPr>
            <a:r>
              <a:rPr lang="en-US" sz="1100" b="0" i="0" u="none" strike="noStrike" dirty="0">
                <a:solidFill>
                  <a:srgbClr val="1967D2"/>
                </a:solidFill>
                <a:effectLst/>
                <a:latin typeface="Roboto Mono" panose="00000009000000000000" pitchFamily="49" charset="0"/>
              </a:rPr>
              <a:t>ORDER</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BY </a:t>
            </a:r>
            <a:r>
              <a:rPr lang="en-US" sz="1100" b="0" i="0" u="none" strike="noStrike" dirty="0" err="1">
                <a:solidFill>
                  <a:srgbClr val="000000"/>
                </a:solidFill>
                <a:effectLst/>
                <a:latin typeface="Roboto Mono" panose="00000009000000000000" pitchFamily="49" charset="0"/>
              </a:rPr>
              <a:t>Male_count</a:t>
            </a:r>
            <a:r>
              <a:rPr lang="en-US" sz="1100" b="0" i="0" u="none" strike="noStrike" dirty="0">
                <a:solidFill>
                  <a:srgbClr val="202124"/>
                </a:solidFill>
                <a:effectLst/>
                <a:latin typeface="Roboto Mono" panose="00000009000000000000" pitchFamily="49" charset="0"/>
              </a:rPr>
              <a:t>, </a:t>
            </a:r>
            <a:r>
              <a:rPr lang="en-US" sz="1100" b="0" i="0" u="none" strike="noStrike" dirty="0" err="1">
                <a:solidFill>
                  <a:srgbClr val="000000"/>
                </a:solidFill>
                <a:effectLst/>
                <a:latin typeface="Roboto Mono" panose="00000009000000000000" pitchFamily="49" charset="0"/>
              </a:rPr>
              <a:t>Female_count</a:t>
            </a:r>
            <a:r>
              <a:rPr lang="en-US" sz="1100" b="0" i="0" u="none" strike="noStrike" dirty="0">
                <a:solidFill>
                  <a:srgbClr val="202124"/>
                </a:solidFill>
                <a:effectLst/>
                <a:latin typeface="Roboto Mono" panose="00000009000000000000" pitchFamily="49" charset="0"/>
              </a:rPr>
              <a:t> </a:t>
            </a:r>
            <a:r>
              <a:rPr lang="en-US" sz="1100" b="0" i="0" u="none" strike="noStrike" dirty="0">
                <a:solidFill>
                  <a:srgbClr val="1967D2"/>
                </a:solidFill>
                <a:effectLst/>
                <a:latin typeface="Roboto Mono" panose="00000009000000000000" pitchFamily="49" charset="0"/>
              </a:rPr>
              <a:t>DESC</a:t>
            </a:r>
            <a:r>
              <a:rPr lang="en-US" sz="1100" b="0" i="0" u="none" strike="noStrike" dirty="0">
                <a:solidFill>
                  <a:srgbClr val="202124"/>
                </a:solidFill>
                <a:effectLst/>
                <a:latin typeface="Roboto Mono" panose="00000009000000000000" pitchFamily="49" charset="0"/>
              </a:rPr>
              <a:t>;</a:t>
            </a:r>
            <a:endParaRPr lang="en-IN" sz="1100" dirty="0"/>
          </a:p>
        </p:txBody>
      </p:sp>
    </p:spTree>
    <p:extLst>
      <p:ext uri="{BB962C8B-B14F-4D97-AF65-F5344CB8AC3E}">
        <p14:creationId xmlns:p14="http://schemas.microsoft.com/office/powerpoint/2010/main" val="345561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5891-D66E-1E35-0A80-A0AA9372C3AC}"/>
              </a:ext>
            </a:extLst>
          </p:cNvPr>
          <p:cNvSpPr>
            <a:spLocks noGrp="1"/>
          </p:cNvSpPr>
          <p:nvPr>
            <p:ph type="title"/>
          </p:nvPr>
        </p:nvSpPr>
        <p:spPr>
          <a:xfrm>
            <a:off x="1992966" y="1800816"/>
            <a:ext cx="7743826" cy="2820490"/>
          </a:xfrm>
          <a:ln w="28575">
            <a:solidFill>
              <a:schemeClr val="tx1"/>
            </a:solidFill>
            <a:prstDash val="dashDot"/>
          </a:ln>
        </p:spPr>
        <p:txBody>
          <a:bodyPr/>
          <a:lstStyle/>
          <a:p>
            <a:pPr algn="ctr">
              <a:lnSpc>
                <a:spcPct val="100000"/>
              </a:lnSpc>
            </a:pPr>
            <a:r>
              <a:rPr lang="en-US" b="1" dirty="0"/>
              <a:t>STAGE 4:</a:t>
            </a:r>
            <a:br>
              <a:rPr lang="en-US" b="1" dirty="0"/>
            </a:br>
            <a:r>
              <a:rPr lang="en-US" b="1" dirty="0"/>
              <a:t>ANALYZING </a:t>
            </a:r>
            <a:br>
              <a:rPr lang="en-US" b="1" dirty="0"/>
            </a:br>
            <a:r>
              <a:rPr lang="en-US" b="1" dirty="0"/>
              <a:t>IN SQL</a:t>
            </a:r>
            <a:endParaRPr lang="en-IN" b="1" dirty="0"/>
          </a:p>
        </p:txBody>
      </p:sp>
    </p:spTree>
    <p:extLst>
      <p:ext uri="{BB962C8B-B14F-4D97-AF65-F5344CB8AC3E}">
        <p14:creationId xmlns:p14="http://schemas.microsoft.com/office/powerpoint/2010/main" val="31749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0170C28-F23A-D0A4-8FCD-973BBC516266}"/>
              </a:ext>
            </a:extLst>
          </p:cNvPr>
          <p:cNvSpPr/>
          <p:nvPr/>
        </p:nvSpPr>
        <p:spPr>
          <a:xfrm>
            <a:off x="266700" y="190500"/>
            <a:ext cx="11525249" cy="65151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800" b="0" i="0" u="none" strike="noStrike"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pPr marL="342900" indent="-342900">
              <a:buFont typeface="+mj-lt"/>
              <a:buAutoNum type="arabicPeriod"/>
            </a:pPr>
            <a:endParaRPr lang="en-US" sz="1600" b="0" i="0" u="none" strike="noStrike" dirty="0">
              <a:solidFill>
                <a:srgbClr val="000000"/>
              </a:solidFill>
              <a:effectLst/>
            </a:endParaRPr>
          </a:p>
          <a:p>
            <a:r>
              <a:rPr lang="en-US" sz="1600" b="0" i="0" u="none" strike="noStrike" dirty="0">
                <a:solidFill>
                  <a:srgbClr val="000000"/>
                </a:solidFill>
                <a:effectLst/>
              </a:rPr>
              <a:t>1. What is the gender distribution of respondents of India?</a:t>
            </a:r>
          </a:p>
          <a:p>
            <a:r>
              <a:rPr lang="en-US" sz="1600" dirty="0">
                <a:solidFill>
                  <a:srgbClr val="000000"/>
                </a:solidFill>
              </a:rPr>
              <a:t>2. </a:t>
            </a:r>
            <a:r>
              <a:rPr lang="en-US" sz="1600" b="0" i="0" u="none" strike="noStrike" dirty="0">
                <a:solidFill>
                  <a:srgbClr val="000000"/>
                </a:solidFill>
                <a:effectLst/>
              </a:rPr>
              <a:t>What industries are Gen-Z most interested in pursuing careers in?</a:t>
            </a:r>
          </a:p>
          <a:p>
            <a:r>
              <a:rPr lang="en-US" sz="1600" b="0" i="0" u="none" strike="noStrike" dirty="0">
                <a:solidFill>
                  <a:srgbClr val="000000"/>
                </a:solidFill>
                <a:effectLst/>
              </a:rPr>
              <a:t>3. What are the top factors influencing Gen-Z’s career choices?</a:t>
            </a:r>
          </a:p>
          <a:p>
            <a:r>
              <a:rPr lang="en-US" sz="1600" b="0" i="0" u="none" strike="noStrike" dirty="0">
                <a:solidFill>
                  <a:srgbClr val="000000"/>
                </a:solidFill>
                <a:effectLst/>
              </a:rPr>
              <a:t>4. What is the desired work environment for Gen-Z? (e.g., remote, hybrid, in-office)</a:t>
            </a:r>
          </a:p>
          <a:p>
            <a:r>
              <a:rPr lang="en-US" sz="1600" b="0" i="0" u="none" strike="noStrike" dirty="0">
                <a:solidFill>
                  <a:srgbClr val="000000"/>
                </a:solidFill>
                <a:effectLst/>
              </a:rPr>
              <a:t>5. How do financial goals, such as salary and benefits, impact career aspirations among Gen-Z?</a:t>
            </a:r>
            <a:endParaRPr lang="en-US" sz="1600" dirty="0">
              <a:solidFill>
                <a:srgbClr val="000000"/>
              </a:solidFill>
            </a:endParaRPr>
          </a:p>
          <a:p>
            <a:r>
              <a:rPr lang="en-US" sz="1600" b="0" i="0" u="none" strike="noStrike" dirty="0">
                <a:solidFill>
                  <a:srgbClr val="000000"/>
                </a:solidFill>
                <a:effectLst/>
              </a:rPr>
              <a:t>6. What role do personal values and social impact play in career choices for Gen-Z?</a:t>
            </a:r>
          </a:p>
          <a:p>
            <a:r>
              <a:rPr lang="en-US" sz="1600" b="0" i="0" u="none" strike="noStrike" dirty="0">
                <a:solidFill>
                  <a:srgbClr val="000000"/>
                </a:solidFill>
                <a:effectLst/>
              </a:rPr>
              <a:t>7. What percentage of respondents from India are interested in education abroad and sponsorship?</a:t>
            </a:r>
          </a:p>
          <a:p>
            <a:r>
              <a:rPr lang="en-US" sz="1600" b="0" i="0" u="none" strike="noStrike" dirty="0">
                <a:solidFill>
                  <a:srgbClr val="000000"/>
                </a:solidFill>
                <a:effectLst/>
              </a:rPr>
              <a:t>8. How do career aspiration influences vary by gender in India?</a:t>
            </a:r>
            <a:endParaRPr lang="en-US" sz="1600" dirty="0">
              <a:solidFill>
                <a:srgbClr val="000000"/>
              </a:solidFill>
            </a:endParaRPr>
          </a:p>
          <a:p>
            <a:r>
              <a:rPr lang="en-US" sz="1600" b="0" i="0" u="none" strike="noStrike" dirty="0">
                <a:solidFill>
                  <a:srgbClr val="000000"/>
                </a:solidFill>
                <a:effectLst/>
              </a:rPr>
              <a:t>9. What percentage of respondents are willing to work for a company for at least 3 years?</a:t>
            </a:r>
          </a:p>
          <a:p>
            <a:r>
              <a:rPr lang="en-US" sz="1600" b="0" i="0" u="none" strike="noStrike" dirty="0">
                <a:solidFill>
                  <a:srgbClr val="000000"/>
                </a:solidFill>
                <a:effectLst/>
              </a:rPr>
              <a:t>10. How does the preference for socially impactful companies vary by gender?</a:t>
            </a:r>
            <a:endParaRPr lang="en-US" sz="1600" dirty="0">
              <a:solidFill>
                <a:srgbClr val="000000"/>
              </a:solidFill>
            </a:endParaRPr>
          </a:p>
          <a:p>
            <a:r>
              <a:rPr lang="en-US" sz="1600" b="0" i="0" u="none" strike="noStrike" dirty="0">
                <a:solidFill>
                  <a:srgbClr val="000000"/>
                </a:solidFill>
                <a:effectLst/>
              </a:rPr>
              <a:t>11. What is the distribution of minimum expected salary in the first three years among respondents?</a:t>
            </a:r>
          </a:p>
          <a:p>
            <a:r>
              <a:rPr lang="en-US" sz="1600" b="0" i="0" u="none" strike="noStrike" dirty="0">
                <a:solidFill>
                  <a:srgbClr val="000000"/>
                </a:solidFill>
                <a:effectLst/>
              </a:rPr>
              <a:t>12. What are the common work frustrations among respondents?</a:t>
            </a:r>
          </a:p>
          <a:p>
            <a:r>
              <a:rPr lang="en-US" sz="1600" dirty="0">
                <a:solidFill>
                  <a:srgbClr val="000000"/>
                </a:solidFill>
              </a:rPr>
              <a:t>13. </a:t>
            </a:r>
            <a:r>
              <a:rPr lang="en-US" sz="1600" b="0" i="0" u="none" strike="noStrike" dirty="0">
                <a:solidFill>
                  <a:srgbClr val="000000"/>
                </a:solidFill>
                <a:effectLst/>
              </a:rPr>
              <a:t>What percentage of respondents need sponsorship for education abroad?</a:t>
            </a:r>
          </a:p>
          <a:p>
            <a:r>
              <a:rPr lang="en-US" sz="1600" dirty="0">
                <a:solidFill>
                  <a:srgbClr val="000000"/>
                </a:solidFill>
              </a:rPr>
              <a:t>14. </a:t>
            </a:r>
            <a:r>
              <a:rPr lang="en-US" sz="1600" b="0" i="0" u="none" strike="noStrike" dirty="0">
                <a:solidFill>
                  <a:srgbClr val="000000"/>
                </a:solidFill>
                <a:effectLst/>
              </a:rPr>
              <a:t>What factors boost work happiness and productivity for respondents?</a:t>
            </a:r>
          </a:p>
          <a:p>
            <a:r>
              <a:rPr lang="en-US" sz="1600" dirty="0">
                <a:solidFill>
                  <a:srgbClr val="000000"/>
                </a:solidFill>
              </a:rPr>
              <a:t>15. </a:t>
            </a:r>
            <a:r>
              <a:rPr lang="en-US" sz="1600" b="0" i="0" u="none" strike="noStrike" dirty="0">
                <a:solidFill>
                  <a:srgbClr val="000000"/>
                </a:solidFill>
                <a:effectLst/>
              </a:rPr>
              <a:t>How does the need for work-life balance interventions vary by gender?</a:t>
            </a:r>
            <a:endParaRPr lang="en-US" sz="1600" i="0" u="none" strike="noStrike" dirty="0">
              <a:solidFill>
                <a:srgbClr val="000000"/>
              </a:solidFill>
            </a:endParaRPr>
          </a:p>
          <a:p>
            <a:r>
              <a:rPr lang="en-US" sz="1600" dirty="0">
                <a:solidFill>
                  <a:srgbClr val="000000"/>
                </a:solidFill>
              </a:rPr>
              <a:t>16. </a:t>
            </a:r>
            <a:r>
              <a:rPr lang="en-US" sz="1600" b="0" i="0" u="none" strike="noStrike" dirty="0">
                <a:solidFill>
                  <a:srgbClr val="000000"/>
                </a:solidFill>
                <a:effectLst/>
              </a:rPr>
              <a:t>How many respondents are willing to work under an abusive manager?</a:t>
            </a:r>
          </a:p>
          <a:p>
            <a:r>
              <a:rPr lang="en-US" sz="1600" dirty="0">
                <a:solidFill>
                  <a:srgbClr val="000000"/>
                </a:solidFill>
              </a:rPr>
              <a:t>17. </a:t>
            </a:r>
            <a:r>
              <a:rPr lang="en-US" sz="1600" b="0" i="0" u="none" strike="noStrike" dirty="0">
                <a:solidFill>
                  <a:srgbClr val="000000"/>
                </a:solidFill>
                <a:effectLst/>
              </a:rPr>
              <a:t>What are the remote working preferences by gender?</a:t>
            </a:r>
          </a:p>
          <a:p>
            <a:r>
              <a:rPr lang="en-US" sz="1600" dirty="0">
                <a:solidFill>
                  <a:srgbClr val="000000"/>
                </a:solidFill>
              </a:rPr>
              <a:t>18. </a:t>
            </a:r>
            <a:r>
              <a:rPr lang="en-US" sz="1600" b="0" i="0" u="none" strike="noStrike" dirty="0">
                <a:solidFill>
                  <a:srgbClr val="000000"/>
                </a:solidFill>
                <a:effectLst/>
              </a:rPr>
              <a:t>What is the distribution of minimum expected salary after five years?</a:t>
            </a:r>
          </a:p>
          <a:p>
            <a:r>
              <a:rPr lang="en-US" sz="1600" dirty="0">
                <a:solidFill>
                  <a:srgbClr val="000000"/>
                </a:solidFill>
              </a:rPr>
              <a:t>19. </a:t>
            </a:r>
            <a:r>
              <a:rPr lang="en-US" sz="1600" b="0" i="0" u="none" strike="noStrike" dirty="0">
                <a:solidFill>
                  <a:srgbClr val="000000"/>
                </a:solidFill>
                <a:effectLst/>
              </a:rPr>
              <a:t>What is the preferred number of daily work hours?</a:t>
            </a:r>
            <a:endParaRPr lang="en-US" sz="1600" dirty="0">
              <a:solidFill>
                <a:srgbClr val="000000"/>
              </a:solidFill>
            </a:endParaRPr>
          </a:p>
          <a:p>
            <a:r>
              <a:rPr lang="en-US" sz="1600" dirty="0">
                <a:solidFill>
                  <a:srgbClr val="000000"/>
                </a:solidFill>
              </a:rPr>
              <a:t>20. </a:t>
            </a:r>
            <a:r>
              <a:rPr lang="en-US" sz="1600" b="0" i="0" u="none" strike="noStrike" dirty="0">
                <a:solidFill>
                  <a:srgbClr val="000000"/>
                </a:solidFill>
                <a:effectLst/>
              </a:rPr>
              <a:t>What is the expected minimum monthly salary in hand?</a:t>
            </a:r>
          </a:p>
          <a:p>
            <a:endParaRPr lang="en-US" sz="1800" b="0" i="0" u="none" strike="noStrike" dirty="0">
              <a:solidFill>
                <a:srgbClr val="000000"/>
              </a:solidFill>
              <a:effectLst/>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IN" dirty="0"/>
          </a:p>
          <a:p>
            <a:pPr algn="ctr"/>
            <a:endParaRPr lang="en-IN" dirty="0"/>
          </a:p>
        </p:txBody>
      </p:sp>
    </p:spTree>
    <p:extLst>
      <p:ext uri="{BB962C8B-B14F-4D97-AF65-F5344CB8AC3E}">
        <p14:creationId xmlns:p14="http://schemas.microsoft.com/office/powerpoint/2010/main" val="285746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BF5FEE9-F255-8D2C-3A06-0835FAC1EB61}"/>
              </a:ext>
            </a:extLst>
          </p:cNvPr>
          <p:cNvSpPr/>
          <p:nvPr/>
        </p:nvSpPr>
        <p:spPr>
          <a:xfrm>
            <a:off x="306485" y="285750"/>
            <a:ext cx="8039655" cy="1667717"/>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rtl="0">
              <a:buNone/>
            </a:pPr>
            <a:r>
              <a:rPr lang="en-US" sz="1050" b="0" i="0" u="none" strike="noStrike" dirty="0">
                <a:solidFill>
                  <a:srgbClr val="1967D2"/>
                </a:solidFill>
                <a:effectLst/>
                <a:latin typeface="Roboto Mono" panose="00000009000000000000" pitchFamily="49" charset="0"/>
              </a:rPr>
              <a:t>       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100.0</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endParaRPr lang="en-US" sz="1050" b="0" dirty="0">
              <a:effectLst/>
            </a:endParaRPr>
          </a:p>
          <a:p>
            <a:pPr rtl="0">
              <a:buNone/>
            </a:pPr>
            <a:r>
              <a:rPr lang="en-US" sz="1050" b="0" i="0" u="none" strike="noStrike" dirty="0">
                <a:solidFill>
                  <a:srgbClr val="1967D2"/>
                </a:solidFill>
                <a:effectLst/>
                <a:latin typeface="Roboto Mono" panose="00000009000000000000" pitchFamily="49" charset="0"/>
              </a:rPr>
              <a:t>       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WHERE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country</a:t>
            </a:r>
            <a:r>
              <a:rPr lang="en-US" sz="1050" b="0" i="0" u="none" strike="noStrike" dirty="0">
                <a:solidFill>
                  <a:srgbClr val="202124"/>
                </a:solidFill>
                <a:effectLst/>
                <a:latin typeface="Roboto Mono" panose="00000009000000000000" pitchFamily="49" charset="0"/>
              </a:rPr>
              <a:t> = </a:t>
            </a:r>
            <a:r>
              <a:rPr lang="en-US" sz="1050" b="0" i="0" u="none" strike="noStrike" dirty="0">
                <a:solidFill>
                  <a:srgbClr val="188038"/>
                </a:solidFill>
                <a:effectLst/>
                <a:latin typeface="Roboto Mono" panose="00000009000000000000" pitchFamily="49" charset="0"/>
              </a:rPr>
              <a:t>'IN'</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a:t>
            </a:r>
            <a:endParaRPr lang="en-US" sz="1050" b="0" dirty="0">
              <a:effectLst/>
            </a:endParaRPr>
          </a:p>
          <a:p>
            <a:pPr rtl="0">
              <a:buNone/>
            </a:pPr>
            <a:r>
              <a:rPr lang="en-US" sz="1050" b="0" i="0" u="none" strike="noStrike" dirty="0">
                <a:solidFill>
                  <a:srgbClr val="1967D2"/>
                </a:solidFill>
                <a:effectLst/>
                <a:latin typeface="Roboto Mono" panose="00000009000000000000" pitchFamily="49" charset="0"/>
              </a:rPr>
              <a:t>       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endParaRPr lang="en-US" sz="1050" b="0" dirty="0">
              <a:effectLst/>
            </a:endParaRPr>
          </a:p>
          <a:p>
            <a:pPr rtl="0">
              <a:buNone/>
            </a:pPr>
            <a:r>
              <a:rPr lang="en-US" sz="1050" b="0" i="0" u="none" strike="noStrike" dirty="0">
                <a:solidFill>
                  <a:srgbClr val="1967D2"/>
                </a:solidFill>
                <a:effectLst/>
                <a:latin typeface="Roboto Mono" panose="00000009000000000000" pitchFamily="49" charset="0"/>
              </a:rPr>
              <a:t>       WHERE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country</a:t>
            </a:r>
            <a:r>
              <a:rPr lang="en-US" sz="1050" b="0" i="0" u="none" strike="noStrike" dirty="0">
                <a:solidFill>
                  <a:srgbClr val="202124"/>
                </a:solidFill>
                <a:effectLst/>
                <a:latin typeface="Roboto Mono" panose="00000009000000000000" pitchFamily="49" charset="0"/>
              </a:rPr>
              <a:t> = </a:t>
            </a:r>
            <a:r>
              <a:rPr lang="en-US" sz="1050" b="0" i="0" u="none" strike="noStrike" dirty="0">
                <a:solidFill>
                  <a:srgbClr val="188038"/>
                </a:solidFill>
                <a:effectLst/>
                <a:latin typeface="Roboto Mono" panose="00000009000000000000" pitchFamily="49" charset="0"/>
              </a:rPr>
              <a:t>'IN' AND highereducation =’Yes’ </a:t>
            </a:r>
            <a:r>
              <a:rPr lang="en-US" sz="1050" b="0" i="0" u="none" strike="noStrike" dirty="0">
                <a:solidFill>
                  <a:srgbClr val="1967D2"/>
                </a:solidFill>
                <a:effectLst/>
                <a:latin typeface="Roboto Mono" panose="00000009000000000000" pitchFamily="49" charset="0"/>
              </a:rPr>
              <a:t>AND</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highereducation</a:t>
            </a:r>
            <a:r>
              <a:rPr lang="en-US" sz="1050" b="0" i="0" u="none" strike="noStrike" dirty="0">
                <a:solidFill>
                  <a:srgbClr val="202124"/>
                </a:solidFill>
                <a:effectLst/>
                <a:latin typeface="Roboto Mono" panose="00000009000000000000" pitchFamily="49" charset="0"/>
              </a:rPr>
              <a:t> = </a:t>
            </a:r>
            <a:r>
              <a:rPr lang="en-US" sz="1050" b="0" i="0" u="none" strike="noStrike" dirty="0">
                <a:solidFill>
                  <a:srgbClr val="188038"/>
                </a:solidFill>
                <a:effectLst/>
                <a:latin typeface="Roboto Mono" panose="00000009000000000000" pitchFamily="49" charset="0"/>
              </a:rPr>
              <a:t>'Needs a Sponsor'</a:t>
            </a:r>
            <a:endParaRPr lang="en-US" sz="1050" b="0" dirty="0">
              <a:effectLst/>
            </a:endParaRPr>
          </a:p>
          <a:p>
            <a:pPr rtl="0">
              <a:buNone/>
            </a:pPr>
            <a:r>
              <a:rPr lang="en-US" sz="1050" b="0" i="0" u="none" strike="noStrike" dirty="0">
                <a:solidFill>
                  <a:srgbClr val="1967D2"/>
                </a:solidFill>
                <a:effectLst/>
                <a:latin typeface="Roboto Mono" panose="00000009000000000000" pitchFamily="49" charset="0"/>
              </a:rPr>
              <a:t>       GROUP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endParaRPr lang="en-US" sz="1050" b="0" dirty="0">
              <a:effectLst/>
            </a:endParaRPr>
          </a:p>
          <a:p>
            <a:pPr>
              <a:buNone/>
            </a:pPr>
            <a:r>
              <a:rPr lang="en-US" sz="1050" b="0" i="0" u="none" strike="noStrike" dirty="0">
                <a:solidFill>
                  <a:srgbClr val="1967D2"/>
                </a:solidFill>
                <a:effectLst/>
                <a:latin typeface="Roboto Mono" panose="00000009000000000000" pitchFamily="49" charset="0"/>
              </a:rPr>
              <a:t>       ORDER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DESC</a:t>
            </a:r>
            <a:r>
              <a:rPr lang="en-US" sz="1050" b="0" i="0" u="none" strike="noStrike" dirty="0">
                <a:solidFill>
                  <a:srgbClr val="202124"/>
                </a:solidFill>
                <a:effectLst/>
                <a:latin typeface="Roboto Mono" panose="00000009000000000000" pitchFamily="49" charset="0"/>
              </a:rPr>
              <a:t>;</a:t>
            </a:r>
            <a:endParaRPr lang="en-IN" sz="1050" dirty="0"/>
          </a:p>
          <a:p>
            <a:pPr algn="ctr"/>
            <a:endParaRPr lang="en-IN" sz="1050" dirty="0"/>
          </a:p>
        </p:txBody>
      </p:sp>
      <p:sp>
        <p:nvSpPr>
          <p:cNvPr id="7" name="Rectangle: Rounded Corners 6">
            <a:extLst>
              <a:ext uri="{FF2B5EF4-FFF2-40B4-BE49-F238E27FC236}">
                <a16:creationId xmlns:a16="http://schemas.microsoft.com/office/drawing/2014/main" id="{909C1592-C031-E151-2CAC-3D5ACD6A5529}"/>
              </a:ext>
            </a:extLst>
          </p:cNvPr>
          <p:cNvSpPr/>
          <p:nvPr/>
        </p:nvSpPr>
        <p:spPr>
          <a:xfrm>
            <a:off x="3142689" y="2313734"/>
            <a:ext cx="7659781" cy="2043113"/>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050" b="0" i="0" u="none" strike="noStrike" dirty="0">
                <a:solidFill>
                  <a:srgbClr val="1967D2"/>
                </a:solidFill>
                <a:effectLst/>
                <a:latin typeface="Roboto Mono" panose="00000009000000000000" pitchFamily="49" charset="0"/>
              </a:rPr>
              <a:t>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workforcompanywithoutsocialimpact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&lt;=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2</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socially_impactful_count</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workforcompanywithoutsocialimpact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&lt;=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2</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100.0</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percentage_social_impact</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GROUP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endParaRPr lang="en-US" sz="1050" b="0" dirty="0">
              <a:effectLst/>
            </a:endParaRPr>
          </a:p>
          <a:p>
            <a:pPr>
              <a:buNone/>
            </a:pPr>
            <a:r>
              <a:rPr lang="en-US" sz="1050" b="0" i="0" u="none" strike="noStrike" dirty="0">
                <a:solidFill>
                  <a:srgbClr val="1967D2"/>
                </a:solidFill>
                <a:effectLst/>
                <a:latin typeface="Roboto Mono" panose="00000009000000000000" pitchFamily="49" charset="0"/>
              </a:rPr>
              <a:t>      ORDER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percentage_social_impact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DESC</a:t>
            </a:r>
            <a:r>
              <a:rPr lang="en-US" sz="1050" b="0" i="0" u="none" strike="noStrike" dirty="0">
                <a:solidFill>
                  <a:srgbClr val="202124"/>
                </a:solidFill>
                <a:effectLst/>
                <a:latin typeface="Roboto Mono" panose="00000009000000000000" pitchFamily="49" charset="0"/>
              </a:rPr>
              <a:t>; </a:t>
            </a:r>
            <a:endParaRPr lang="en-IN" sz="1050" dirty="0"/>
          </a:p>
          <a:p>
            <a:pPr algn="ctr"/>
            <a:endParaRPr lang="en-IN" sz="1050" dirty="0"/>
          </a:p>
        </p:txBody>
      </p:sp>
      <p:sp>
        <p:nvSpPr>
          <p:cNvPr id="8" name="Rectangle: Rounded Corners 7">
            <a:extLst>
              <a:ext uri="{FF2B5EF4-FFF2-40B4-BE49-F238E27FC236}">
                <a16:creationId xmlns:a16="http://schemas.microsoft.com/office/drawing/2014/main" id="{F5175A30-50E3-04CD-D419-C7ED211806D7}"/>
              </a:ext>
            </a:extLst>
          </p:cNvPr>
          <p:cNvSpPr/>
          <p:nvPr/>
        </p:nvSpPr>
        <p:spPr>
          <a:xfrm>
            <a:off x="440955" y="4608699"/>
            <a:ext cx="7062503" cy="1774172"/>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050" b="0" i="0" u="none" strike="noStrike" dirty="0">
                <a:solidFill>
                  <a:srgbClr val="1967D2"/>
                </a:solidFill>
                <a:effectLst/>
                <a:latin typeface="Roboto Mono" panose="00000009000000000000" pitchFamily="49" charset="0"/>
              </a:rPr>
              <a:t>SELECT </a:t>
            </a:r>
            <a:r>
              <a:rPr lang="en-US" sz="1050" b="0" i="0" u="none" strike="noStrike" dirty="0">
                <a:solidFill>
                  <a:srgbClr val="000000"/>
                </a:solidFill>
                <a:effectLst/>
                <a:latin typeface="Roboto Mono" panose="00000009000000000000" pitchFamily="49" charset="0"/>
              </a:rPr>
              <a:t>influencingfactors</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SUM</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a:t>
            </a:r>
            <a:r>
              <a:rPr lang="en-US" sz="1050" b="0" i="0" u="none" strike="noStrike" dirty="0">
                <a:solidFill>
                  <a:srgbClr val="188038"/>
                </a:solidFill>
                <a:effectLst/>
                <a:latin typeface="Roboto Mono" panose="00000009000000000000" pitchFamily="49" charset="0"/>
              </a:rPr>
              <a:t>'M'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else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0</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male_count</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SUM</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a:t>
            </a:r>
            <a:r>
              <a:rPr lang="en-US" sz="1050" b="0" i="0" u="none" strike="noStrike" dirty="0">
                <a:solidFill>
                  <a:srgbClr val="188038"/>
                </a:solidFill>
                <a:effectLst/>
                <a:latin typeface="Roboto Mono" panose="00000009000000000000" pitchFamily="49" charset="0"/>
              </a:rPr>
              <a:t>'F'</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else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0</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Female count</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FROM </a:t>
            </a:r>
            <a:r>
              <a:rPr lang="en-US" sz="1050" b="0" i="0" u="none" strike="noStrike" dirty="0">
                <a:solidFill>
                  <a:srgbClr val="188038"/>
                </a:solidFill>
                <a:effectLst/>
                <a:latin typeface="Roboto Mono" panose="00000009000000000000" pitchFamily="49" charset="0"/>
              </a:rPr>
              <a:t>`my-db-project3010.Tl.CareerAsp`</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WHERE </a:t>
            </a:r>
            <a:r>
              <a:rPr lang="en-US" sz="1050" b="0" i="0" u="none" strike="noStrike" dirty="0">
                <a:solidFill>
                  <a:srgbClr val="000000"/>
                </a:solidFill>
                <a:effectLst/>
                <a:latin typeface="Roboto Mono" panose="00000009000000000000" pitchFamily="49" charset="0"/>
              </a:rPr>
              <a:t>country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'IN'</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GROUP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influencingfactors</a:t>
            </a:r>
            <a:endParaRPr lang="en-US" sz="1050" b="0" dirty="0">
              <a:effectLst/>
            </a:endParaRPr>
          </a:p>
          <a:p>
            <a:pPr>
              <a:buNone/>
            </a:pPr>
            <a:r>
              <a:rPr lang="en-US" sz="1050" b="0" i="0" u="none" strike="noStrike" dirty="0">
                <a:solidFill>
                  <a:srgbClr val="1967D2"/>
                </a:solidFill>
                <a:effectLst/>
                <a:latin typeface="Roboto Mono" panose="00000009000000000000" pitchFamily="49" charset="0"/>
              </a:rPr>
              <a:t>      ORDER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 </a:t>
            </a:r>
            <a:r>
              <a:rPr lang="en-US" sz="1050" b="0" i="0" u="none" strike="noStrike" dirty="0">
                <a:solidFill>
                  <a:srgbClr val="000000"/>
                </a:solidFill>
                <a:effectLst/>
                <a:latin typeface="Roboto Mono" panose="00000009000000000000" pitchFamily="49" charset="0"/>
              </a:rPr>
              <a:t>Male_count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Female count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DESC</a:t>
            </a:r>
            <a:r>
              <a:rPr lang="en-US" sz="1050" b="0" i="0" u="none" strike="noStrike" dirty="0">
                <a:solidFill>
                  <a:srgbClr val="202124"/>
                </a:solidFill>
                <a:effectLst/>
                <a:latin typeface="Roboto Mono" panose="00000009000000000000" pitchFamily="49" charset="0"/>
              </a:rPr>
              <a:t>;</a:t>
            </a:r>
            <a:endParaRPr lang="en-IN" sz="1050" dirty="0"/>
          </a:p>
          <a:p>
            <a:pPr algn="ctr"/>
            <a:endParaRPr lang="en-IN" sz="1050" dirty="0"/>
          </a:p>
        </p:txBody>
      </p:sp>
    </p:spTree>
    <p:extLst>
      <p:ext uri="{BB962C8B-B14F-4D97-AF65-F5344CB8AC3E}">
        <p14:creationId xmlns:p14="http://schemas.microsoft.com/office/powerpoint/2010/main" val="327716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3FCCC65-D463-11EB-FE2A-22DDA6BFD874}"/>
              </a:ext>
            </a:extLst>
          </p:cNvPr>
          <p:cNvSpPr/>
          <p:nvPr/>
        </p:nvSpPr>
        <p:spPr>
          <a:xfrm>
            <a:off x="972580" y="410528"/>
            <a:ext cx="6508376" cy="1562100"/>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050" b="0" i="0" u="none" strike="noStrike" dirty="0">
                <a:solidFill>
                  <a:srgbClr val="1967D2"/>
                </a:solidFill>
                <a:effectLst/>
                <a:latin typeface="Roboto Mono" panose="00000009000000000000" pitchFamily="49" charset="0"/>
              </a:rPr>
              <a:t>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workforcompanywithoutsocialimpact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&lt;=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2</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socially_impactful_count</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CASE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WHEN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workforcompanywithoutsocialimpact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&lt;=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2</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THEN</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END</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100.0</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percentage_social_impact</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GROUP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endParaRPr lang="en-US" sz="1050" b="0" dirty="0">
              <a:effectLst/>
            </a:endParaRPr>
          </a:p>
          <a:p>
            <a:pPr>
              <a:buNone/>
            </a:pPr>
            <a:r>
              <a:rPr lang="en-US" sz="1050" b="0" i="0" u="none" strike="noStrike" dirty="0">
                <a:solidFill>
                  <a:srgbClr val="1967D2"/>
                </a:solidFill>
                <a:effectLst/>
                <a:latin typeface="Roboto Mono" panose="00000009000000000000" pitchFamily="49" charset="0"/>
              </a:rPr>
              <a:t>      ORDER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percentage_social_impact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DESC</a:t>
            </a:r>
            <a:r>
              <a:rPr lang="en-US" sz="1050" b="0" i="0" u="none" strike="noStrike" dirty="0">
                <a:solidFill>
                  <a:srgbClr val="202124"/>
                </a:solidFill>
                <a:effectLst/>
                <a:latin typeface="Roboto Mono" panose="00000009000000000000" pitchFamily="49" charset="0"/>
              </a:rPr>
              <a:t>; </a:t>
            </a:r>
            <a:endParaRPr lang="en-IN" sz="1050" dirty="0"/>
          </a:p>
          <a:p>
            <a:pPr algn="ctr"/>
            <a:endParaRPr lang="en-IN" sz="1000" dirty="0"/>
          </a:p>
        </p:txBody>
      </p:sp>
      <p:sp>
        <p:nvSpPr>
          <p:cNvPr id="3" name="Rectangle: Rounded Corners 2">
            <a:extLst>
              <a:ext uri="{FF2B5EF4-FFF2-40B4-BE49-F238E27FC236}">
                <a16:creationId xmlns:a16="http://schemas.microsoft.com/office/drawing/2014/main" id="{1C4DDCD4-42BB-D36F-A1BD-7CBBE3321AFF}"/>
              </a:ext>
            </a:extLst>
          </p:cNvPr>
          <p:cNvSpPr/>
          <p:nvPr/>
        </p:nvSpPr>
        <p:spPr>
          <a:xfrm>
            <a:off x="3526388" y="2444002"/>
            <a:ext cx="7352740" cy="1477328"/>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marL="457200" rtl="0">
              <a:buNone/>
            </a:pPr>
            <a:r>
              <a:rPr lang="en-US" sz="1050" b="0" i="0" u="none" strike="noStrike" dirty="0">
                <a:solidFill>
                  <a:srgbClr val="1967D2"/>
                </a:solidFill>
                <a:effectLst/>
                <a:latin typeface="Roboto Mono" panose="00000009000000000000" pitchFamily="49" charset="0"/>
              </a:rPr>
              <a:t>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a:t>
            </a:r>
            <a:endParaRPr lang="en-US" sz="1050" b="0" dirty="0">
              <a:effectLst/>
            </a:endParaRPr>
          </a:p>
          <a:p>
            <a:pPr marL="457200" rtl="0">
              <a:buNone/>
            </a:pP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B06000"/>
                </a:solidFill>
                <a:effectLst/>
                <a:latin typeface="Roboto Mono" panose="00000009000000000000" pitchFamily="49" charset="0"/>
              </a:rPr>
              <a:t>100.0</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1967D2"/>
                </a:solidFill>
                <a:effectLst/>
                <a:latin typeface="Roboto Mono" panose="00000009000000000000" pitchFamily="49" charset="0"/>
              </a:rPr>
              <a:t>SELECT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COUNT</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r>
              <a:rPr lang="en-US" sz="1050" b="0" i="0" u="none" strike="noStrike" dirty="0">
                <a:solidFill>
                  <a:srgbClr val="202124"/>
                </a:solidFill>
                <a:effectLst/>
                <a:latin typeface="Roboto Mono" panose="00000009000000000000" pitchFamily="49" charset="0"/>
              </a:rPr>
              <a:t> </a:t>
            </a:r>
          </a:p>
          <a:p>
            <a:pPr marL="457200" rtl="0">
              <a:buNone/>
            </a:pPr>
            <a:r>
              <a:rPr lang="en-US" sz="1050" b="0" i="0" u="none" strike="noStrike" dirty="0">
                <a:solidFill>
                  <a:srgbClr val="1967D2"/>
                </a:solidFill>
                <a:effectLst/>
                <a:latin typeface="Roboto Mono" panose="00000009000000000000" pitchFamily="49" charset="0"/>
              </a:rPr>
              <a:t>WHERE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r>
              <a:rPr lang="en-US" sz="1050" b="0" i="0" u="none" strike="noStrike" dirty="0">
                <a:solidFill>
                  <a:srgbClr val="202124"/>
                </a:solidFill>
                <a:effectLst/>
                <a:latin typeface="Roboto Mono" panose="00000009000000000000" pitchFamily="49" charset="0"/>
              </a:rPr>
              <a:t> = </a:t>
            </a:r>
            <a:r>
              <a:rPr lang="en-US" sz="1050" b="0" i="0" u="none" strike="noStrike" dirty="0">
                <a:solidFill>
                  <a:srgbClr val="000000"/>
                </a:solidFill>
                <a:effectLst/>
                <a:latin typeface="Roboto Mono" panose="00000009000000000000" pitchFamily="49" charset="0"/>
              </a:rPr>
              <a:t>s.gender</a:t>
            </a:r>
            <a:r>
              <a:rPr lang="en-US" sz="1050" b="0" i="0" u="none" strike="noStrike" dirty="0">
                <a:solidFill>
                  <a:srgbClr val="3C4043"/>
                </a:solidFill>
                <a:effectLst/>
                <a:latin typeface="Roboto Mono" panose="00000009000000000000" pitchFamily="49" charset="0"/>
              </a:rPr>
              <a:t>)</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AS</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percentage_willing</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FROM</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88038"/>
                </a:solidFill>
                <a:effectLst/>
                <a:latin typeface="Roboto Mono" panose="00000009000000000000" pitchFamily="49" charset="0"/>
              </a:rPr>
              <a:t>`my-db-project3010.Tl.CareerAsp`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s</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WHERE</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x3yearsemployment</a:t>
            </a:r>
            <a:r>
              <a:rPr lang="en-US" sz="1050" b="0" i="0" u="none" strike="noStrike" dirty="0">
                <a:solidFill>
                  <a:srgbClr val="202124"/>
                </a:solidFill>
                <a:effectLst/>
                <a:latin typeface="Roboto Mono" panose="00000009000000000000" pitchFamily="49" charset="0"/>
              </a:rPr>
              <a:t> = </a:t>
            </a:r>
            <a:r>
              <a:rPr lang="en-US" sz="1050" b="0" i="0" u="none" strike="noStrike" dirty="0">
                <a:solidFill>
                  <a:srgbClr val="188038"/>
                </a:solidFill>
                <a:effectLst/>
                <a:latin typeface="Roboto Mono" panose="00000009000000000000" pitchFamily="49" charset="0"/>
              </a:rPr>
              <a:t>'Yes'</a:t>
            </a:r>
            <a:endParaRPr lang="en-US" sz="1050" b="0" dirty="0">
              <a:effectLst/>
            </a:endParaRPr>
          </a:p>
          <a:p>
            <a:pPr marL="457200" rtl="0">
              <a:buNone/>
            </a:pPr>
            <a:r>
              <a:rPr lang="en-US" sz="1050" b="0" i="0" u="none" strike="noStrike" dirty="0">
                <a:solidFill>
                  <a:srgbClr val="1967D2"/>
                </a:solidFill>
                <a:effectLst/>
                <a:latin typeface="Roboto Mono" panose="00000009000000000000" pitchFamily="49" charset="0"/>
              </a:rPr>
              <a:t>GROUP</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gender</a:t>
            </a:r>
            <a:endParaRPr lang="en-US" sz="1050" b="0" dirty="0">
              <a:effectLst/>
            </a:endParaRPr>
          </a:p>
          <a:p>
            <a:pPr>
              <a:buNone/>
            </a:pPr>
            <a:r>
              <a:rPr lang="en-US" sz="1050" b="0" i="0" u="none" strike="noStrike" dirty="0">
                <a:solidFill>
                  <a:srgbClr val="1967D2"/>
                </a:solidFill>
                <a:effectLst/>
                <a:latin typeface="Roboto Mono" panose="00000009000000000000" pitchFamily="49" charset="0"/>
              </a:rPr>
              <a:t>      ORDER</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BY</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000000"/>
                </a:solidFill>
                <a:effectLst/>
                <a:latin typeface="Roboto Mono" panose="00000009000000000000" pitchFamily="49" charset="0"/>
              </a:rPr>
              <a:t>percentage_willing</a:t>
            </a:r>
            <a:r>
              <a:rPr lang="en-US" sz="1050" b="0" i="0" u="none" strike="noStrike" dirty="0">
                <a:solidFill>
                  <a:srgbClr val="202124"/>
                </a:solidFill>
                <a:effectLst/>
                <a:latin typeface="Roboto Mono" panose="00000009000000000000" pitchFamily="49" charset="0"/>
              </a:rPr>
              <a:t> </a:t>
            </a:r>
            <a:r>
              <a:rPr lang="en-US" sz="1050" b="0" i="0" u="none" strike="noStrike" dirty="0">
                <a:solidFill>
                  <a:srgbClr val="1967D2"/>
                </a:solidFill>
                <a:effectLst/>
                <a:latin typeface="Roboto Mono" panose="00000009000000000000" pitchFamily="49" charset="0"/>
              </a:rPr>
              <a:t>DESC</a:t>
            </a:r>
            <a:r>
              <a:rPr lang="en-US" sz="1050" b="0" i="0" u="none" strike="noStrike" dirty="0">
                <a:solidFill>
                  <a:srgbClr val="202124"/>
                </a:solidFill>
                <a:effectLst/>
                <a:latin typeface="Roboto Mono" panose="00000009000000000000" pitchFamily="49" charset="0"/>
              </a:rPr>
              <a:t>;</a:t>
            </a:r>
            <a:endParaRPr lang="en-IN" sz="1050" dirty="0"/>
          </a:p>
          <a:p>
            <a:pPr algn="ctr"/>
            <a:endParaRPr lang="en-IN" sz="1000" dirty="0"/>
          </a:p>
        </p:txBody>
      </p:sp>
      <p:sp>
        <p:nvSpPr>
          <p:cNvPr id="7" name="Rectangle: Rounded Corners 6">
            <a:extLst>
              <a:ext uri="{FF2B5EF4-FFF2-40B4-BE49-F238E27FC236}">
                <a16:creationId xmlns:a16="http://schemas.microsoft.com/office/drawing/2014/main" id="{11974E6F-A9BD-B82E-70F5-69FB727D4BEC}"/>
              </a:ext>
            </a:extLst>
          </p:cNvPr>
          <p:cNvSpPr/>
          <p:nvPr/>
        </p:nvSpPr>
        <p:spPr>
          <a:xfrm>
            <a:off x="1295126" y="4392704"/>
            <a:ext cx="7010400" cy="1712259"/>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marL="457200" rtl="0">
              <a:buNone/>
            </a:pPr>
            <a:endParaRPr lang="en-IN" sz="1050" b="0" i="0" u="none" strike="noStrike" dirty="0">
              <a:solidFill>
                <a:srgbClr val="1967D2"/>
              </a:solidFill>
              <a:effectLst/>
              <a:latin typeface="Roboto Mono" panose="00000009000000000000" pitchFamily="49" charset="0"/>
            </a:endParaRPr>
          </a:p>
          <a:p>
            <a:pPr marL="457200" rtl="0">
              <a:buNone/>
            </a:pPr>
            <a:endParaRPr lang="en-IN" sz="1050" dirty="0">
              <a:solidFill>
                <a:srgbClr val="1967D2"/>
              </a:solidFill>
              <a:latin typeface="Roboto Mono" panose="00000009000000000000" pitchFamily="49" charset="0"/>
            </a:endParaRPr>
          </a:p>
          <a:p>
            <a:pPr marL="457200" rtl="0">
              <a:buNone/>
            </a:pPr>
            <a:r>
              <a:rPr lang="en-IN" sz="1050" b="0" i="0" u="none" strike="noStrike" dirty="0">
                <a:solidFill>
                  <a:srgbClr val="1967D2"/>
                </a:solidFill>
                <a:effectLst/>
                <a:latin typeface="Roboto Mono" panose="00000009000000000000" pitchFamily="49" charset="0"/>
              </a:rPr>
              <a:t>SELECT</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gender</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preferredworkingenvironment</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967D2"/>
                </a:solidFill>
                <a:effectLst/>
                <a:latin typeface="Roboto Mono" panose="00000009000000000000" pitchFamily="49" charset="0"/>
              </a:rPr>
              <a:t>COUNT</a:t>
            </a:r>
            <a:r>
              <a:rPr lang="en-IN" sz="1050" b="0" i="0" u="none" strike="noStrike" dirty="0">
                <a:solidFill>
                  <a:srgbClr val="3C4043"/>
                </a:solidFill>
                <a:effectLst/>
                <a:latin typeface="Roboto Mono" panose="00000009000000000000" pitchFamily="49" charset="0"/>
              </a:rPr>
              <a:t>(*)</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967D2"/>
                </a:solidFill>
                <a:effectLst/>
                <a:latin typeface="Roboto Mono" panose="00000009000000000000" pitchFamily="49" charset="0"/>
              </a:rPr>
              <a:t>AS</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respondent_count</a:t>
            </a:r>
            <a:endParaRPr lang="en-IN" sz="1050" b="0" dirty="0">
              <a:effectLst/>
            </a:endParaRPr>
          </a:p>
          <a:p>
            <a:pPr marL="457200" rtl="0">
              <a:buNone/>
            </a:pPr>
            <a:r>
              <a:rPr lang="en-IN" sz="1050" b="0" i="0" u="none" strike="noStrike" dirty="0">
                <a:solidFill>
                  <a:srgbClr val="1967D2"/>
                </a:solidFill>
                <a:effectLst/>
                <a:latin typeface="Roboto Mono" panose="00000009000000000000" pitchFamily="49" charset="0"/>
              </a:rPr>
              <a:t>FROM</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88038"/>
                </a:solidFill>
                <a:effectLst/>
                <a:latin typeface="Roboto Mono" panose="00000009000000000000" pitchFamily="49" charset="0"/>
              </a:rPr>
              <a:t>`my-db-project3010.Tl.CareerAsp`</a:t>
            </a:r>
            <a:endParaRPr lang="en-IN" sz="1050" b="0" dirty="0">
              <a:effectLst/>
            </a:endParaRPr>
          </a:p>
          <a:p>
            <a:pPr marL="457200" rtl="0">
              <a:buNone/>
            </a:pPr>
            <a:r>
              <a:rPr lang="en-IN" sz="1050" b="0" i="0" u="none" strike="noStrike" dirty="0">
                <a:solidFill>
                  <a:srgbClr val="1967D2"/>
                </a:solidFill>
                <a:effectLst/>
                <a:latin typeface="Roboto Mono" panose="00000009000000000000" pitchFamily="49" charset="0"/>
              </a:rPr>
              <a:t>WHERE</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preferredworkingenvironment</a:t>
            </a:r>
            <a:r>
              <a:rPr lang="en-IN" sz="1050" b="0" i="0" u="none" strike="noStrike" dirty="0">
                <a:solidFill>
                  <a:srgbClr val="202124"/>
                </a:solidFill>
                <a:effectLst/>
                <a:latin typeface="Roboto Mono" panose="00000009000000000000" pitchFamily="49" charset="0"/>
              </a:rPr>
              <a:t> = </a:t>
            </a:r>
            <a:r>
              <a:rPr lang="en-IN" sz="1050" b="0" i="0" u="none" strike="noStrike" dirty="0">
                <a:solidFill>
                  <a:srgbClr val="188038"/>
                </a:solidFill>
                <a:effectLst/>
                <a:latin typeface="Roboto Mono" panose="00000009000000000000" pitchFamily="49" charset="0"/>
              </a:rPr>
              <a:t>'Remote'</a:t>
            </a:r>
            <a:endParaRPr lang="en-IN" sz="1050" b="0" dirty="0">
              <a:effectLst/>
            </a:endParaRPr>
          </a:p>
          <a:p>
            <a:pPr marL="457200" rtl="0">
              <a:buNone/>
            </a:pPr>
            <a:r>
              <a:rPr lang="en-IN" sz="1050" b="0" i="0" u="none" strike="noStrike" dirty="0">
                <a:solidFill>
                  <a:srgbClr val="1967D2"/>
                </a:solidFill>
                <a:effectLst/>
                <a:latin typeface="Roboto Mono" panose="00000009000000000000" pitchFamily="49" charset="0"/>
              </a:rPr>
              <a:t>GROUP</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967D2"/>
                </a:solidFill>
                <a:effectLst/>
                <a:latin typeface="Roboto Mono" panose="00000009000000000000" pitchFamily="49" charset="0"/>
              </a:rPr>
              <a:t>BY</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gender</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preferredworkingenvironment</a:t>
            </a:r>
            <a:endParaRPr lang="en-IN" sz="1050" b="0" dirty="0">
              <a:effectLst/>
            </a:endParaRPr>
          </a:p>
          <a:p>
            <a:pPr>
              <a:buNone/>
            </a:pPr>
            <a:r>
              <a:rPr lang="en-IN" sz="1050" b="0" i="0" u="none" strike="noStrike" dirty="0">
                <a:solidFill>
                  <a:srgbClr val="1967D2"/>
                </a:solidFill>
                <a:effectLst/>
                <a:latin typeface="Roboto Mono" panose="00000009000000000000" pitchFamily="49" charset="0"/>
              </a:rPr>
              <a:t>      ORDER</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967D2"/>
                </a:solidFill>
                <a:effectLst/>
                <a:latin typeface="Roboto Mono" panose="00000009000000000000" pitchFamily="49" charset="0"/>
              </a:rPr>
              <a:t>BY</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gender</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000000"/>
                </a:solidFill>
                <a:effectLst/>
                <a:latin typeface="Roboto Mono" panose="00000009000000000000" pitchFamily="49" charset="0"/>
              </a:rPr>
              <a:t>respondent_count</a:t>
            </a:r>
            <a:r>
              <a:rPr lang="en-IN" sz="1050" b="0" i="0" u="none" strike="noStrike" dirty="0">
                <a:solidFill>
                  <a:srgbClr val="202124"/>
                </a:solidFill>
                <a:effectLst/>
                <a:latin typeface="Roboto Mono" panose="00000009000000000000" pitchFamily="49" charset="0"/>
              </a:rPr>
              <a:t> </a:t>
            </a:r>
            <a:r>
              <a:rPr lang="en-IN" sz="1050" b="0" i="0" u="none" strike="noStrike" dirty="0">
                <a:solidFill>
                  <a:srgbClr val="1967D2"/>
                </a:solidFill>
                <a:effectLst/>
                <a:latin typeface="Roboto Mono" panose="00000009000000000000" pitchFamily="49" charset="0"/>
              </a:rPr>
              <a:t>DESC</a:t>
            </a:r>
            <a:r>
              <a:rPr lang="en-IN" sz="1050" b="0" i="0" u="none" strike="noStrike" dirty="0">
                <a:solidFill>
                  <a:srgbClr val="202124"/>
                </a:solidFill>
                <a:effectLst/>
                <a:latin typeface="Roboto Mono" panose="00000009000000000000" pitchFamily="49" charset="0"/>
              </a:rPr>
              <a:t>;</a:t>
            </a:r>
            <a:endParaRPr lang="en-IN" sz="1050" dirty="0"/>
          </a:p>
          <a:p>
            <a:pPr algn="ctr"/>
            <a:endParaRPr lang="en-IN" dirty="0"/>
          </a:p>
        </p:txBody>
      </p:sp>
    </p:spTree>
    <p:extLst>
      <p:ext uri="{BB962C8B-B14F-4D97-AF65-F5344CB8AC3E}">
        <p14:creationId xmlns:p14="http://schemas.microsoft.com/office/powerpoint/2010/main" val="133689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A2B7-67C6-5FCD-F88B-156667BC847C}"/>
              </a:ext>
            </a:extLst>
          </p:cNvPr>
          <p:cNvSpPr>
            <a:spLocks noGrp="1"/>
          </p:cNvSpPr>
          <p:nvPr>
            <p:ph type="title"/>
          </p:nvPr>
        </p:nvSpPr>
        <p:spPr>
          <a:xfrm>
            <a:off x="1268769" y="1783859"/>
            <a:ext cx="9467850" cy="3290282"/>
          </a:xfrm>
          <a:ln w="28575">
            <a:solidFill>
              <a:schemeClr val="tx1"/>
            </a:solidFill>
            <a:prstDash val="dashDot"/>
          </a:ln>
        </p:spPr>
        <p:txBody>
          <a:bodyPr>
            <a:noAutofit/>
          </a:bodyPr>
          <a:lstStyle/>
          <a:p>
            <a:pPr algn="ctr">
              <a:lnSpc>
                <a:spcPct val="100000"/>
              </a:lnSpc>
            </a:pPr>
            <a:r>
              <a:rPr lang="en-US" b="1" dirty="0"/>
              <a:t>STAGE 5:</a:t>
            </a:r>
            <a:br>
              <a:rPr lang="en-US" b="1" dirty="0"/>
            </a:br>
            <a:r>
              <a:rPr lang="en-US" b="1" dirty="0"/>
              <a:t>EXECUTIVE DASHBOARD </a:t>
            </a:r>
            <a:br>
              <a:rPr lang="en-US" b="1" dirty="0"/>
            </a:br>
            <a:r>
              <a:rPr lang="en-US" b="1" dirty="0"/>
              <a:t>IN </a:t>
            </a:r>
            <a:br>
              <a:rPr lang="en-US" b="1" dirty="0"/>
            </a:br>
            <a:r>
              <a:rPr lang="en-US" b="1" dirty="0"/>
              <a:t>EXCEL</a:t>
            </a:r>
            <a:endParaRPr lang="en-IN" b="1" dirty="0"/>
          </a:p>
        </p:txBody>
      </p:sp>
    </p:spTree>
    <p:extLst>
      <p:ext uri="{BB962C8B-B14F-4D97-AF65-F5344CB8AC3E}">
        <p14:creationId xmlns:p14="http://schemas.microsoft.com/office/powerpoint/2010/main" val="232380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367C649-2403-D501-29AD-29767ED6D6C2}"/>
              </a:ext>
            </a:extLst>
          </p:cNvPr>
          <p:cNvGraphicFramePr/>
          <p:nvPr>
            <p:extLst>
              <p:ext uri="{D42A27DB-BD31-4B8C-83A1-F6EECF244321}">
                <p14:modId xmlns:p14="http://schemas.microsoft.com/office/powerpoint/2010/main" val="2121244565"/>
              </p:ext>
            </p:extLst>
          </p:nvPr>
        </p:nvGraphicFramePr>
        <p:xfrm>
          <a:off x="0" y="991566"/>
          <a:ext cx="12053105" cy="5255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6DE508B-57B7-A36B-D097-34BEEF9C8BD4}"/>
              </a:ext>
            </a:extLst>
          </p:cNvPr>
          <p:cNvSpPr txBox="1"/>
          <p:nvPr/>
        </p:nvSpPr>
        <p:spPr>
          <a:xfrm>
            <a:off x="744632" y="4770101"/>
            <a:ext cx="1978925" cy="1477328"/>
          </a:xfrm>
          <a:prstGeom prst="rect">
            <a:avLst/>
          </a:prstGeom>
          <a:noFill/>
        </p:spPr>
        <p:txBody>
          <a:bodyPr wrap="square" rtlCol="0">
            <a:spAutoFit/>
          </a:bodyPr>
          <a:lstStyle/>
          <a:p>
            <a:pPr algn="ctr"/>
            <a:r>
              <a:rPr lang="en-US" dirty="0"/>
              <a:t>Understand Problem Statement </a:t>
            </a:r>
          </a:p>
          <a:p>
            <a:pPr algn="ctr"/>
            <a:r>
              <a:rPr lang="en-US" dirty="0"/>
              <a:t>(Using 5W1H Framework</a:t>
            </a:r>
            <a:endParaRPr lang="en-IN" dirty="0"/>
          </a:p>
        </p:txBody>
      </p:sp>
      <p:sp>
        <p:nvSpPr>
          <p:cNvPr id="4" name="TextBox 3">
            <a:extLst>
              <a:ext uri="{FF2B5EF4-FFF2-40B4-BE49-F238E27FC236}">
                <a16:creationId xmlns:a16="http://schemas.microsoft.com/office/drawing/2014/main" id="{C27EA965-C80F-443F-CFEA-F76D0F8D335A}"/>
              </a:ext>
            </a:extLst>
          </p:cNvPr>
          <p:cNvSpPr txBox="1"/>
          <p:nvPr/>
        </p:nvSpPr>
        <p:spPr>
          <a:xfrm>
            <a:off x="3416948" y="1714975"/>
            <a:ext cx="1664110" cy="646331"/>
          </a:xfrm>
          <a:prstGeom prst="rect">
            <a:avLst/>
          </a:prstGeom>
          <a:noFill/>
        </p:spPr>
        <p:txBody>
          <a:bodyPr wrap="none" rtlCol="0">
            <a:spAutoFit/>
          </a:bodyPr>
          <a:lstStyle/>
          <a:p>
            <a:r>
              <a:rPr lang="en-US" dirty="0"/>
              <a:t>Data Collection </a:t>
            </a:r>
          </a:p>
          <a:p>
            <a:r>
              <a:rPr lang="en-US" dirty="0"/>
              <a:t>and Survey</a:t>
            </a:r>
            <a:endParaRPr lang="en-IN" dirty="0"/>
          </a:p>
        </p:txBody>
      </p:sp>
      <p:sp>
        <p:nvSpPr>
          <p:cNvPr id="5" name="TextBox 4">
            <a:extLst>
              <a:ext uri="{FF2B5EF4-FFF2-40B4-BE49-F238E27FC236}">
                <a16:creationId xmlns:a16="http://schemas.microsoft.com/office/drawing/2014/main" id="{A5AD31F2-C97A-D691-F7A2-F71F266CCF35}"/>
              </a:ext>
            </a:extLst>
          </p:cNvPr>
          <p:cNvSpPr txBox="1"/>
          <p:nvPr/>
        </p:nvSpPr>
        <p:spPr>
          <a:xfrm>
            <a:off x="5480405" y="4770101"/>
            <a:ext cx="1691360" cy="646331"/>
          </a:xfrm>
          <a:prstGeom prst="rect">
            <a:avLst/>
          </a:prstGeom>
          <a:noFill/>
        </p:spPr>
        <p:txBody>
          <a:bodyPr wrap="none" rtlCol="0">
            <a:spAutoFit/>
          </a:bodyPr>
          <a:lstStyle/>
          <a:p>
            <a:r>
              <a:rPr lang="en-US" dirty="0"/>
              <a:t>Data Cleaning &amp;</a:t>
            </a:r>
          </a:p>
          <a:p>
            <a:r>
              <a:rPr lang="en-US" dirty="0"/>
              <a:t>Standardization</a:t>
            </a:r>
            <a:endParaRPr lang="en-IN" dirty="0"/>
          </a:p>
        </p:txBody>
      </p:sp>
      <p:sp>
        <p:nvSpPr>
          <p:cNvPr id="6" name="TextBox 5">
            <a:extLst>
              <a:ext uri="{FF2B5EF4-FFF2-40B4-BE49-F238E27FC236}">
                <a16:creationId xmlns:a16="http://schemas.microsoft.com/office/drawing/2014/main" id="{965ACFC9-D800-D173-FB64-AB5A20631C41}"/>
              </a:ext>
            </a:extLst>
          </p:cNvPr>
          <p:cNvSpPr txBox="1"/>
          <p:nvPr/>
        </p:nvSpPr>
        <p:spPr>
          <a:xfrm>
            <a:off x="7942998" y="1256511"/>
            <a:ext cx="1991956" cy="1200329"/>
          </a:xfrm>
          <a:prstGeom prst="rect">
            <a:avLst/>
          </a:prstGeom>
          <a:noFill/>
        </p:spPr>
        <p:txBody>
          <a:bodyPr wrap="none" rtlCol="0">
            <a:spAutoFit/>
          </a:bodyPr>
          <a:lstStyle/>
          <a:p>
            <a:r>
              <a:rPr lang="en-US" dirty="0"/>
              <a:t>Data Analysis</a:t>
            </a:r>
          </a:p>
          <a:p>
            <a:r>
              <a:rPr lang="en-US" dirty="0"/>
              <a:t> in Excel</a:t>
            </a:r>
          </a:p>
          <a:p>
            <a:r>
              <a:rPr lang="en-US" dirty="0"/>
              <a:t>(Using Pivot Tables </a:t>
            </a:r>
          </a:p>
          <a:p>
            <a:r>
              <a:rPr lang="en-US" dirty="0"/>
              <a:t>and MySQL)</a:t>
            </a:r>
            <a:endParaRPr lang="en-IN" dirty="0"/>
          </a:p>
        </p:txBody>
      </p:sp>
      <p:sp>
        <p:nvSpPr>
          <p:cNvPr id="7" name="TextBox 6">
            <a:extLst>
              <a:ext uri="{FF2B5EF4-FFF2-40B4-BE49-F238E27FC236}">
                <a16:creationId xmlns:a16="http://schemas.microsoft.com/office/drawing/2014/main" id="{9AC28CFA-86C2-9A17-7679-062B654FC040}"/>
              </a:ext>
            </a:extLst>
          </p:cNvPr>
          <p:cNvSpPr txBox="1"/>
          <p:nvPr/>
        </p:nvSpPr>
        <p:spPr>
          <a:xfrm>
            <a:off x="10353968" y="4770101"/>
            <a:ext cx="1375185" cy="1200329"/>
          </a:xfrm>
          <a:prstGeom prst="rect">
            <a:avLst/>
          </a:prstGeom>
          <a:noFill/>
        </p:spPr>
        <p:txBody>
          <a:bodyPr wrap="none" rtlCol="0">
            <a:spAutoFit/>
          </a:bodyPr>
          <a:lstStyle/>
          <a:p>
            <a:r>
              <a:rPr lang="en-US" dirty="0"/>
              <a:t>Dashboard </a:t>
            </a:r>
          </a:p>
          <a:p>
            <a:r>
              <a:rPr lang="en-US" dirty="0"/>
              <a:t> creation </a:t>
            </a:r>
          </a:p>
          <a:p>
            <a:r>
              <a:rPr lang="en-US" dirty="0"/>
              <a:t>and analysis </a:t>
            </a:r>
          </a:p>
          <a:p>
            <a:r>
              <a:rPr lang="en-US" dirty="0"/>
              <a:t>in POWERBI</a:t>
            </a:r>
            <a:endParaRPr lang="en-IN" dirty="0"/>
          </a:p>
        </p:txBody>
      </p:sp>
      <p:sp>
        <p:nvSpPr>
          <p:cNvPr id="8" name="Title 7">
            <a:extLst>
              <a:ext uri="{FF2B5EF4-FFF2-40B4-BE49-F238E27FC236}">
                <a16:creationId xmlns:a16="http://schemas.microsoft.com/office/drawing/2014/main" id="{0EF4080C-AC17-E695-38C9-81C60BA76C88}"/>
              </a:ext>
            </a:extLst>
          </p:cNvPr>
          <p:cNvSpPr>
            <a:spLocks noGrp="1"/>
          </p:cNvSpPr>
          <p:nvPr>
            <p:ph type="title"/>
          </p:nvPr>
        </p:nvSpPr>
        <p:spPr>
          <a:xfrm>
            <a:off x="744632" y="126456"/>
            <a:ext cx="10515600" cy="865110"/>
          </a:xfrm>
        </p:spPr>
        <p:txBody>
          <a:bodyPr/>
          <a:lstStyle/>
          <a:p>
            <a:pPr algn="ctr"/>
            <a:r>
              <a:rPr lang="en-US" b="1" dirty="0"/>
              <a:t>STEPS FOLLOWED IN THE PROJECT</a:t>
            </a:r>
            <a:endParaRPr lang="en-IN" b="1" dirty="0"/>
          </a:p>
        </p:txBody>
      </p:sp>
    </p:spTree>
    <p:extLst>
      <p:ext uri="{BB962C8B-B14F-4D97-AF65-F5344CB8AC3E}">
        <p14:creationId xmlns:p14="http://schemas.microsoft.com/office/powerpoint/2010/main" val="96002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85516-CCBB-0782-4E2B-BB1EE22D0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4700"/>
            <a:ext cx="11658600" cy="6688599"/>
          </a:xfrm>
          <a:prstGeom prst="rect">
            <a:avLst/>
          </a:prstGeom>
          <a:ln w="6350">
            <a:noFill/>
          </a:ln>
        </p:spPr>
      </p:pic>
    </p:spTree>
    <p:extLst>
      <p:ext uri="{BB962C8B-B14F-4D97-AF65-F5344CB8AC3E}">
        <p14:creationId xmlns:p14="http://schemas.microsoft.com/office/powerpoint/2010/main" val="2869311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BF70-9D52-3F4E-9D5E-DA5BE60BA4F7}"/>
              </a:ext>
            </a:extLst>
          </p:cNvPr>
          <p:cNvSpPr>
            <a:spLocks noGrp="1"/>
          </p:cNvSpPr>
          <p:nvPr>
            <p:ph type="title"/>
          </p:nvPr>
        </p:nvSpPr>
        <p:spPr>
          <a:xfrm>
            <a:off x="1048620" y="1630913"/>
            <a:ext cx="9563100" cy="3780842"/>
          </a:xfrm>
          <a:ln w="28575">
            <a:solidFill>
              <a:schemeClr val="tx1"/>
            </a:solidFill>
            <a:prstDash val="dashDot"/>
          </a:ln>
        </p:spPr>
        <p:txBody>
          <a:bodyPr>
            <a:normAutofit/>
          </a:bodyPr>
          <a:lstStyle/>
          <a:p>
            <a:pPr algn="ctr">
              <a:lnSpc>
                <a:spcPct val="100000"/>
              </a:lnSpc>
            </a:pPr>
            <a:r>
              <a:rPr lang="en-US" b="1" dirty="0"/>
              <a:t>STAGE 6:</a:t>
            </a:r>
            <a:br>
              <a:rPr lang="en-US" b="1" dirty="0"/>
            </a:br>
            <a:r>
              <a:rPr lang="en-US" b="1" dirty="0"/>
              <a:t>FOCUS AREA DRIVEN </a:t>
            </a:r>
            <a:br>
              <a:rPr lang="en-US" b="1" dirty="0"/>
            </a:br>
            <a:r>
              <a:rPr lang="en-US" b="1" dirty="0"/>
              <a:t>POWERBI </a:t>
            </a:r>
            <a:br>
              <a:rPr lang="en-US" b="1" dirty="0"/>
            </a:br>
            <a:r>
              <a:rPr lang="en-US" b="1" dirty="0"/>
              <a:t>DASHBOARD </a:t>
            </a:r>
            <a:endParaRPr lang="en-IN" b="1" dirty="0"/>
          </a:p>
        </p:txBody>
      </p:sp>
    </p:spTree>
    <p:extLst>
      <p:ext uri="{BB962C8B-B14F-4D97-AF65-F5344CB8AC3E}">
        <p14:creationId xmlns:p14="http://schemas.microsoft.com/office/powerpoint/2010/main" val="148235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425C5-B5F4-58EA-58F7-D20769311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8" y="0"/>
            <a:ext cx="12136244" cy="6858000"/>
          </a:xfrm>
          <a:prstGeom prst="rect">
            <a:avLst/>
          </a:prstGeom>
        </p:spPr>
      </p:pic>
      <p:pic>
        <p:nvPicPr>
          <p:cNvPr id="3" name="Picture 2">
            <a:extLst>
              <a:ext uri="{FF2B5EF4-FFF2-40B4-BE49-F238E27FC236}">
                <a16:creationId xmlns:a16="http://schemas.microsoft.com/office/drawing/2014/main" id="{52576638-475A-32F8-4669-A722BDAD8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74"/>
            <a:ext cx="12192000" cy="6840452"/>
          </a:xfrm>
          <a:prstGeom prst="rect">
            <a:avLst/>
          </a:prstGeom>
        </p:spPr>
      </p:pic>
    </p:spTree>
    <p:extLst>
      <p:ext uri="{BB962C8B-B14F-4D97-AF65-F5344CB8AC3E}">
        <p14:creationId xmlns:p14="http://schemas.microsoft.com/office/powerpoint/2010/main" val="3216686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9F2F21-7907-544F-FE5C-F9357EB36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19"/>
            <a:ext cx="12192000" cy="6847561"/>
          </a:xfrm>
          <a:prstGeom prst="rect">
            <a:avLst/>
          </a:prstGeom>
        </p:spPr>
      </p:pic>
    </p:spTree>
    <p:extLst>
      <p:ext uri="{BB962C8B-B14F-4D97-AF65-F5344CB8AC3E}">
        <p14:creationId xmlns:p14="http://schemas.microsoft.com/office/powerpoint/2010/main" val="1078181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260-BFC7-0AE6-8AA9-4B1E74920324}"/>
              </a:ext>
            </a:extLst>
          </p:cNvPr>
          <p:cNvSpPr>
            <a:spLocks noGrp="1"/>
          </p:cNvSpPr>
          <p:nvPr>
            <p:ph type="title"/>
          </p:nvPr>
        </p:nvSpPr>
        <p:spPr>
          <a:xfrm>
            <a:off x="1586203" y="1982755"/>
            <a:ext cx="8593494" cy="2892490"/>
          </a:xfrm>
          <a:ln w="28575">
            <a:solidFill>
              <a:schemeClr val="tx1"/>
            </a:solidFill>
            <a:prstDash val="dashDot"/>
          </a:ln>
        </p:spPr>
        <p:txBody>
          <a:bodyPr/>
          <a:lstStyle/>
          <a:p>
            <a:pPr algn="ctr"/>
            <a:r>
              <a:rPr lang="en-US" b="1" dirty="0"/>
              <a:t>FINDINGS </a:t>
            </a:r>
            <a:br>
              <a:rPr lang="en-US" b="1" dirty="0"/>
            </a:br>
            <a:r>
              <a:rPr lang="en-US" b="1" dirty="0"/>
              <a:t>AND </a:t>
            </a:r>
            <a:br>
              <a:rPr lang="en-US" b="1" dirty="0"/>
            </a:br>
            <a:r>
              <a:rPr lang="en-US" b="1" dirty="0"/>
              <a:t>INSIGHTS</a:t>
            </a:r>
            <a:endParaRPr lang="en-IN" b="1" dirty="0"/>
          </a:p>
        </p:txBody>
      </p:sp>
    </p:spTree>
    <p:extLst>
      <p:ext uri="{BB962C8B-B14F-4D97-AF65-F5344CB8AC3E}">
        <p14:creationId xmlns:p14="http://schemas.microsoft.com/office/powerpoint/2010/main" val="1892391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D594410-BBAF-F623-DB26-445EBE49BA21}"/>
              </a:ext>
            </a:extLst>
          </p:cNvPr>
          <p:cNvSpPr>
            <a:spLocks noGrp="1"/>
          </p:cNvSpPr>
          <p:nvPr>
            <p:ph type="title"/>
          </p:nvPr>
        </p:nvSpPr>
        <p:spPr>
          <a:xfrm>
            <a:off x="7089779" y="5411118"/>
            <a:ext cx="5015753" cy="1325563"/>
          </a:xfrm>
        </p:spPr>
        <p:txBody>
          <a:bodyPr>
            <a:noAutofit/>
          </a:bodyPr>
          <a:lstStyle/>
          <a:p>
            <a:pPr marL="171450" indent="-171450">
              <a:buFont typeface="Arial" panose="020B0604020202020204" pitchFamily="34" charset="0"/>
              <a:buChar char="•"/>
            </a:pPr>
            <a:r>
              <a:rPr lang="en-US" sz="2200" dirty="0">
                <a:latin typeface="+mn-lt"/>
              </a:rPr>
              <a:t>Out of the total 47%, 29.10% are males and 17.60% are females among Gen Z pursuing higher studies abroad.</a:t>
            </a:r>
            <a:endParaRPr lang="en-IN" sz="2200" dirty="0">
              <a:latin typeface="+mn-lt"/>
            </a:endParaRPr>
          </a:p>
        </p:txBody>
      </p:sp>
      <p:sp>
        <p:nvSpPr>
          <p:cNvPr id="4" name="Text Placeholder 3">
            <a:extLst>
              <a:ext uri="{FF2B5EF4-FFF2-40B4-BE49-F238E27FC236}">
                <a16:creationId xmlns:a16="http://schemas.microsoft.com/office/drawing/2014/main" id="{AEF2CB06-3D70-5BE1-E97F-20B4B54E7014}"/>
              </a:ext>
            </a:extLst>
          </p:cNvPr>
          <p:cNvSpPr>
            <a:spLocks noGrp="1"/>
          </p:cNvSpPr>
          <p:nvPr>
            <p:ph type="body" sz="half" idx="4294967295"/>
          </p:nvPr>
        </p:nvSpPr>
        <p:spPr>
          <a:xfrm>
            <a:off x="430555" y="5676075"/>
            <a:ext cx="3932238" cy="766763"/>
          </a:xfrm>
        </p:spPr>
        <p:txBody>
          <a:bodyPr>
            <a:normAutofit fontScale="77500" lnSpcReduction="20000"/>
          </a:bodyPr>
          <a:lstStyle/>
          <a:p>
            <a:pPr marL="285750" indent="-285750">
              <a:buFont typeface="Arial" panose="020B0604020202020204" pitchFamily="34" charset="0"/>
              <a:buChar char="•"/>
            </a:pPr>
            <a:r>
              <a:rPr lang="en-US" dirty="0"/>
              <a:t>47% of Gen Z plan to pursue higher education abroad.</a:t>
            </a:r>
            <a:endParaRPr lang="en-IN" dirty="0"/>
          </a:p>
        </p:txBody>
      </p:sp>
      <p:sp>
        <p:nvSpPr>
          <p:cNvPr id="7" name="Rectangle: Rounded Corners 6">
            <a:extLst>
              <a:ext uri="{FF2B5EF4-FFF2-40B4-BE49-F238E27FC236}">
                <a16:creationId xmlns:a16="http://schemas.microsoft.com/office/drawing/2014/main" id="{DCF1EA94-39FA-53C6-3C3E-542E56B86A27}"/>
              </a:ext>
            </a:extLst>
          </p:cNvPr>
          <p:cNvSpPr/>
          <p:nvPr/>
        </p:nvSpPr>
        <p:spPr>
          <a:xfrm>
            <a:off x="4957482" y="198320"/>
            <a:ext cx="2132297" cy="62643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INSIGHTS</a:t>
            </a:r>
            <a:endParaRPr lang="en-IN" sz="2800" b="1" dirty="0"/>
          </a:p>
        </p:txBody>
      </p:sp>
      <p:sp>
        <p:nvSpPr>
          <p:cNvPr id="2" name="Rectangle: Rounded Corners 1">
            <a:extLst>
              <a:ext uri="{FF2B5EF4-FFF2-40B4-BE49-F238E27FC236}">
                <a16:creationId xmlns:a16="http://schemas.microsoft.com/office/drawing/2014/main" id="{E61BABB4-2BE0-AE63-6C1E-7FEDE31823EA}"/>
              </a:ext>
            </a:extLst>
          </p:cNvPr>
          <p:cNvSpPr/>
          <p:nvPr/>
        </p:nvSpPr>
        <p:spPr>
          <a:xfrm>
            <a:off x="199922" y="1181925"/>
            <a:ext cx="4577352" cy="39779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3" name="Content Placeholder 14">
            <a:extLst>
              <a:ext uri="{FF2B5EF4-FFF2-40B4-BE49-F238E27FC236}">
                <a16:creationId xmlns:a16="http://schemas.microsoft.com/office/drawing/2014/main" id="{1F7BEC45-5803-1857-9219-5E23C4F5C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50" y="1600459"/>
            <a:ext cx="3781774" cy="3390608"/>
          </a:xfrm>
          <a:prstGeom prst="rect">
            <a:avLst/>
          </a:prstGeom>
        </p:spPr>
      </p:pic>
      <p:sp>
        <p:nvSpPr>
          <p:cNvPr id="5" name="Rectangle: Rounded Corners 4">
            <a:extLst>
              <a:ext uri="{FF2B5EF4-FFF2-40B4-BE49-F238E27FC236}">
                <a16:creationId xmlns:a16="http://schemas.microsoft.com/office/drawing/2014/main" id="{0C9CA119-2FA0-9030-4688-B9866C169B2D}"/>
              </a:ext>
            </a:extLst>
          </p:cNvPr>
          <p:cNvSpPr/>
          <p:nvPr/>
        </p:nvSpPr>
        <p:spPr>
          <a:xfrm>
            <a:off x="7203234" y="1181925"/>
            <a:ext cx="4788844" cy="39779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1E8C8C71-9F55-97E8-EDE7-4301913F5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215" y="1600459"/>
            <a:ext cx="4079122" cy="3387719"/>
          </a:xfrm>
          <a:prstGeom prst="rect">
            <a:avLst/>
          </a:prstGeom>
        </p:spPr>
      </p:pic>
    </p:spTree>
    <p:extLst>
      <p:ext uri="{BB962C8B-B14F-4D97-AF65-F5344CB8AC3E}">
        <p14:creationId xmlns:p14="http://schemas.microsoft.com/office/powerpoint/2010/main" val="69621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C2F6A05-313C-B2A5-BEA9-206484E27CFD}"/>
              </a:ext>
            </a:extLst>
          </p:cNvPr>
          <p:cNvSpPr/>
          <p:nvPr/>
        </p:nvSpPr>
        <p:spPr>
          <a:xfrm>
            <a:off x="879407" y="1176160"/>
            <a:ext cx="3517641" cy="11373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t>PROBLEM:</a:t>
            </a:r>
          </a:p>
          <a:p>
            <a:pPr algn="ctr"/>
            <a:r>
              <a:rPr lang="en-US" dirty="0"/>
              <a:t>Influencing Factors</a:t>
            </a:r>
            <a:endParaRPr lang="en-IN" dirty="0"/>
          </a:p>
        </p:txBody>
      </p:sp>
      <p:sp>
        <p:nvSpPr>
          <p:cNvPr id="11" name="Rectangle: Rounded Corners 10">
            <a:extLst>
              <a:ext uri="{FF2B5EF4-FFF2-40B4-BE49-F238E27FC236}">
                <a16:creationId xmlns:a16="http://schemas.microsoft.com/office/drawing/2014/main" id="{9290174A-8459-9D18-B66B-E491B2609C33}"/>
              </a:ext>
            </a:extLst>
          </p:cNvPr>
          <p:cNvSpPr/>
          <p:nvPr/>
        </p:nvSpPr>
        <p:spPr>
          <a:xfrm>
            <a:off x="611153" y="2696547"/>
            <a:ext cx="4222103" cy="3489649"/>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nSpc>
                <a:spcPct val="150000"/>
              </a:lnSpc>
            </a:pPr>
            <a:r>
              <a:rPr lang="en-US" sz="2400" b="1" dirty="0"/>
              <a:t>RECOMMENDATION:</a:t>
            </a:r>
          </a:p>
          <a:p>
            <a:pPr marL="342900" indent="-342900">
              <a:buFont typeface="Arial" panose="020B0604020202020204" pitchFamily="34" charset="0"/>
              <a:buChar char="•"/>
            </a:pPr>
            <a:r>
              <a:rPr lang="en-IN" dirty="0"/>
              <a:t>Career counselling programs should involve parents and leverage media influences to align with Gen Z career aspirations</a:t>
            </a:r>
          </a:p>
          <a:p>
            <a:pPr marL="342900" indent="-342900">
              <a:buFont typeface="Arial" panose="020B0604020202020204" pitchFamily="34" charset="0"/>
              <a:buChar char="•"/>
            </a:pPr>
            <a:r>
              <a:rPr lang="en-IN" dirty="0"/>
              <a:t>Promote Digital Literacy</a:t>
            </a:r>
          </a:p>
          <a:p>
            <a:pPr marL="342900" indent="-342900">
              <a:buFont typeface="Arial" panose="020B0604020202020204" pitchFamily="34" charset="0"/>
              <a:buChar char="•"/>
            </a:pPr>
            <a:r>
              <a:rPr lang="en-IN" dirty="0"/>
              <a:t>Encourage Experiential Learning like internships, project, mentorship program</a:t>
            </a:r>
          </a:p>
        </p:txBody>
      </p:sp>
      <p:sp>
        <p:nvSpPr>
          <p:cNvPr id="12" name="Rectangle: Rounded Corners 11">
            <a:extLst>
              <a:ext uri="{FF2B5EF4-FFF2-40B4-BE49-F238E27FC236}">
                <a16:creationId xmlns:a16="http://schemas.microsoft.com/office/drawing/2014/main" id="{5A859BA8-7921-7342-70B3-BF2D5EFAB2E7}"/>
              </a:ext>
            </a:extLst>
          </p:cNvPr>
          <p:cNvSpPr/>
          <p:nvPr/>
        </p:nvSpPr>
        <p:spPr>
          <a:xfrm>
            <a:off x="5721317" y="1539552"/>
            <a:ext cx="6251511" cy="44320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14" name="Picture 13">
            <a:extLst>
              <a:ext uri="{FF2B5EF4-FFF2-40B4-BE49-F238E27FC236}">
                <a16:creationId xmlns:a16="http://schemas.microsoft.com/office/drawing/2014/main" id="{E2C4DD18-3EA3-2F7C-BB9B-9FB508D11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38845"/>
            <a:ext cx="5797616" cy="3033452"/>
          </a:xfrm>
          <a:prstGeom prst="rect">
            <a:avLst/>
          </a:prstGeom>
        </p:spPr>
      </p:pic>
      <p:sp>
        <p:nvSpPr>
          <p:cNvPr id="15" name="Rectangle: Rounded Corners 14">
            <a:extLst>
              <a:ext uri="{FF2B5EF4-FFF2-40B4-BE49-F238E27FC236}">
                <a16:creationId xmlns:a16="http://schemas.microsoft.com/office/drawing/2014/main" id="{892C2175-4107-00F2-1A59-ABED1B0D235C}"/>
              </a:ext>
            </a:extLst>
          </p:cNvPr>
          <p:cNvSpPr/>
          <p:nvPr/>
        </p:nvSpPr>
        <p:spPr>
          <a:xfrm>
            <a:off x="4769224" y="198320"/>
            <a:ext cx="2114367" cy="6419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INSIGHTS</a:t>
            </a:r>
            <a:endParaRPr lang="en-IN" sz="2800" b="1" dirty="0"/>
          </a:p>
        </p:txBody>
      </p:sp>
    </p:spTree>
    <p:extLst>
      <p:ext uri="{BB962C8B-B14F-4D97-AF65-F5344CB8AC3E}">
        <p14:creationId xmlns:p14="http://schemas.microsoft.com/office/powerpoint/2010/main" val="57789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1A19811-F295-8110-AAC3-283622FB7B2C}"/>
              </a:ext>
            </a:extLst>
          </p:cNvPr>
          <p:cNvSpPr/>
          <p:nvPr/>
        </p:nvSpPr>
        <p:spPr>
          <a:xfrm>
            <a:off x="4867836" y="190877"/>
            <a:ext cx="1886432" cy="6446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INSIGHTS</a:t>
            </a:r>
            <a:endParaRPr lang="en-IN" sz="2800" b="1" dirty="0"/>
          </a:p>
        </p:txBody>
      </p:sp>
      <p:sp>
        <p:nvSpPr>
          <p:cNvPr id="9" name="Rectangle: Rounded Corners 8">
            <a:extLst>
              <a:ext uri="{FF2B5EF4-FFF2-40B4-BE49-F238E27FC236}">
                <a16:creationId xmlns:a16="http://schemas.microsoft.com/office/drawing/2014/main" id="{A1AE38B5-2932-3401-D7DF-49E1E9303123}"/>
              </a:ext>
            </a:extLst>
          </p:cNvPr>
          <p:cNvSpPr/>
          <p:nvPr/>
        </p:nvSpPr>
        <p:spPr>
          <a:xfrm>
            <a:off x="587828" y="927041"/>
            <a:ext cx="3806889" cy="13342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latin typeface="+mn-lt"/>
              </a:rPr>
              <a:t>PROBLEM:</a:t>
            </a:r>
            <a:br>
              <a:rPr lang="en-US" sz="2400" b="1" dirty="0">
                <a:latin typeface="+mn-lt"/>
              </a:rPr>
            </a:br>
            <a:r>
              <a:rPr lang="en-US" sz="2400" b="1" dirty="0">
                <a:latin typeface="+mn-lt"/>
              </a:rPr>
              <a:t> </a:t>
            </a:r>
            <a:r>
              <a:rPr lang="en-US" sz="2400" dirty="0">
                <a:latin typeface="+mn-lt"/>
              </a:rPr>
              <a:t>Poor Managers</a:t>
            </a:r>
            <a:endParaRPr lang="en-IN" sz="2400" dirty="0"/>
          </a:p>
        </p:txBody>
      </p:sp>
      <p:sp>
        <p:nvSpPr>
          <p:cNvPr id="12" name="Rectangle: Rounded Corners 11">
            <a:extLst>
              <a:ext uri="{FF2B5EF4-FFF2-40B4-BE49-F238E27FC236}">
                <a16:creationId xmlns:a16="http://schemas.microsoft.com/office/drawing/2014/main" id="{B684BA65-C622-E9E7-CD1B-773F94C0474D}"/>
              </a:ext>
            </a:extLst>
          </p:cNvPr>
          <p:cNvSpPr/>
          <p:nvPr/>
        </p:nvSpPr>
        <p:spPr>
          <a:xfrm>
            <a:off x="326572" y="2652822"/>
            <a:ext cx="4445453" cy="34521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r>
              <a:rPr lang="en-US" sz="2400" b="1" dirty="0"/>
              <a:t>RECOMMENDATIONS:</a:t>
            </a:r>
          </a:p>
          <a:p>
            <a:pPr marL="285750" indent="-285750">
              <a:lnSpc>
                <a:spcPct val="150000"/>
              </a:lnSpc>
              <a:buFont typeface="Arial" panose="020B0604020202020204" pitchFamily="34" charset="0"/>
              <a:buChar char="•"/>
            </a:pPr>
            <a:r>
              <a:rPr lang="en-US" sz="1800" dirty="0"/>
              <a:t>Provide Leadership Training</a:t>
            </a:r>
          </a:p>
          <a:p>
            <a:pPr marL="285750" indent="-285750">
              <a:buFont typeface="Arial" panose="020B0604020202020204" pitchFamily="34" charset="0"/>
              <a:buChar char="•"/>
            </a:pPr>
            <a:r>
              <a:rPr lang="en-US" sz="1800" dirty="0"/>
              <a:t>Implement a feedback system</a:t>
            </a:r>
          </a:p>
          <a:p>
            <a:pPr marL="285750" indent="-285750">
              <a:buFont typeface="Arial" panose="020B0604020202020204" pitchFamily="34" charset="0"/>
              <a:buChar char="•"/>
            </a:pPr>
            <a:r>
              <a:rPr lang="en-IN" sz="1800" dirty="0"/>
              <a:t>Encourage Self-Awareness &amp; Feedback on leadership style</a:t>
            </a:r>
          </a:p>
          <a:p>
            <a:pPr marL="285750" indent="-285750">
              <a:buFont typeface="Arial" panose="020B0604020202020204" pitchFamily="34" charset="0"/>
              <a:buChar char="•"/>
            </a:pPr>
            <a:r>
              <a:rPr lang="en-US" sz="1800" dirty="0"/>
              <a:t>Link leadership performance to bonuses, promotions, or disciplinary actions if necessary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algn="ctr"/>
            <a:endParaRPr lang="en-IN" dirty="0"/>
          </a:p>
        </p:txBody>
      </p:sp>
      <p:sp>
        <p:nvSpPr>
          <p:cNvPr id="13" name="Rectangle: Rounded Corners 12">
            <a:extLst>
              <a:ext uri="{FF2B5EF4-FFF2-40B4-BE49-F238E27FC236}">
                <a16:creationId xmlns:a16="http://schemas.microsoft.com/office/drawing/2014/main" id="{49E652ED-9150-881E-A602-D7C006B80A4C}"/>
              </a:ext>
            </a:extLst>
          </p:cNvPr>
          <p:cNvSpPr/>
          <p:nvPr/>
        </p:nvSpPr>
        <p:spPr>
          <a:xfrm>
            <a:off x="6535271" y="1147482"/>
            <a:ext cx="5417243" cy="534662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16" name="Content Placeholder 7">
            <a:extLst>
              <a:ext uri="{FF2B5EF4-FFF2-40B4-BE49-F238E27FC236}">
                <a16:creationId xmlns:a16="http://schemas.microsoft.com/office/drawing/2014/main" id="{E57A0F0E-5999-DDE4-38F8-F5210EF31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6506" y="1812619"/>
            <a:ext cx="5178922" cy="4056369"/>
          </a:xfrm>
          <a:solidFill>
            <a:schemeClr val="bg1"/>
          </a:solidFill>
          <a:ln w="19050">
            <a:solidFill>
              <a:schemeClr val="bg1"/>
            </a:solidFill>
          </a:ln>
        </p:spPr>
      </p:pic>
    </p:spTree>
    <p:extLst>
      <p:ext uri="{BB962C8B-B14F-4D97-AF65-F5344CB8AC3E}">
        <p14:creationId xmlns:p14="http://schemas.microsoft.com/office/powerpoint/2010/main" val="2013402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B865869-8F32-E5C4-3C24-C720BE778B4F}"/>
              </a:ext>
            </a:extLst>
          </p:cNvPr>
          <p:cNvSpPr/>
          <p:nvPr/>
        </p:nvSpPr>
        <p:spPr>
          <a:xfrm>
            <a:off x="727787" y="410548"/>
            <a:ext cx="3610947" cy="135293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latin typeface="+mn-lt"/>
              </a:rPr>
              <a:t>PROBLEM: </a:t>
            </a:r>
          </a:p>
          <a:p>
            <a:pPr algn="ctr"/>
            <a:r>
              <a:rPr lang="en-US" sz="2400" dirty="0">
                <a:latin typeface="+mn-lt"/>
              </a:rPr>
              <a:t>Static Growth</a:t>
            </a:r>
            <a:endParaRPr lang="en-IN" sz="2400" dirty="0"/>
          </a:p>
        </p:txBody>
      </p:sp>
      <p:sp>
        <p:nvSpPr>
          <p:cNvPr id="7" name="Rectangle: Rounded Corners 6">
            <a:extLst>
              <a:ext uri="{FF2B5EF4-FFF2-40B4-BE49-F238E27FC236}">
                <a16:creationId xmlns:a16="http://schemas.microsoft.com/office/drawing/2014/main" id="{E30F141D-469D-9907-FBED-F43259208ABD}"/>
              </a:ext>
            </a:extLst>
          </p:cNvPr>
          <p:cNvSpPr/>
          <p:nvPr/>
        </p:nvSpPr>
        <p:spPr>
          <a:xfrm>
            <a:off x="5627856" y="1342579"/>
            <a:ext cx="6186195" cy="47679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9" name="Content Placeholder 7">
            <a:extLst>
              <a:ext uri="{FF2B5EF4-FFF2-40B4-BE49-F238E27FC236}">
                <a16:creationId xmlns:a16="http://schemas.microsoft.com/office/drawing/2014/main" id="{BA554732-05C8-AD75-167B-BA2244C55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7696" y="1763486"/>
            <a:ext cx="5486517" cy="3926131"/>
          </a:xfrm>
        </p:spPr>
      </p:pic>
      <p:sp>
        <p:nvSpPr>
          <p:cNvPr id="10" name="Rectangle: Rounded Corners 9">
            <a:extLst>
              <a:ext uri="{FF2B5EF4-FFF2-40B4-BE49-F238E27FC236}">
                <a16:creationId xmlns:a16="http://schemas.microsoft.com/office/drawing/2014/main" id="{2E1331FE-ECBE-45D8-05FB-CCD4470D0496}"/>
              </a:ext>
            </a:extLst>
          </p:cNvPr>
          <p:cNvSpPr/>
          <p:nvPr/>
        </p:nvSpPr>
        <p:spPr>
          <a:xfrm>
            <a:off x="510074" y="2090058"/>
            <a:ext cx="4136571" cy="3790790"/>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nSpc>
                <a:spcPct val="150000"/>
              </a:lnSpc>
            </a:pPr>
            <a:r>
              <a:rPr lang="en-US" sz="2400" b="1" dirty="0"/>
              <a:t>RECOMMENDATION:</a:t>
            </a:r>
          </a:p>
          <a:p>
            <a:pPr marL="285750" indent="-285750">
              <a:buFont typeface="Arial" panose="020B0604020202020204" pitchFamily="34" charset="0"/>
              <a:buChar char="•"/>
            </a:pPr>
            <a:r>
              <a:rPr lang="en-US" sz="1800" dirty="0"/>
              <a:t>Strengthen Learning &amp; Career Growth Opportunities</a:t>
            </a:r>
          </a:p>
          <a:p>
            <a:pPr marL="285750" indent="-285750">
              <a:buFont typeface="Arial" panose="020B0604020202020204" pitchFamily="34" charset="0"/>
              <a:buChar char="•"/>
            </a:pPr>
            <a:r>
              <a:rPr lang="en-US" sz="1800" dirty="0"/>
              <a:t>Use transparent feedback loops and town hall meetings to ensure employees feel heard.</a:t>
            </a:r>
          </a:p>
          <a:p>
            <a:pPr marL="285750" indent="-285750">
              <a:buFont typeface="Arial" panose="020B0604020202020204" pitchFamily="34" charset="0"/>
              <a:buChar char="•"/>
            </a:pPr>
            <a:r>
              <a:rPr lang="en-US" sz="1800" dirty="0"/>
              <a:t>Redesign Work for Engagement &amp; Collaboration</a:t>
            </a:r>
          </a:p>
          <a:p>
            <a:pPr marL="285750" indent="-285750">
              <a:buFont typeface="Arial" panose="020B0604020202020204" pitchFamily="34" charset="0"/>
              <a:buChar char="•"/>
            </a:pPr>
            <a:r>
              <a:rPr lang="en-US" sz="1800" dirty="0"/>
              <a:t>Align Compensation &amp; Growth with Performance</a:t>
            </a:r>
            <a:endParaRPr lang="en-IN" sz="1800" dirty="0"/>
          </a:p>
          <a:p>
            <a:pPr algn="ctr"/>
            <a:endParaRPr lang="en-IN" dirty="0"/>
          </a:p>
        </p:txBody>
      </p:sp>
      <p:sp>
        <p:nvSpPr>
          <p:cNvPr id="11" name="Rectangle: Rounded Corners 10">
            <a:extLst>
              <a:ext uri="{FF2B5EF4-FFF2-40B4-BE49-F238E27FC236}">
                <a16:creationId xmlns:a16="http://schemas.microsoft.com/office/drawing/2014/main" id="{675257E4-6B4B-15E5-8457-B8BA149866D7}"/>
              </a:ext>
            </a:extLst>
          </p:cNvPr>
          <p:cNvSpPr/>
          <p:nvPr/>
        </p:nvSpPr>
        <p:spPr>
          <a:xfrm>
            <a:off x="7853268" y="220297"/>
            <a:ext cx="1876371" cy="5271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a:t>INSIGHTS</a:t>
            </a:r>
            <a:endParaRPr lang="en-IN" sz="2800" b="1" dirty="0"/>
          </a:p>
        </p:txBody>
      </p:sp>
    </p:spTree>
    <p:extLst>
      <p:ext uri="{BB962C8B-B14F-4D97-AF65-F5344CB8AC3E}">
        <p14:creationId xmlns:p14="http://schemas.microsoft.com/office/powerpoint/2010/main" val="381892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E0D146B-E981-106D-5E2F-C1D413D2FD46}"/>
              </a:ext>
            </a:extLst>
          </p:cNvPr>
          <p:cNvSpPr/>
          <p:nvPr/>
        </p:nvSpPr>
        <p:spPr>
          <a:xfrm>
            <a:off x="4697506" y="203224"/>
            <a:ext cx="1928580" cy="5946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INSIGHTS</a:t>
            </a:r>
            <a:endParaRPr lang="en-IN" sz="2800" b="1" dirty="0"/>
          </a:p>
        </p:txBody>
      </p:sp>
      <p:sp>
        <p:nvSpPr>
          <p:cNvPr id="5" name="Rectangle: Rounded Corners 4">
            <a:extLst>
              <a:ext uri="{FF2B5EF4-FFF2-40B4-BE49-F238E27FC236}">
                <a16:creationId xmlns:a16="http://schemas.microsoft.com/office/drawing/2014/main" id="{AFF392F5-9884-F6D4-BF96-CCA0A2BB9BF4}"/>
              </a:ext>
            </a:extLst>
          </p:cNvPr>
          <p:cNvSpPr/>
          <p:nvPr/>
        </p:nvSpPr>
        <p:spPr>
          <a:xfrm>
            <a:off x="5229322" y="1604865"/>
            <a:ext cx="6708710" cy="389086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6" name="Content Placeholder 13">
            <a:extLst>
              <a:ext uri="{FF2B5EF4-FFF2-40B4-BE49-F238E27FC236}">
                <a16:creationId xmlns:a16="http://schemas.microsoft.com/office/drawing/2014/main" id="{72FFEBE8-6885-63A3-9D26-77BDE97B0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5719" y="1899225"/>
            <a:ext cx="6105207" cy="3302144"/>
          </a:xfrm>
        </p:spPr>
      </p:pic>
      <p:sp>
        <p:nvSpPr>
          <p:cNvPr id="7" name="Rectangle: Rounded Corners 6">
            <a:extLst>
              <a:ext uri="{FF2B5EF4-FFF2-40B4-BE49-F238E27FC236}">
                <a16:creationId xmlns:a16="http://schemas.microsoft.com/office/drawing/2014/main" id="{65484531-0809-769B-27BC-0B420037A18F}"/>
              </a:ext>
            </a:extLst>
          </p:cNvPr>
          <p:cNvSpPr/>
          <p:nvPr/>
        </p:nvSpPr>
        <p:spPr>
          <a:xfrm>
            <a:off x="319283" y="1604865"/>
            <a:ext cx="3906544" cy="389086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800" dirty="0"/>
              <a:t>The most common work frustrations is ‘</a:t>
            </a:r>
            <a:r>
              <a:rPr lang="en-US" sz="1800" b="1" dirty="0"/>
              <a:t>Unclear work without any goals ’.</a:t>
            </a:r>
          </a:p>
          <a:p>
            <a:pPr marL="285750" indent="-285750">
              <a:buFont typeface="Arial" panose="020B0604020202020204" pitchFamily="34" charset="0"/>
              <a:buChar char="•"/>
            </a:pPr>
            <a:r>
              <a:rPr lang="en-US" sz="1800" b="1" dirty="0"/>
              <a:t>Male – </a:t>
            </a:r>
            <a:r>
              <a:rPr lang="en-US" sz="1800" dirty="0"/>
              <a:t>Unclear work without any goals</a:t>
            </a:r>
          </a:p>
          <a:p>
            <a:pPr marL="285750" indent="-285750">
              <a:buFont typeface="Arial" panose="020B0604020202020204" pitchFamily="34" charset="0"/>
              <a:buChar char="•"/>
            </a:pPr>
            <a:r>
              <a:rPr lang="en-US" sz="1800" b="1" dirty="0"/>
              <a:t>Female and other Gender </a:t>
            </a:r>
            <a:r>
              <a:rPr lang="en-US" sz="1800" dirty="0"/>
              <a:t>– Political Environment</a:t>
            </a:r>
          </a:p>
          <a:p>
            <a:pPr algn="ctr"/>
            <a:endParaRPr lang="en-IN" dirty="0"/>
          </a:p>
        </p:txBody>
      </p:sp>
    </p:spTree>
    <p:extLst>
      <p:ext uri="{BB962C8B-B14F-4D97-AF65-F5344CB8AC3E}">
        <p14:creationId xmlns:p14="http://schemas.microsoft.com/office/powerpoint/2010/main" val="26748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D234-1477-6EE4-5551-8A0558C689FF}"/>
              </a:ext>
            </a:extLst>
          </p:cNvPr>
          <p:cNvSpPr>
            <a:spLocks noGrp="1"/>
          </p:cNvSpPr>
          <p:nvPr>
            <p:ph type="title"/>
          </p:nvPr>
        </p:nvSpPr>
        <p:spPr/>
        <p:txBody>
          <a:bodyPr/>
          <a:lstStyle/>
          <a:p>
            <a:pPr algn="ctr"/>
            <a:r>
              <a:rPr lang="en-US" b="1" dirty="0"/>
              <a:t>Project Overview</a:t>
            </a:r>
            <a:endParaRPr lang="en-IN" b="1" dirty="0"/>
          </a:p>
        </p:txBody>
      </p:sp>
      <p:sp>
        <p:nvSpPr>
          <p:cNvPr id="3" name="Content Placeholder 2">
            <a:extLst>
              <a:ext uri="{FF2B5EF4-FFF2-40B4-BE49-F238E27FC236}">
                <a16:creationId xmlns:a16="http://schemas.microsoft.com/office/drawing/2014/main" id="{4B52795D-9572-19DE-66DD-DA56A1AA3C4D}"/>
              </a:ext>
            </a:extLst>
          </p:cNvPr>
          <p:cNvSpPr>
            <a:spLocks noGrp="1"/>
          </p:cNvSpPr>
          <p:nvPr>
            <p:ph idx="1"/>
          </p:nvPr>
        </p:nvSpPr>
        <p:spPr>
          <a:xfrm>
            <a:off x="909917" y="2677272"/>
            <a:ext cx="10515600" cy="3078069"/>
          </a:xfrm>
        </p:spPr>
        <p:txBody>
          <a:bodyPr>
            <a:normAutofit/>
          </a:bodyPr>
          <a:lstStyle/>
          <a:p>
            <a:pPr marL="0" indent="0">
              <a:buNone/>
            </a:pPr>
            <a:r>
              <a:rPr lang="en-US" sz="2400" dirty="0"/>
              <a:t>This explores the career aspirations of Gen Z across different countries, offering valuable insights into their goals, work frustrations, aspirations job and motivations, etc. I worked on this real-world problem during my internship, using various data analysis tools to create an interactive and comprehensive dashboard. The process involved cleaning and analyzing the data, identifying trends, and offering actionable recommendations based on the findings. The aim is to understand the diverse career aspirations of Gen Z and how they vary globally.</a:t>
            </a:r>
          </a:p>
        </p:txBody>
      </p:sp>
    </p:spTree>
    <p:extLst>
      <p:ext uri="{BB962C8B-B14F-4D97-AF65-F5344CB8AC3E}">
        <p14:creationId xmlns:p14="http://schemas.microsoft.com/office/powerpoint/2010/main" val="1069990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E5111-744B-74BE-CC4B-891590CA2C44}"/>
              </a:ext>
            </a:extLst>
          </p:cNvPr>
          <p:cNvSpPr/>
          <p:nvPr/>
        </p:nvSpPr>
        <p:spPr>
          <a:xfrm>
            <a:off x="7960659" y="153693"/>
            <a:ext cx="1890640" cy="6029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INSIGHTS</a:t>
            </a:r>
            <a:endParaRPr lang="en-IN" sz="2800" b="1" dirty="0"/>
          </a:p>
        </p:txBody>
      </p:sp>
      <p:sp>
        <p:nvSpPr>
          <p:cNvPr id="4" name="Rectangle: Rounded Corners 3">
            <a:extLst>
              <a:ext uri="{FF2B5EF4-FFF2-40B4-BE49-F238E27FC236}">
                <a16:creationId xmlns:a16="http://schemas.microsoft.com/office/drawing/2014/main" id="{E3904B0B-DB42-5721-079A-1CA0D71A55EE}"/>
              </a:ext>
            </a:extLst>
          </p:cNvPr>
          <p:cNvSpPr/>
          <p:nvPr/>
        </p:nvSpPr>
        <p:spPr>
          <a:xfrm>
            <a:off x="658916" y="688845"/>
            <a:ext cx="3689149" cy="104664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a:latin typeface="+mn-lt"/>
              </a:rPr>
              <a:t>PROBLEM: </a:t>
            </a:r>
            <a:r>
              <a:rPr lang="en-US" sz="1800" dirty="0">
                <a:latin typeface="+mn-lt"/>
              </a:rPr>
              <a:t>Poor or Low salary</a:t>
            </a:r>
            <a:endParaRPr lang="en-IN" dirty="0"/>
          </a:p>
        </p:txBody>
      </p:sp>
      <p:sp>
        <p:nvSpPr>
          <p:cNvPr id="5" name="Rectangle: Rounded Corners 4">
            <a:extLst>
              <a:ext uri="{FF2B5EF4-FFF2-40B4-BE49-F238E27FC236}">
                <a16:creationId xmlns:a16="http://schemas.microsoft.com/office/drawing/2014/main" id="{05F03915-FC21-A69B-1031-30433AE16FCD}"/>
              </a:ext>
            </a:extLst>
          </p:cNvPr>
          <p:cNvSpPr/>
          <p:nvPr/>
        </p:nvSpPr>
        <p:spPr>
          <a:xfrm>
            <a:off x="505133" y="2167082"/>
            <a:ext cx="4138585" cy="41724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2000" b="1" dirty="0"/>
          </a:p>
          <a:p>
            <a:r>
              <a:rPr lang="en-US" sz="2000" b="1" dirty="0"/>
              <a:t>RECOMMENDATION:</a:t>
            </a:r>
          </a:p>
          <a:p>
            <a:pPr marL="285750" indent="-285750">
              <a:buFont typeface="Arial" panose="020B0604020202020204" pitchFamily="34" charset="0"/>
              <a:buChar char="•"/>
            </a:pPr>
            <a:r>
              <a:rPr lang="en-IN" sz="1800" dirty="0"/>
              <a:t>Conduct Market Research &amp; Benchmarking</a:t>
            </a:r>
            <a:endParaRPr lang="en-US" sz="1800" dirty="0"/>
          </a:p>
          <a:p>
            <a:pPr marL="285750" indent="-285750">
              <a:buFont typeface="Arial" panose="020B0604020202020204" pitchFamily="34" charset="0"/>
              <a:buChar char="•"/>
            </a:pPr>
            <a:r>
              <a:rPr lang="en-IN" sz="1800" dirty="0"/>
              <a:t>Implement a Transparent Salary Structure</a:t>
            </a:r>
            <a:endParaRPr lang="en-US" sz="1800" dirty="0"/>
          </a:p>
          <a:p>
            <a:pPr marL="285750" indent="-285750">
              <a:buFont typeface="Arial" panose="020B0604020202020204" pitchFamily="34" charset="0"/>
              <a:buChar char="•"/>
            </a:pPr>
            <a:r>
              <a:rPr lang="en-IN" sz="1800" dirty="0"/>
              <a:t>Offer Performance-Based Incentives</a:t>
            </a:r>
            <a:endParaRPr lang="en-US" sz="1800" dirty="0"/>
          </a:p>
          <a:p>
            <a:pPr marL="285750" indent="-285750">
              <a:buFont typeface="Arial" panose="020B0604020202020204" pitchFamily="34" charset="0"/>
              <a:buChar char="•"/>
            </a:pPr>
            <a:r>
              <a:rPr lang="en-US" sz="1800" dirty="0"/>
              <a:t>Promote internal mobility and upskilling programs to justify salary increases.</a:t>
            </a:r>
          </a:p>
          <a:p>
            <a:pPr marL="285750" indent="-285750">
              <a:buFont typeface="Arial" panose="020B0604020202020204" pitchFamily="34" charset="0"/>
              <a:buChar char="•"/>
            </a:pPr>
            <a:r>
              <a:rPr lang="en-US" sz="1800" dirty="0"/>
              <a:t>Enhance health insurance, paid leave, flexible work options, or stock options.</a:t>
            </a:r>
          </a:p>
          <a:p>
            <a:pPr algn="ctr"/>
            <a:endParaRPr lang="en-IN" dirty="0"/>
          </a:p>
        </p:txBody>
      </p:sp>
      <p:sp>
        <p:nvSpPr>
          <p:cNvPr id="9" name="Rectangle: Rounded Corners 8">
            <a:extLst>
              <a:ext uri="{FF2B5EF4-FFF2-40B4-BE49-F238E27FC236}">
                <a16:creationId xmlns:a16="http://schemas.microsoft.com/office/drawing/2014/main" id="{87C79A2C-AE1C-3287-7A92-AE1CA14E9858}"/>
              </a:ext>
            </a:extLst>
          </p:cNvPr>
          <p:cNvSpPr/>
          <p:nvPr/>
        </p:nvSpPr>
        <p:spPr>
          <a:xfrm>
            <a:off x="6008914" y="1343608"/>
            <a:ext cx="5949822" cy="47577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pic>
        <p:nvPicPr>
          <p:cNvPr id="10" name="Picture Placeholder 6">
            <a:extLst>
              <a:ext uri="{FF2B5EF4-FFF2-40B4-BE49-F238E27FC236}">
                <a16:creationId xmlns:a16="http://schemas.microsoft.com/office/drawing/2014/main" id="{E82B2368-DE71-5A1B-D2DB-3AF9926E82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483" r="6483"/>
          <a:stretch>
            <a:fillRect/>
          </a:stretch>
        </p:blipFill>
        <p:spPr>
          <a:xfrm>
            <a:off x="6508725" y="1735492"/>
            <a:ext cx="5106641" cy="4003647"/>
          </a:xfrm>
        </p:spPr>
      </p:pic>
    </p:spTree>
    <p:extLst>
      <p:ext uri="{BB962C8B-B14F-4D97-AF65-F5344CB8AC3E}">
        <p14:creationId xmlns:p14="http://schemas.microsoft.com/office/powerpoint/2010/main" val="421136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35C482B-CBE9-F1F3-6E97-D9E676AE91A0}"/>
              </a:ext>
            </a:extLst>
          </p:cNvPr>
          <p:cNvSpPr/>
          <p:nvPr/>
        </p:nvSpPr>
        <p:spPr>
          <a:xfrm>
            <a:off x="625152" y="1091682"/>
            <a:ext cx="4002832" cy="129695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a:t>PROBLEM: </a:t>
            </a:r>
          </a:p>
          <a:p>
            <a:pPr algn="ctr"/>
            <a:r>
              <a:rPr lang="en-US" dirty="0"/>
              <a:t>Team Dynamics</a:t>
            </a:r>
          </a:p>
          <a:p>
            <a:pPr algn="ctr"/>
            <a:r>
              <a:rPr lang="en-US" dirty="0"/>
              <a:t>Gen Z prefer small teams</a:t>
            </a:r>
          </a:p>
          <a:p>
            <a:endParaRPr lang="en-IN" dirty="0"/>
          </a:p>
        </p:txBody>
      </p:sp>
      <p:sp>
        <p:nvSpPr>
          <p:cNvPr id="7" name="Rectangle: Rounded Corners 6">
            <a:extLst>
              <a:ext uri="{FF2B5EF4-FFF2-40B4-BE49-F238E27FC236}">
                <a16:creationId xmlns:a16="http://schemas.microsoft.com/office/drawing/2014/main" id="{9DEE4481-4E0E-FD02-CAF6-2B5A1C1123C8}"/>
              </a:ext>
            </a:extLst>
          </p:cNvPr>
          <p:cNvSpPr/>
          <p:nvPr/>
        </p:nvSpPr>
        <p:spPr>
          <a:xfrm>
            <a:off x="6373846" y="1740159"/>
            <a:ext cx="5477069" cy="421743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232D89D-2987-7FAB-38CE-3363CE73C182}"/>
              </a:ext>
            </a:extLst>
          </p:cNvPr>
          <p:cNvSpPr/>
          <p:nvPr/>
        </p:nvSpPr>
        <p:spPr>
          <a:xfrm>
            <a:off x="4975411" y="205275"/>
            <a:ext cx="1863927" cy="5208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a:t>INSIGHTS</a:t>
            </a:r>
            <a:endParaRPr lang="en-IN" sz="2800" b="1" dirty="0"/>
          </a:p>
        </p:txBody>
      </p:sp>
      <p:pic>
        <p:nvPicPr>
          <p:cNvPr id="10" name="Picture 9">
            <a:extLst>
              <a:ext uri="{FF2B5EF4-FFF2-40B4-BE49-F238E27FC236}">
                <a16:creationId xmlns:a16="http://schemas.microsoft.com/office/drawing/2014/main" id="{A5D1745E-0046-8D9D-ED97-C44576DD5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601" y="2192693"/>
            <a:ext cx="4926175" cy="3452327"/>
          </a:xfrm>
          <a:prstGeom prst="rect">
            <a:avLst/>
          </a:prstGeom>
        </p:spPr>
      </p:pic>
      <p:sp>
        <p:nvSpPr>
          <p:cNvPr id="11" name="Rectangle: Rounded Corners 10">
            <a:extLst>
              <a:ext uri="{FF2B5EF4-FFF2-40B4-BE49-F238E27FC236}">
                <a16:creationId xmlns:a16="http://schemas.microsoft.com/office/drawing/2014/main" id="{D03B06B3-12D2-64C5-9A32-A4385F80ADF2}"/>
              </a:ext>
            </a:extLst>
          </p:cNvPr>
          <p:cNvSpPr/>
          <p:nvPr/>
        </p:nvSpPr>
        <p:spPr>
          <a:xfrm>
            <a:off x="489858" y="2845838"/>
            <a:ext cx="4273420" cy="3196374"/>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400" b="1" dirty="0"/>
              <a:t>RECOMMENDATION</a:t>
            </a:r>
            <a:r>
              <a:rPr lang="en-US" b="1" dirty="0"/>
              <a:t>:</a:t>
            </a:r>
          </a:p>
          <a:p>
            <a:endParaRPr lang="en-US" b="1" dirty="0"/>
          </a:p>
          <a:p>
            <a:pPr marL="285750" indent="-285750">
              <a:buFont typeface="Arial" panose="020B0604020202020204" pitchFamily="34" charset="0"/>
              <a:buChar char="•"/>
            </a:pPr>
            <a:r>
              <a:rPr lang="en-US" dirty="0"/>
              <a:t>Company should organize work projects around small teams of 2-3 people</a:t>
            </a:r>
          </a:p>
          <a:p>
            <a:pPr marL="285750" indent="-285750">
              <a:buFont typeface="Arial" panose="020B0604020202020204" pitchFamily="34" charset="0"/>
              <a:buChar char="•"/>
            </a:pPr>
            <a:r>
              <a:rPr lang="en-US" dirty="0"/>
              <a:t>Promote team building activities</a:t>
            </a:r>
          </a:p>
          <a:p>
            <a:pPr marL="285750" indent="-285750">
              <a:buFont typeface="Arial" panose="020B0604020202020204" pitchFamily="34" charset="0"/>
              <a:buChar char="•"/>
            </a:pPr>
            <a:r>
              <a:rPr lang="en-IN" dirty="0"/>
              <a:t>Clarify Roles and Responsibilities</a:t>
            </a:r>
            <a:endParaRPr lang="en-US" dirty="0"/>
          </a:p>
          <a:p>
            <a:pPr marL="285750" indent="-285750">
              <a:buFont typeface="Arial" panose="020B0604020202020204" pitchFamily="34" charset="0"/>
              <a:buChar char="•"/>
            </a:pPr>
            <a:r>
              <a:rPr lang="en-US" dirty="0"/>
              <a:t>Promote a Positive Work Environment</a:t>
            </a:r>
          </a:p>
        </p:txBody>
      </p:sp>
    </p:spTree>
    <p:extLst>
      <p:ext uri="{BB962C8B-B14F-4D97-AF65-F5344CB8AC3E}">
        <p14:creationId xmlns:p14="http://schemas.microsoft.com/office/powerpoint/2010/main" val="663336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700794-3EBF-7300-D8D7-3E485CC990E4}"/>
              </a:ext>
            </a:extLst>
          </p:cNvPr>
          <p:cNvSpPr txBox="1"/>
          <p:nvPr/>
        </p:nvSpPr>
        <p:spPr>
          <a:xfrm>
            <a:off x="2635625" y="2858415"/>
            <a:ext cx="6669740" cy="1015663"/>
          </a:xfrm>
          <a:prstGeom prst="rect">
            <a:avLst/>
          </a:prstGeom>
          <a:noFill/>
          <a:ln w="28575">
            <a:solidFill>
              <a:schemeClr val="tx1"/>
            </a:solidFill>
            <a:prstDash val="dashDot"/>
          </a:ln>
        </p:spPr>
        <p:txBody>
          <a:bodyPr wrap="square" rtlCol="0">
            <a:spAutoFit/>
          </a:bodyPr>
          <a:lstStyle/>
          <a:p>
            <a:pPr algn="ctr"/>
            <a:r>
              <a:rPr lang="en-US" sz="6000" dirty="0"/>
              <a:t>THANK YOU</a:t>
            </a:r>
            <a:endParaRPr lang="en-IN" sz="6000" dirty="0"/>
          </a:p>
        </p:txBody>
      </p:sp>
    </p:spTree>
    <p:extLst>
      <p:ext uri="{BB962C8B-B14F-4D97-AF65-F5344CB8AC3E}">
        <p14:creationId xmlns:p14="http://schemas.microsoft.com/office/powerpoint/2010/main" val="199370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EF0E-DDC6-C967-3304-F299879A7D36}"/>
              </a:ext>
            </a:extLst>
          </p:cNvPr>
          <p:cNvSpPr>
            <a:spLocks noGrp="1"/>
          </p:cNvSpPr>
          <p:nvPr>
            <p:ph type="title"/>
          </p:nvPr>
        </p:nvSpPr>
        <p:spPr>
          <a:xfrm>
            <a:off x="1879042" y="1930744"/>
            <a:ext cx="8611438" cy="2996511"/>
          </a:xfrm>
          <a:ln w="28575">
            <a:solidFill>
              <a:schemeClr val="tx1"/>
            </a:solidFill>
            <a:prstDash val="dashDot"/>
          </a:ln>
        </p:spPr>
        <p:txBody>
          <a:bodyPr>
            <a:normAutofit/>
          </a:bodyPr>
          <a:lstStyle/>
          <a:p>
            <a:pPr algn="ctr">
              <a:lnSpc>
                <a:spcPct val="100000"/>
              </a:lnSpc>
            </a:pPr>
            <a:r>
              <a:rPr lang="en-US" sz="4900" b="1" dirty="0"/>
              <a:t>STAGE 1:</a:t>
            </a:r>
            <a:br>
              <a:rPr lang="en-US" sz="4900" b="1" dirty="0"/>
            </a:br>
            <a:r>
              <a:rPr lang="en-US" sz="4900" b="1" dirty="0"/>
              <a:t>PROBLEM STATEMENT</a:t>
            </a:r>
            <a:br>
              <a:rPr lang="en-US" b="1" dirty="0"/>
            </a:br>
            <a:r>
              <a:rPr lang="en-US" dirty="0"/>
              <a:t>(using 5W1H Framework)</a:t>
            </a:r>
            <a:endParaRPr lang="en-IN" dirty="0"/>
          </a:p>
        </p:txBody>
      </p:sp>
    </p:spTree>
    <p:extLst>
      <p:ext uri="{BB962C8B-B14F-4D97-AF65-F5344CB8AC3E}">
        <p14:creationId xmlns:p14="http://schemas.microsoft.com/office/powerpoint/2010/main" val="189148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4D89-D867-1F71-99F7-1456C1A2478B}"/>
              </a:ext>
            </a:extLst>
          </p:cNvPr>
          <p:cNvSpPr>
            <a:spLocks noGrp="1"/>
          </p:cNvSpPr>
          <p:nvPr>
            <p:ph type="title"/>
          </p:nvPr>
        </p:nvSpPr>
        <p:spPr>
          <a:xfrm>
            <a:off x="604934" y="284738"/>
            <a:ext cx="10515600" cy="890919"/>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D22D7114-DB1B-D3E0-AE49-62A79126FC30}"/>
              </a:ext>
            </a:extLst>
          </p:cNvPr>
          <p:cNvSpPr>
            <a:spLocks noGrp="1"/>
          </p:cNvSpPr>
          <p:nvPr>
            <p:ph idx="4294967295"/>
          </p:nvPr>
        </p:nvSpPr>
        <p:spPr>
          <a:xfrm>
            <a:off x="670250" y="1175657"/>
            <a:ext cx="10515600" cy="2020304"/>
          </a:xfrm>
          <a:noFill/>
          <a:ln w="9525" cap="rnd" cmpd="dbl">
            <a:solidFill>
              <a:schemeClr val="tx2"/>
            </a:solidFill>
          </a:ln>
          <a:effectLst>
            <a:glow rad="25400">
              <a:schemeClr val="accent1">
                <a:satMod val="175000"/>
                <a:alpha val="40000"/>
              </a:schemeClr>
            </a:glow>
          </a:effectLst>
        </p:spPr>
        <p:txBody>
          <a:bodyPr>
            <a:normAutofit lnSpcReduction="10000"/>
          </a:bodyPr>
          <a:lstStyle/>
          <a:p>
            <a:endParaRPr lang="en-US" dirty="0"/>
          </a:p>
          <a:p>
            <a:r>
              <a:rPr lang="en-US" sz="2400" dirty="0"/>
              <a:t>Gen Z struggles to pursue desired roles, with their aspirations often unheard by employers.</a:t>
            </a:r>
          </a:p>
          <a:p>
            <a:r>
              <a:rPr lang="en-US" sz="2400" dirty="0"/>
              <a:t>Employers face challenges in attracting, retaining, and managing Gen Z individuals.</a:t>
            </a:r>
          </a:p>
          <a:p>
            <a:endParaRPr lang="en-IN" dirty="0"/>
          </a:p>
        </p:txBody>
      </p:sp>
      <p:sp>
        <p:nvSpPr>
          <p:cNvPr id="4" name="Content Placeholder 2">
            <a:extLst>
              <a:ext uri="{FF2B5EF4-FFF2-40B4-BE49-F238E27FC236}">
                <a16:creationId xmlns:a16="http://schemas.microsoft.com/office/drawing/2014/main" id="{AC6A8074-2B2B-13CD-5A8D-992E2AF9DD0C}"/>
              </a:ext>
            </a:extLst>
          </p:cNvPr>
          <p:cNvSpPr txBox="1">
            <a:spLocks/>
          </p:cNvSpPr>
          <p:nvPr/>
        </p:nvSpPr>
        <p:spPr>
          <a:xfrm>
            <a:off x="659362" y="4468602"/>
            <a:ext cx="10515600" cy="1627811"/>
          </a:xfrm>
          <a:prstGeom prst="rect">
            <a:avLst/>
          </a:prstGeom>
          <a:noFill/>
          <a:ln w="9525" cap="rnd" cmpd="dbl">
            <a:solidFill>
              <a:schemeClr val="tx2"/>
            </a:solidFill>
          </a:ln>
          <a:effectLst>
            <a:glow rad="25400">
              <a:schemeClr val="accent1">
                <a:satMod val="175000"/>
                <a:alpha val="40000"/>
              </a:schemeClr>
            </a:glo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The objective of this analysis is to understand the career aspirations of Gen Z, identifying key trends and preferences and provide actionable recommendations for employers.</a:t>
            </a:r>
            <a:endParaRPr lang="en-IN" sz="2400" dirty="0"/>
          </a:p>
          <a:p>
            <a:endParaRPr lang="en-IN" dirty="0"/>
          </a:p>
        </p:txBody>
      </p:sp>
      <p:sp>
        <p:nvSpPr>
          <p:cNvPr id="5" name="Title 1">
            <a:extLst>
              <a:ext uri="{FF2B5EF4-FFF2-40B4-BE49-F238E27FC236}">
                <a16:creationId xmlns:a16="http://schemas.microsoft.com/office/drawing/2014/main" id="{E6BC7801-27BF-90CA-A45D-11BB38B548E0}"/>
              </a:ext>
            </a:extLst>
          </p:cNvPr>
          <p:cNvSpPr txBox="1">
            <a:spLocks/>
          </p:cNvSpPr>
          <p:nvPr/>
        </p:nvSpPr>
        <p:spPr>
          <a:xfrm>
            <a:off x="738673" y="3482348"/>
            <a:ext cx="10515600" cy="890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Objective:</a:t>
            </a:r>
            <a:endParaRPr lang="en-IN" b="1" dirty="0"/>
          </a:p>
        </p:txBody>
      </p:sp>
    </p:spTree>
    <p:extLst>
      <p:ext uri="{BB962C8B-B14F-4D97-AF65-F5344CB8AC3E}">
        <p14:creationId xmlns:p14="http://schemas.microsoft.com/office/powerpoint/2010/main" val="253286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869F4AE-8176-3FD7-79B1-0C883576B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25" y="365125"/>
            <a:ext cx="5399030" cy="5817311"/>
          </a:xfrm>
          <a:prstGeom prst="rect">
            <a:avLst/>
          </a:prstGeom>
          <a:ln/>
        </p:spPr>
        <p:style>
          <a:lnRef idx="2">
            <a:schemeClr val="accent5"/>
          </a:lnRef>
          <a:fillRef idx="1">
            <a:schemeClr val="lt1"/>
          </a:fillRef>
          <a:effectRef idx="0">
            <a:schemeClr val="accent5"/>
          </a:effectRef>
          <a:fontRef idx="minor">
            <a:schemeClr val="dk1"/>
          </a:fontRef>
        </p:style>
      </p:pic>
      <p:pic>
        <p:nvPicPr>
          <p:cNvPr id="15" name="Picture 14">
            <a:extLst>
              <a:ext uri="{FF2B5EF4-FFF2-40B4-BE49-F238E27FC236}">
                <a16:creationId xmlns:a16="http://schemas.microsoft.com/office/drawing/2014/main" id="{8CE4F020-58D4-6423-18C7-E56D4763E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490" y="675807"/>
            <a:ext cx="5028649" cy="4776054"/>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287468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B44BD-0393-FFA0-4BD4-9BA86FC12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509" y="90435"/>
            <a:ext cx="6246981" cy="6631912"/>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366124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C679-AC1F-DB3D-665E-C013D0CEF5E5}"/>
              </a:ext>
            </a:extLst>
          </p:cNvPr>
          <p:cNvSpPr>
            <a:spLocks noGrp="1"/>
          </p:cNvSpPr>
          <p:nvPr>
            <p:ph type="title"/>
          </p:nvPr>
        </p:nvSpPr>
        <p:spPr>
          <a:xfrm>
            <a:off x="838200" y="514415"/>
            <a:ext cx="10515600" cy="1325563"/>
          </a:xfrm>
        </p:spPr>
        <p:txBody>
          <a:bodyPr/>
          <a:lstStyle/>
          <a:p>
            <a:r>
              <a:rPr lang="en-US" b="1" dirty="0"/>
              <a:t>Tools and Technologies Used:</a:t>
            </a:r>
            <a:endParaRPr lang="en-IN" b="1" dirty="0"/>
          </a:p>
        </p:txBody>
      </p:sp>
      <p:sp>
        <p:nvSpPr>
          <p:cNvPr id="3" name="Content Placeholder 2">
            <a:extLst>
              <a:ext uri="{FF2B5EF4-FFF2-40B4-BE49-F238E27FC236}">
                <a16:creationId xmlns:a16="http://schemas.microsoft.com/office/drawing/2014/main" id="{9C330CDA-C3D2-9742-7A91-09C3B57EB364}"/>
              </a:ext>
            </a:extLst>
          </p:cNvPr>
          <p:cNvSpPr>
            <a:spLocks noGrp="1"/>
          </p:cNvSpPr>
          <p:nvPr>
            <p:ph idx="1"/>
          </p:nvPr>
        </p:nvSpPr>
        <p:spPr>
          <a:xfrm>
            <a:off x="642257" y="2127381"/>
            <a:ext cx="10515600" cy="3797558"/>
          </a:xfrm>
          <a:ln w="9525">
            <a:solidFill>
              <a:schemeClr val="tx1"/>
            </a:solidFill>
          </a:ln>
          <a:effectLst>
            <a:glow rad="25400">
              <a:schemeClr val="accent1">
                <a:alpha val="40000"/>
              </a:schemeClr>
            </a:glow>
          </a:effectLst>
        </p:spPr>
        <p:txBody>
          <a:bodyPr>
            <a:normAutofit/>
          </a:bodyPr>
          <a:lstStyle/>
          <a:p>
            <a:pPr>
              <a:lnSpc>
                <a:spcPct val="100000"/>
              </a:lnSpc>
            </a:pPr>
            <a:r>
              <a:rPr lang="en-US" dirty="0"/>
              <a:t>A google survey form was created to collect data and distributed the link across various platforms to gather response</a:t>
            </a:r>
          </a:p>
          <a:p>
            <a:r>
              <a:rPr lang="en-US" dirty="0"/>
              <a:t>Data was cleaned and standardized using Excel</a:t>
            </a:r>
          </a:p>
          <a:p>
            <a:r>
              <a:rPr lang="en-US" dirty="0"/>
              <a:t>Dashboard developed using Microsoft Excel</a:t>
            </a:r>
          </a:p>
          <a:p>
            <a:r>
              <a:rPr lang="en-US" dirty="0"/>
              <a:t>Data Analyzed using Pivot Tables</a:t>
            </a:r>
          </a:p>
          <a:p>
            <a:r>
              <a:rPr lang="en-US" dirty="0"/>
              <a:t>SQL was used for data extractions and analysis</a:t>
            </a:r>
          </a:p>
          <a:p>
            <a:r>
              <a:rPr lang="en-US" dirty="0"/>
              <a:t>PowerBI was used to create insightful Dashboards</a:t>
            </a:r>
          </a:p>
        </p:txBody>
      </p:sp>
    </p:spTree>
    <p:extLst>
      <p:ext uri="{BB962C8B-B14F-4D97-AF65-F5344CB8AC3E}">
        <p14:creationId xmlns:p14="http://schemas.microsoft.com/office/powerpoint/2010/main" val="381797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3C21-7228-334E-4F68-4B54A48F5E18}"/>
              </a:ext>
            </a:extLst>
          </p:cNvPr>
          <p:cNvSpPr>
            <a:spLocks noGrp="1"/>
          </p:cNvSpPr>
          <p:nvPr>
            <p:ph type="title"/>
          </p:nvPr>
        </p:nvSpPr>
        <p:spPr>
          <a:xfrm>
            <a:off x="2332892" y="1810871"/>
            <a:ext cx="7526216" cy="2584353"/>
          </a:xfrm>
          <a:ln w="28575">
            <a:solidFill>
              <a:schemeClr val="tx1"/>
            </a:solidFill>
            <a:prstDash val="dashDot"/>
          </a:ln>
        </p:spPr>
        <p:txBody>
          <a:bodyPr/>
          <a:lstStyle/>
          <a:p>
            <a:pPr algn="ctr">
              <a:lnSpc>
                <a:spcPct val="100000"/>
              </a:lnSpc>
            </a:pPr>
            <a:r>
              <a:rPr lang="en-US" b="1" dirty="0"/>
              <a:t>STAGE 2:</a:t>
            </a:r>
            <a:br>
              <a:rPr lang="en-US" dirty="0"/>
            </a:br>
            <a:r>
              <a:rPr lang="en-US" b="1" dirty="0"/>
              <a:t>DATA COLLECTION</a:t>
            </a:r>
            <a:endParaRPr lang="en-IN" b="1" dirty="0"/>
          </a:p>
        </p:txBody>
      </p:sp>
    </p:spTree>
    <p:extLst>
      <p:ext uri="{BB962C8B-B14F-4D97-AF65-F5344CB8AC3E}">
        <p14:creationId xmlns:p14="http://schemas.microsoft.com/office/powerpoint/2010/main" val="3304786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1711</TotalTime>
  <Words>1681</Words>
  <Application>Microsoft Office PowerPoint</Application>
  <PresentationFormat>Widescreen</PresentationFormat>
  <Paragraphs>233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 Mono</vt:lpstr>
      <vt:lpstr>Wingdings</vt:lpstr>
      <vt:lpstr>Office Theme</vt:lpstr>
      <vt:lpstr>Understanding Career  Aspirations of  Gen Z</vt:lpstr>
      <vt:lpstr>STEPS FOLLOWED IN THE PROJECT</vt:lpstr>
      <vt:lpstr>Project Overview</vt:lpstr>
      <vt:lpstr>STAGE 1: PROBLEM STATEMENT (using 5W1H Framework)</vt:lpstr>
      <vt:lpstr>Problem Statement:</vt:lpstr>
      <vt:lpstr>PowerPoint Presentation</vt:lpstr>
      <vt:lpstr>PowerPoint Presentation</vt:lpstr>
      <vt:lpstr>Tools and Technologies Used:</vt:lpstr>
      <vt:lpstr>STAGE 2: DATA COLLECTION</vt:lpstr>
      <vt:lpstr>PowerPoint Presentation</vt:lpstr>
      <vt:lpstr>PowerPoint Presentation</vt:lpstr>
      <vt:lpstr>STAGE 3: CLEANING AND STANDARDIZING  IN SQL</vt:lpstr>
      <vt:lpstr>PowerPoint Presentation</vt:lpstr>
      <vt:lpstr>PowerPoint Presentation</vt:lpstr>
      <vt:lpstr>STAGE 4: ANALYZING  IN SQL</vt:lpstr>
      <vt:lpstr>PowerPoint Presentation</vt:lpstr>
      <vt:lpstr>PowerPoint Presentation</vt:lpstr>
      <vt:lpstr>PowerPoint Presentation</vt:lpstr>
      <vt:lpstr>STAGE 5: EXECUTIVE DASHBOARD  IN  EXCEL</vt:lpstr>
      <vt:lpstr>PowerPoint Presentation</vt:lpstr>
      <vt:lpstr>STAGE 6: FOCUS AREA DRIVEN  POWERBI  DASHBOARD </vt:lpstr>
      <vt:lpstr>PowerPoint Presentation</vt:lpstr>
      <vt:lpstr>PowerPoint Presentation</vt:lpstr>
      <vt:lpstr>FINDINGS  AND  INSIGHTS</vt:lpstr>
      <vt:lpstr>Out of the total 47%, 29.10% are males and 17.60% are females among Gen Z pursuing higher studies abroad.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Jogesh Naik</dc:creator>
  <cp:lastModifiedBy>Jogesh Naik</cp:lastModifiedBy>
  <cp:revision>33</cp:revision>
  <dcterms:created xsi:type="dcterms:W3CDTF">2025-03-17T11:16:21Z</dcterms:created>
  <dcterms:modified xsi:type="dcterms:W3CDTF">2025-03-21T05:38:54Z</dcterms:modified>
</cp:coreProperties>
</file>