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60C7C6-E96F-4235-94E7-1131ECCC890E}">
          <p14:sldIdLst>
            <p14:sldId id="256"/>
          </p14:sldIdLst>
        </p14:section>
        <p14:section name="Untitled Section" id="{A354F3E8-C28E-4305-AB74-5CF9516785EA}">
          <p14:sldIdLst>
            <p14:sldId id="257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7878"/>
    <a:srgbClr val="4ADA8B"/>
    <a:srgbClr val="C55F5F"/>
    <a:srgbClr val="EB7322"/>
    <a:srgbClr val="F2F2F2"/>
    <a:srgbClr val="B88608"/>
    <a:srgbClr val="8F99F7"/>
    <a:srgbClr val="305496"/>
    <a:srgbClr val="B8B8B8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2FDD0-3D23-40C3-B878-F583C540C9C3}" type="datetimeFigureOut">
              <a:rPr lang="es-GT" smtClean="0"/>
              <a:t>3/05/2022</a:t>
            </a:fld>
            <a:endParaRPr lang="es-G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43E38-3F11-4810-A2DD-392541C4C728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0644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43E38-3F11-4810-A2DD-392541C4C728}" type="slidenum">
              <a:rPr lang="es-GT" smtClean="0"/>
              <a:t>3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49773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28F1-4FBC-4D38-B6B4-E0A5DE09C297}" type="datetimeFigureOut">
              <a:rPr lang="es-GT" smtClean="0"/>
              <a:t>3/05/2022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96B7-4DFB-4812-89AD-A91E338974E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11115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28F1-4FBC-4D38-B6B4-E0A5DE09C297}" type="datetimeFigureOut">
              <a:rPr lang="es-GT" smtClean="0"/>
              <a:t>3/05/2022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96B7-4DFB-4812-89AD-A91E338974E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4957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28F1-4FBC-4D38-B6B4-E0A5DE09C297}" type="datetimeFigureOut">
              <a:rPr lang="es-GT" smtClean="0"/>
              <a:t>3/05/2022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96B7-4DFB-4812-89AD-A91E338974E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7396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28F1-4FBC-4D38-B6B4-E0A5DE09C297}" type="datetimeFigureOut">
              <a:rPr lang="es-GT" smtClean="0"/>
              <a:t>3/05/2022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96B7-4DFB-4812-89AD-A91E338974E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1215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28F1-4FBC-4D38-B6B4-E0A5DE09C297}" type="datetimeFigureOut">
              <a:rPr lang="es-GT" smtClean="0"/>
              <a:t>3/05/2022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96B7-4DFB-4812-89AD-A91E338974E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35289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28F1-4FBC-4D38-B6B4-E0A5DE09C297}" type="datetimeFigureOut">
              <a:rPr lang="es-GT" smtClean="0"/>
              <a:t>3/05/2022</a:t>
            </a:fld>
            <a:endParaRPr lang="es-G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96B7-4DFB-4812-89AD-A91E338974E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5294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28F1-4FBC-4D38-B6B4-E0A5DE09C297}" type="datetimeFigureOut">
              <a:rPr lang="es-GT" smtClean="0"/>
              <a:t>3/05/2022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96B7-4DFB-4812-89AD-A91E338974E9}" type="slidenum">
              <a:rPr lang="es-GT" smtClean="0"/>
              <a:t>‹#›</a:t>
            </a:fld>
            <a:endParaRPr lang="es-G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7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28F1-4FBC-4D38-B6B4-E0A5DE09C297}" type="datetimeFigureOut">
              <a:rPr lang="es-GT" smtClean="0"/>
              <a:t>3/05/2022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96B7-4DFB-4812-89AD-A91E338974E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8140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28F1-4FBC-4D38-B6B4-E0A5DE09C297}" type="datetimeFigureOut">
              <a:rPr lang="es-GT" smtClean="0"/>
              <a:t>3/05/2022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96B7-4DFB-4812-89AD-A91E338974E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1293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28F1-4FBC-4D38-B6B4-E0A5DE09C297}" type="datetimeFigureOut">
              <a:rPr lang="es-GT" smtClean="0"/>
              <a:t>3/05/2022</a:t>
            </a:fld>
            <a:endParaRPr lang="es-G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G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96B7-4DFB-4812-89AD-A91E338974E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1190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FB28F1-4FBC-4D38-B6B4-E0A5DE09C297}" type="datetimeFigureOut">
              <a:rPr lang="es-GT" smtClean="0"/>
              <a:t>3/05/2022</a:t>
            </a:fld>
            <a:endParaRPr lang="es-G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G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96B7-4DFB-4812-89AD-A91E338974E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4983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0FB28F1-4FBC-4D38-B6B4-E0A5DE09C297}" type="datetimeFigureOut">
              <a:rPr lang="es-GT" smtClean="0"/>
              <a:t>3/05/2022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95C96B7-4DFB-4812-89AD-A91E338974E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8928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0278-6A14-4AE7-9C0A-30EE00746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252" y="2216796"/>
            <a:ext cx="9808698" cy="2424407"/>
          </a:xfrm>
        </p:spPr>
        <p:txBody>
          <a:bodyPr>
            <a:normAutofit/>
          </a:bodyPr>
          <a:lstStyle/>
          <a:p>
            <a:r>
              <a:rPr lang="es-GT" sz="4400" dirty="0"/>
              <a:t>Proyectos digitales en desarrollo</a:t>
            </a:r>
          </a:p>
        </p:txBody>
      </p:sp>
    </p:spTree>
    <p:extLst>
      <p:ext uri="{BB962C8B-B14F-4D97-AF65-F5344CB8AC3E}">
        <p14:creationId xmlns:p14="http://schemas.microsoft.com/office/powerpoint/2010/main" val="326168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54058-3392-493A-B7F7-D8F1F2D6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0414"/>
            <a:ext cx="7729728" cy="810611"/>
          </a:xfrm>
          <a:ln>
            <a:solidFill>
              <a:srgbClr val="DBDBDB"/>
            </a:solidFill>
          </a:ln>
        </p:spPr>
        <p:txBody>
          <a:bodyPr>
            <a:normAutofit fontScale="90000"/>
          </a:bodyPr>
          <a:lstStyle/>
          <a:p>
            <a:r>
              <a:rPr lang="es-GT" sz="3600" dirty="0"/>
              <a:t>La fabrica de laats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B6EAAA-E8F5-4B5A-9E83-0827DF665299}"/>
              </a:ext>
            </a:extLst>
          </p:cNvPr>
          <p:cNvSpPr/>
          <p:nvPr/>
        </p:nvSpPr>
        <p:spPr>
          <a:xfrm>
            <a:off x="2658794" y="3108961"/>
            <a:ext cx="500809" cy="3221502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32C5E74E-6F33-45F3-B4D0-01ADF0C1D2EC}"/>
              </a:ext>
            </a:extLst>
          </p:cNvPr>
          <p:cNvSpPr/>
          <p:nvPr/>
        </p:nvSpPr>
        <p:spPr>
          <a:xfrm>
            <a:off x="725887" y="2036248"/>
            <a:ext cx="2439341" cy="2057449"/>
          </a:xfrm>
          <a:prstGeom prst="blockArc">
            <a:avLst>
              <a:gd name="adj1" fmla="val 10880287"/>
              <a:gd name="adj2" fmla="val 0"/>
              <a:gd name="adj3" fmla="val 25000"/>
            </a:avLst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GT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D68826-869D-4B25-972A-AB50A955AD43}"/>
              </a:ext>
            </a:extLst>
          </p:cNvPr>
          <p:cNvSpPr/>
          <p:nvPr/>
        </p:nvSpPr>
        <p:spPr>
          <a:xfrm>
            <a:off x="734330" y="3115992"/>
            <a:ext cx="500809" cy="977705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D4ECA9C-91D2-4630-88D8-EC055E68B07C}"/>
              </a:ext>
            </a:extLst>
          </p:cNvPr>
          <p:cNvSpPr/>
          <p:nvPr/>
        </p:nvSpPr>
        <p:spPr>
          <a:xfrm rot="5400000">
            <a:off x="611939" y="4030397"/>
            <a:ext cx="745588" cy="858129"/>
          </a:xfrm>
          <a:prstGeom prst="leftBrac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10" name="Graphic 9" descr="Airplane outline">
            <a:extLst>
              <a:ext uri="{FF2B5EF4-FFF2-40B4-BE49-F238E27FC236}">
                <a16:creationId xmlns:a16="http://schemas.microsoft.com/office/drawing/2014/main" id="{FFFFF98A-9A98-4BDC-9789-8E26330FC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19" y="4459461"/>
            <a:ext cx="1925547" cy="19255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7D0DD5-1136-46AF-8B43-3FC59363CD0D}"/>
              </a:ext>
            </a:extLst>
          </p:cNvPr>
          <p:cNvSpPr/>
          <p:nvPr/>
        </p:nvSpPr>
        <p:spPr>
          <a:xfrm rot="5400000">
            <a:off x="5504214" y="3186411"/>
            <a:ext cx="500809" cy="447165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0817A7-C9CA-49C9-9489-1E7660928971}"/>
              </a:ext>
            </a:extLst>
          </p:cNvPr>
          <p:cNvSpPr/>
          <p:nvPr/>
        </p:nvSpPr>
        <p:spPr>
          <a:xfrm>
            <a:off x="3643527" y="5695692"/>
            <a:ext cx="700575" cy="689317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43F6B0-5BA1-4448-B2E7-C97155B1CF4F}"/>
              </a:ext>
            </a:extLst>
          </p:cNvPr>
          <p:cNvSpPr/>
          <p:nvPr/>
        </p:nvSpPr>
        <p:spPr>
          <a:xfrm>
            <a:off x="4344102" y="5695691"/>
            <a:ext cx="700575" cy="689317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63BA6C-22E2-4103-AAD3-897F471DC8B5}"/>
              </a:ext>
            </a:extLst>
          </p:cNvPr>
          <p:cNvSpPr/>
          <p:nvPr/>
        </p:nvSpPr>
        <p:spPr>
          <a:xfrm>
            <a:off x="5060613" y="5695691"/>
            <a:ext cx="700575" cy="689317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1A1D68-6BC1-4F6F-8BEC-744122525D63}"/>
              </a:ext>
            </a:extLst>
          </p:cNvPr>
          <p:cNvSpPr/>
          <p:nvPr/>
        </p:nvSpPr>
        <p:spPr>
          <a:xfrm>
            <a:off x="5773388" y="5704674"/>
            <a:ext cx="700575" cy="689317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313A25-A665-4A8C-ABC3-4C3233992297}"/>
              </a:ext>
            </a:extLst>
          </p:cNvPr>
          <p:cNvSpPr/>
          <p:nvPr/>
        </p:nvSpPr>
        <p:spPr>
          <a:xfrm>
            <a:off x="6468332" y="5693967"/>
            <a:ext cx="700575" cy="689317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F8B17FF-7359-49B6-8CC9-4EDCB3BD3503}"/>
              </a:ext>
            </a:extLst>
          </p:cNvPr>
          <p:cNvSpPr/>
          <p:nvPr/>
        </p:nvSpPr>
        <p:spPr>
          <a:xfrm>
            <a:off x="7163276" y="5693966"/>
            <a:ext cx="700575" cy="689317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19" name="Graphic 18" descr="Airplane outline">
            <a:extLst>
              <a:ext uri="{FF2B5EF4-FFF2-40B4-BE49-F238E27FC236}">
                <a16:creationId xmlns:a16="http://schemas.microsoft.com/office/drawing/2014/main" id="{A9469457-59E0-4611-A9C1-9B0BAF633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81328" y="3496687"/>
            <a:ext cx="1925547" cy="1925547"/>
          </a:xfrm>
          <a:prstGeom prst="rect">
            <a:avLst/>
          </a:prstGeom>
        </p:spPr>
      </p:pic>
      <p:pic>
        <p:nvPicPr>
          <p:cNvPr id="20" name="Graphic 19" descr="Airplane outline">
            <a:extLst>
              <a:ext uri="{FF2B5EF4-FFF2-40B4-BE49-F238E27FC236}">
                <a16:creationId xmlns:a16="http://schemas.microsoft.com/office/drawing/2014/main" id="{85C46CFA-1006-4253-A313-3BD036473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130162" y="3550149"/>
            <a:ext cx="1925547" cy="1925547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B180E52C-E063-491F-BD8A-28C237D310B7}"/>
              </a:ext>
            </a:extLst>
          </p:cNvPr>
          <p:cNvSpPr/>
          <p:nvPr/>
        </p:nvSpPr>
        <p:spPr>
          <a:xfrm>
            <a:off x="5209275" y="3232208"/>
            <a:ext cx="914400" cy="914400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2" name="Flowchart: Off-page Connector 21">
            <a:extLst>
              <a:ext uri="{FF2B5EF4-FFF2-40B4-BE49-F238E27FC236}">
                <a16:creationId xmlns:a16="http://schemas.microsoft.com/office/drawing/2014/main" id="{C91366AF-AFB8-48C7-9DE4-A32E486D1306}"/>
              </a:ext>
            </a:extLst>
          </p:cNvPr>
          <p:cNvSpPr/>
          <p:nvPr/>
        </p:nvSpPr>
        <p:spPr>
          <a:xfrm rot="10800000">
            <a:off x="5215762" y="4157315"/>
            <a:ext cx="914400" cy="1227250"/>
          </a:xfrm>
          <a:prstGeom prst="flowChartOffpageConnector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24" name="Graphic 23" descr="Circles with arrows with solid fill">
            <a:extLst>
              <a:ext uri="{FF2B5EF4-FFF2-40B4-BE49-F238E27FC236}">
                <a16:creationId xmlns:a16="http://schemas.microsoft.com/office/drawing/2014/main" id="{F4B503EB-C68C-40D7-804D-23AEEBA77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4729" y="1418228"/>
            <a:ext cx="1797963" cy="1797963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9093E84-5FDB-4A69-8CB6-4CEACD76B50A}"/>
              </a:ext>
            </a:extLst>
          </p:cNvPr>
          <p:cNvSpPr/>
          <p:nvPr/>
        </p:nvSpPr>
        <p:spPr>
          <a:xfrm>
            <a:off x="8283521" y="2874546"/>
            <a:ext cx="1797962" cy="1244281"/>
          </a:xfrm>
          <a:prstGeom prst="triangl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2D3C89-E66E-48DD-BF03-8FCA05FB5254}"/>
              </a:ext>
            </a:extLst>
          </p:cNvPr>
          <p:cNvSpPr/>
          <p:nvPr/>
        </p:nvSpPr>
        <p:spPr>
          <a:xfrm>
            <a:off x="8541954" y="4138713"/>
            <a:ext cx="1281097" cy="219175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8" name="Flowchart: Delay 17">
            <a:extLst>
              <a:ext uri="{FF2B5EF4-FFF2-40B4-BE49-F238E27FC236}">
                <a16:creationId xmlns:a16="http://schemas.microsoft.com/office/drawing/2014/main" id="{F6D8936C-B116-4CC2-8F8F-F359D8EB7337}"/>
              </a:ext>
            </a:extLst>
          </p:cNvPr>
          <p:cNvSpPr/>
          <p:nvPr/>
        </p:nvSpPr>
        <p:spPr>
          <a:xfrm rot="16200000">
            <a:off x="8798172" y="5436060"/>
            <a:ext cx="1082723" cy="694944"/>
          </a:xfrm>
          <a:prstGeom prst="flowChartDelay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27" name="Graphic 26" descr="Airplane outline">
            <a:extLst>
              <a:ext uri="{FF2B5EF4-FFF2-40B4-BE49-F238E27FC236}">
                <a16:creationId xmlns:a16="http://schemas.microsoft.com/office/drawing/2014/main" id="{E7AF5499-6410-4323-AD39-5C868D5A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624054">
            <a:off x="10479945" y="2642071"/>
            <a:ext cx="1925547" cy="1925547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26C75AC-D163-41C2-B51E-FE5B430C28AF}"/>
              </a:ext>
            </a:extLst>
          </p:cNvPr>
          <p:cNvSpPr/>
          <p:nvPr/>
        </p:nvSpPr>
        <p:spPr>
          <a:xfrm>
            <a:off x="1576525" y="2816138"/>
            <a:ext cx="815926" cy="497667"/>
          </a:xfrm>
          <a:prstGeom prst="roundRect">
            <a:avLst/>
          </a:prstGeom>
          <a:solidFill>
            <a:srgbClr val="305496"/>
          </a:solidFill>
          <a:ln>
            <a:solidFill>
              <a:srgbClr val="305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latin typeface="+mj-lt"/>
              </a:rPr>
              <a:t>CCO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2F36561-5F7C-4453-8658-10487D78845B}"/>
              </a:ext>
            </a:extLst>
          </p:cNvPr>
          <p:cNvSpPr/>
          <p:nvPr/>
        </p:nvSpPr>
        <p:spPr>
          <a:xfrm>
            <a:off x="4228751" y="2609939"/>
            <a:ext cx="815926" cy="497667"/>
          </a:xfrm>
          <a:prstGeom prst="roundRect">
            <a:avLst/>
          </a:prstGeom>
          <a:solidFill>
            <a:srgbClr val="8F99F7"/>
          </a:solidFill>
          <a:ln>
            <a:solidFill>
              <a:srgbClr val="8F9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latin typeface="+mj-lt"/>
              </a:rPr>
              <a:t>PXS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0241817-11F2-4152-92B5-03B1DA432081}"/>
              </a:ext>
            </a:extLst>
          </p:cNvPr>
          <p:cNvSpPr/>
          <p:nvPr/>
        </p:nvSpPr>
        <p:spPr>
          <a:xfrm>
            <a:off x="5805743" y="1190550"/>
            <a:ext cx="815926" cy="497667"/>
          </a:xfrm>
          <a:prstGeom prst="roundRect">
            <a:avLst/>
          </a:prstGeom>
          <a:solidFill>
            <a:srgbClr val="B88608"/>
          </a:solidFill>
          <a:ln>
            <a:solidFill>
              <a:srgbClr val="B886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  <a:latin typeface="+mj-lt"/>
              </a:rPr>
              <a:t>FBO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D866662-5220-49F1-8FD1-13A459A2FA92}"/>
              </a:ext>
            </a:extLst>
          </p:cNvPr>
          <p:cNvSpPr/>
          <p:nvPr/>
        </p:nvSpPr>
        <p:spPr>
          <a:xfrm>
            <a:off x="6340337" y="2581802"/>
            <a:ext cx="815926" cy="497667"/>
          </a:xfrm>
          <a:prstGeom prst="roundRect">
            <a:avLst/>
          </a:prstGeom>
          <a:solidFill>
            <a:srgbClr val="EB7322"/>
          </a:solidFill>
          <a:ln>
            <a:solidFill>
              <a:srgbClr val="EB73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latin typeface="+mj-lt"/>
              </a:rPr>
              <a:t>CGO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8E3460A-83A3-4E1B-BFDB-85CE786C392B}"/>
              </a:ext>
            </a:extLst>
          </p:cNvPr>
          <p:cNvSpPr/>
          <p:nvPr/>
        </p:nvSpPr>
        <p:spPr>
          <a:xfrm>
            <a:off x="8677485" y="4363961"/>
            <a:ext cx="1018899" cy="497667"/>
          </a:xfrm>
          <a:prstGeom prst="roundRect">
            <a:avLst/>
          </a:prstGeom>
          <a:solidFill>
            <a:srgbClr val="D27878"/>
          </a:solidFill>
          <a:ln>
            <a:solidFill>
              <a:srgbClr val="D2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  <a:latin typeface="+mj-lt"/>
              </a:rPr>
              <a:t>Finanzas</a:t>
            </a:r>
          </a:p>
        </p:txBody>
      </p:sp>
    </p:spTree>
    <p:extLst>
      <p:ext uri="{BB962C8B-B14F-4D97-AF65-F5344CB8AC3E}">
        <p14:creationId xmlns:p14="http://schemas.microsoft.com/office/powerpoint/2010/main" val="264313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54058-3392-493A-B7F7-D8F1F2D6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0414"/>
            <a:ext cx="7729728" cy="1188720"/>
          </a:xfrm>
          <a:ln>
            <a:solidFill>
              <a:srgbClr val="9F9F9F"/>
            </a:solidFill>
          </a:ln>
        </p:spPr>
        <p:txBody>
          <a:bodyPr>
            <a:normAutofit/>
          </a:bodyPr>
          <a:lstStyle/>
          <a:p>
            <a:r>
              <a:rPr lang="es-GT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¿Qué beneficios ganamos?</a:t>
            </a:r>
            <a:endParaRPr lang="es-GT" sz="32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036B7F-6951-40B8-8948-9048C46F7A6C}"/>
              </a:ext>
            </a:extLst>
          </p:cNvPr>
          <p:cNvSpPr txBox="1">
            <a:spLocks/>
          </p:cNvSpPr>
          <p:nvPr/>
        </p:nvSpPr>
        <p:spPr bwMode="black">
          <a:xfrm>
            <a:off x="363667" y="2364722"/>
            <a:ext cx="7729728" cy="69237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9F9F9F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GT" sz="1200" dirty="0">
                <a:latin typeface="+mn-lt"/>
                <a:cs typeface="Times New Roman" panose="02020603050405020304" pitchFamily="18" charset="0"/>
              </a:rPr>
              <a:t>El retrabajo se elimina ahora cada proceso de cada vuelo será único, generados por el cco y alimentados por los trabajadores.</a:t>
            </a:r>
            <a:endParaRPr lang="es-GT" sz="1200" dirty="0">
              <a:latin typeface="+mn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2C752B-AA0D-4F0D-A284-EA53F5293D33}"/>
              </a:ext>
            </a:extLst>
          </p:cNvPr>
          <p:cNvSpPr txBox="1">
            <a:spLocks/>
          </p:cNvSpPr>
          <p:nvPr/>
        </p:nvSpPr>
        <p:spPr bwMode="black">
          <a:xfrm>
            <a:off x="4228531" y="3330965"/>
            <a:ext cx="7729728" cy="89709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9F9F9F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latin typeface="+mn-lt"/>
                <a:cs typeface="Times New Roman" panose="02020603050405020304" pitchFamily="18" charset="0"/>
              </a:rPr>
              <a:t>E</a:t>
            </a:r>
            <a:r>
              <a:rPr lang="es-GT" sz="1200" dirty="0">
                <a:latin typeface="+mn-lt"/>
                <a:cs typeface="Times New Roman" panose="02020603050405020304" pitchFamily="18" charset="0"/>
              </a:rPr>
              <a:t>L PROYECTO DE ORDENES DE SERVICIOS MEJORA SIGNIFICATIVAMENTE, CADA ORDEN SERA UNICA, LA ANULACION ES MAS ORDENADA Y EXACTA, Y SOLO SE GENERARAN ORDENES DE VUELOS YA ITINERADOS. </a:t>
            </a:r>
            <a:endParaRPr lang="es-GT" sz="1200" dirty="0">
              <a:latin typeface="+mn-l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D1F5ECE-93C6-4DBB-895D-82021A4F6E4B}"/>
              </a:ext>
            </a:extLst>
          </p:cNvPr>
          <p:cNvSpPr txBox="1">
            <a:spLocks/>
          </p:cNvSpPr>
          <p:nvPr/>
        </p:nvSpPr>
        <p:spPr bwMode="black">
          <a:xfrm>
            <a:off x="363667" y="4551300"/>
            <a:ext cx="7729728" cy="89709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9F9F9F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GT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Todos nuestros procesos estarán registrados, con nuestras propias bases de datos que nos dará la capacidad de volver cada vuelo rastreable.</a:t>
            </a:r>
            <a:endParaRPr lang="es-GT" sz="1200" dirty="0">
              <a:latin typeface="+mn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1AFB040-380D-41CC-9CF5-1DCE6FD65110}"/>
              </a:ext>
            </a:extLst>
          </p:cNvPr>
          <p:cNvSpPr txBox="1">
            <a:spLocks/>
          </p:cNvSpPr>
          <p:nvPr/>
        </p:nvSpPr>
        <p:spPr bwMode="black">
          <a:xfrm>
            <a:off x="4228531" y="5676111"/>
            <a:ext cx="7729728" cy="73833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9F9F9F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GT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Tendremos la capacidad de autoanalizarnos permitiéndonos mejorar nuestros procesos, tiempos y rendimientos. </a:t>
            </a:r>
            <a:endParaRPr lang="es-GT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576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54058-3392-493A-B7F7-D8F1F2D6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0414"/>
            <a:ext cx="7729728" cy="753743"/>
          </a:xfrm>
          <a:ln>
            <a:solidFill>
              <a:srgbClr val="B8B8B8"/>
            </a:solidFill>
          </a:ln>
        </p:spPr>
        <p:txBody>
          <a:bodyPr>
            <a:normAutofit fontScale="90000"/>
          </a:bodyPr>
          <a:lstStyle/>
          <a:p>
            <a:r>
              <a:rPr lang="es-GT" sz="3600" dirty="0"/>
              <a:t>Proceso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25F78-17DE-42E8-B671-2916B27C75BB}"/>
              </a:ext>
            </a:extLst>
          </p:cNvPr>
          <p:cNvSpPr txBox="1"/>
          <p:nvPr/>
        </p:nvSpPr>
        <p:spPr>
          <a:xfrm>
            <a:off x="324039" y="5791680"/>
            <a:ext cx="2152196" cy="60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GT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CCO se convierte en el origen </a:t>
            </a:r>
            <a:r>
              <a:rPr lang="es-GT" sz="16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del</a:t>
            </a:r>
            <a:r>
              <a:rPr lang="es-GT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proceso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4932B9-B025-4208-B7C4-D282FAF84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69" t="18921" r="38043" b="5679"/>
          <a:stretch/>
        </p:blipFill>
        <p:spPr>
          <a:xfrm>
            <a:off x="3830449" y="1188577"/>
            <a:ext cx="2028591" cy="36304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DF716F-348D-4179-81E9-1B5F7E59A9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44" t="18922" r="38043" b="6065"/>
          <a:stretch/>
        </p:blipFill>
        <p:spPr>
          <a:xfrm>
            <a:off x="9839371" y="3030217"/>
            <a:ext cx="2028590" cy="35776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795736-5D4C-45A9-AF6B-4C85A20A87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044" t="18535" r="38152" b="5872"/>
          <a:stretch/>
        </p:blipFill>
        <p:spPr>
          <a:xfrm>
            <a:off x="6832483" y="1943951"/>
            <a:ext cx="2033445" cy="36304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3E9EF8E-B97B-46D2-AF83-E5732D0C2B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926" t="18917" r="38058" b="5895"/>
          <a:stretch/>
        </p:blipFill>
        <p:spPr>
          <a:xfrm>
            <a:off x="324039" y="1614018"/>
            <a:ext cx="2330968" cy="4102926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BA15D9-A59B-4B30-BE43-56760BF7BAE1}"/>
              </a:ext>
            </a:extLst>
          </p:cNvPr>
          <p:cNvCxnSpPr>
            <a:cxnSpLocks/>
          </p:cNvCxnSpPr>
          <p:nvPr/>
        </p:nvCxnSpPr>
        <p:spPr>
          <a:xfrm>
            <a:off x="2655007" y="2292626"/>
            <a:ext cx="1069268" cy="0"/>
          </a:xfrm>
          <a:prstGeom prst="straightConnector1">
            <a:avLst/>
          </a:prstGeom>
          <a:ln w="28575" cap="flat" cmpd="sng" algn="ctr">
            <a:solidFill>
              <a:srgbClr val="B8B8B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Flowchart: Extract 31">
            <a:extLst>
              <a:ext uri="{FF2B5EF4-FFF2-40B4-BE49-F238E27FC236}">
                <a16:creationId xmlns:a16="http://schemas.microsoft.com/office/drawing/2014/main" id="{EF6DFC6D-6D79-4A1E-9D18-85ADE9697930}"/>
              </a:ext>
            </a:extLst>
          </p:cNvPr>
          <p:cNvSpPr/>
          <p:nvPr/>
        </p:nvSpPr>
        <p:spPr>
          <a:xfrm rot="5400000">
            <a:off x="3629724" y="2192616"/>
            <a:ext cx="200025" cy="200020"/>
          </a:xfrm>
          <a:prstGeom prst="flowChartExtra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B90FDBD-4961-46EC-AFA9-689901134B78}"/>
              </a:ext>
            </a:extLst>
          </p:cNvPr>
          <p:cNvSpPr/>
          <p:nvPr/>
        </p:nvSpPr>
        <p:spPr>
          <a:xfrm>
            <a:off x="2502568" y="3702170"/>
            <a:ext cx="4255338" cy="1950157"/>
          </a:xfrm>
          <a:custGeom>
            <a:avLst/>
            <a:gdLst>
              <a:gd name="connsiteX0" fmla="*/ 0 w 4255338"/>
              <a:gd name="connsiteY0" fmla="*/ 3556 h 1950157"/>
              <a:gd name="connsiteX1" fmla="*/ 782053 w 4255338"/>
              <a:gd name="connsiteY1" fmla="*/ 292314 h 1950157"/>
              <a:gd name="connsiteX2" fmla="*/ 1179095 w 4255338"/>
              <a:gd name="connsiteY2" fmla="*/ 1856419 h 1950157"/>
              <a:gd name="connsiteX3" fmla="*/ 3573379 w 4255338"/>
              <a:gd name="connsiteY3" fmla="*/ 1603756 h 1950157"/>
              <a:gd name="connsiteX4" fmla="*/ 3814011 w 4255338"/>
              <a:gd name="connsiteY4" fmla="*/ 208093 h 1950157"/>
              <a:gd name="connsiteX5" fmla="*/ 4223085 w 4255338"/>
              <a:gd name="connsiteY5" fmla="*/ 135904 h 1950157"/>
              <a:gd name="connsiteX6" fmla="*/ 4199021 w 4255338"/>
              <a:gd name="connsiteY6" fmla="*/ 147935 h 1950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55338" h="1950157">
                <a:moveTo>
                  <a:pt x="0" y="3556"/>
                </a:moveTo>
                <a:cubicBezTo>
                  <a:pt x="292768" y="-6471"/>
                  <a:pt x="585537" y="-16497"/>
                  <a:pt x="782053" y="292314"/>
                </a:cubicBezTo>
                <a:cubicBezTo>
                  <a:pt x="978569" y="601125"/>
                  <a:pt x="713874" y="1637845"/>
                  <a:pt x="1179095" y="1856419"/>
                </a:cubicBezTo>
                <a:cubicBezTo>
                  <a:pt x="1644316" y="2074993"/>
                  <a:pt x="3134226" y="1878477"/>
                  <a:pt x="3573379" y="1603756"/>
                </a:cubicBezTo>
                <a:cubicBezTo>
                  <a:pt x="4012532" y="1329035"/>
                  <a:pt x="3705727" y="452735"/>
                  <a:pt x="3814011" y="208093"/>
                </a:cubicBezTo>
                <a:cubicBezTo>
                  <a:pt x="3922295" y="-36549"/>
                  <a:pt x="4158917" y="145930"/>
                  <a:pt x="4223085" y="135904"/>
                </a:cubicBezTo>
                <a:cubicBezTo>
                  <a:pt x="4287253" y="125878"/>
                  <a:pt x="4243137" y="136906"/>
                  <a:pt x="4199021" y="147935"/>
                </a:cubicBezTo>
              </a:path>
            </a:pathLst>
          </a:custGeom>
          <a:ln w="28575" cap="flat" cmpd="sng" algn="ctr">
            <a:solidFill>
              <a:srgbClr val="B8B8B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>
              <a:solidFill>
                <a:srgbClr val="B8B8B8"/>
              </a:solidFill>
            </a:endParaRPr>
          </a:p>
        </p:txBody>
      </p:sp>
      <p:sp>
        <p:nvSpPr>
          <p:cNvPr id="39" name="Flowchart: Extract 38">
            <a:extLst>
              <a:ext uri="{FF2B5EF4-FFF2-40B4-BE49-F238E27FC236}">
                <a16:creationId xmlns:a16="http://schemas.microsoft.com/office/drawing/2014/main" id="{E238C736-3CFA-405F-8414-8BEBC429BFEE}"/>
              </a:ext>
            </a:extLst>
          </p:cNvPr>
          <p:cNvSpPr/>
          <p:nvPr/>
        </p:nvSpPr>
        <p:spPr>
          <a:xfrm rot="5400000">
            <a:off x="6632460" y="3721395"/>
            <a:ext cx="200025" cy="200020"/>
          </a:xfrm>
          <a:prstGeom prst="flowChartExtra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AFB7114-4637-45B8-93F8-23739FAAEEA7}"/>
              </a:ext>
            </a:extLst>
          </p:cNvPr>
          <p:cNvSpPr/>
          <p:nvPr/>
        </p:nvSpPr>
        <p:spPr>
          <a:xfrm>
            <a:off x="1848681" y="3739487"/>
            <a:ext cx="7922336" cy="2729338"/>
          </a:xfrm>
          <a:custGeom>
            <a:avLst/>
            <a:gdLst>
              <a:gd name="connsiteX0" fmla="*/ 89301 w 7854877"/>
              <a:gd name="connsiteY0" fmla="*/ 0 h 2729338"/>
              <a:gd name="connsiteX1" fmla="*/ 89301 w 7854877"/>
              <a:gd name="connsiteY1" fmla="*/ 163773 h 2729338"/>
              <a:gd name="connsiteX2" fmla="*/ 1017349 w 7854877"/>
              <a:gd name="connsiteY2" fmla="*/ 259307 h 2729338"/>
              <a:gd name="connsiteX3" fmla="*/ 1385838 w 7854877"/>
              <a:gd name="connsiteY3" fmla="*/ 2483892 h 2729338"/>
              <a:gd name="connsiteX4" fmla="*/ 6926829 w 7854877"/>
              <a:gd name="connsiteY4" fmla="*/ 2565779 h 2729338"/>
              <a:gd name="connsiteX5" fmla="*/ 7404501 w 7854877"/>
              <a:gd name="connsiteY5" fmla="*/ 1528549 h 2729338"/>
              <a:gd name="connsiteX6" fmla="*/ 7854877 w 7854877"/>
              <a:gd name="connsiteY6" fmla="*/ 1364776 h 2729338"/>
              <a:gd name="connsiteX7" fmla="*/ 7854877 w 7854877"/>
              <a:gd name="connsiteY7" fmla="*/ 1364776 h 2729338"/>
              <a:gd name="connsiteX8" fmla="*/ 7841229 w 7854877"/>
              <a:gd name="connsiteY8" fmla="*/ 1378423 h 2729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4877" h="2729338">
                <a:moveTo>
                  <a:pt x="89301" y="0"/>
                </a:moveTo>
                <a:cubicBezTo>
                  <a:pt x="11963" y="60277"/>
                  <a:pt x="-65374" y="120555"/>
                  <a:pt x="89301" y="163773"/>
                </a:cubicBezTo>
                <a:cubicBezTo>
                  <a:pt x="243976" y="206991"/>
                  <a:pt x="801260" y="-127379"/>
                  <a:pt x="1017349" y="259307"/>
                </a:cubicBezTo>
                <a:cubicBezTo>
                  <a:pt x="1233438" y="645993"/>
                  <a:pt x="400925" y="2099480"/>
                  <a:pt x="1385838" y="2483892"/>
                </a:cubicBezTo>
                <a:cubicBezTo>
                  <a:pt x="2370751" y="2868304"/>
                  <a:pt x="5923719" y="2725003"/>
                  <a:pt x="6926829" y="2565779"/>
                </a:cubicBezTo>
                <a:cubicBezTo>
                  <a:pt x="7929939" y="2406555"/>
                  <a:pt x="7249826" y="1728716"/>
                  <a:pt x="7404501" y="1528549"/>
                </a:cubicBezTo>
                <a:cubicBezTo>
                  <a:pt x="7559176" y="1328382"/>
                  <a:pt x="7854877" y="1364776"/>
                  <a:pt x="7854877" y="1364776"/>
                </a:cubicBezTo>
                <a:lnTo>
                  <a:pt x="7854877" y="1364776"/>
                </a:lnTo>
                <a:lnTo>
                  <a:pt x="7841229" y="1378423"/>
                </a:lnTo>
              </a:path>
            </a:pathLst>
          </a:custGeom>
          <a:ln w="28575" cap="flat" cmpd="sng" algn="ctr">
            <a:solidFill>
              <a:srgbClr val="B8B8B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1" name="Flowchart: Extract 40">
            <a:extLst>
              <a:ext uri="{FF2B5EF4-FFF2-40B4-BE49-F238E27FC236}">
                <a16:creationId xmlns:a16="http://schemas.microsoft.com/office/drawing/2014/main" id="{FF3FD60F-6B05-4BB1-8D79-3CBE64582D71}"/>
              </a:ext>
            </a:extLst>
          </p:cNvPr>
          <p:cNvSpPr/>
          <p:nvPr/>
        </p:nvSpPr>
        <p:spPr>
          <a:xfrm rot="5400000">
            <a:off x="9639348" y="5004146"/>
            <a:ext cx="200025" cy="200020"/>
          </a:xfrm>
          <a:prstGeom prst="flowChartExtra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1ACDF3-BA07-4AA9-B299-ACFE5FAAE477}"/>
              </a:ext>
            </a:extLst>
          </p:cNvPr>
          <p:cNvSpPr txBox="1"/>
          <p:nvPr/>
        </p:nvSpPr>
        <p:spPr>
          <a:xfrm>
            <a:off x="6442580" y="1217202"/>
            <a:ext cx="2813249" cy="60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GT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Cada vuelo integra información valiosa y única para si mismos.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9310E3-5D58-4424-BA5B-A855E8EC7EE4}"/>
              </a:ext>
            </a:extLst>
          </p:cNvPr>
          <p:cNvSpPr txBox="1"/>
          <p:nvPr/>
        </p:nvSpPr>
        <p:spPr>
          <a:xfrm>
            <a:off x="9378751" y="1849802"/>
            <a:ext cx="2813249" cy="11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GT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Los trabajadores de LAATS son los generadores de información y alimentan a todas las demás áreas.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802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</TotalTime>
  <Words>149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Wingdings</vt:lpstr>
      <vt:lpstr>Parcel</vt:lpstr>
      <vt:lpstr>Proyectos digitales en desarrollo</vt:lpstr>
      <vt:lpstr>La fabrica de laats</vt:lpstr>
      <vt:lpstr>¿Qué beneficios ganamos?</vt:lpstr>
      <vt:lpstr>Proceso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Proyectos en digitales desarrollo</dc:title>
  <dc:creator>alexander trujillo</dc:creator>
  <cp:lastModifiedBy>alexander trujillo</cp:lastModifiedBy>
  <cp:revision>15</cp:revision>
  <dcterms:created xsi:type="dcterms:W3CDTF">2022-03-14T22:21:04Z</dcterms:created>
  <dcterms:modified xsi:type="dcterms:W3CDTF">2022-05-03T21:44:11Z</dcterms:modified>
</cp:coreProperties>
</file>