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B00"/>
    <a:srgbClr val="1F5A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4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A4F4B9-0C14-4B4A-9703-B29A9E3F6D8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32760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4F4B9-0C14-4B4A-9703-B29A9E3F6D8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222229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4F4B9-0C14-4B4A-9703-B29A9E3F6D8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107780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4F4B9-0C14-4B4A-9703-B29A9E3F6D8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84689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A4F4B9-0C14-4B4A-9703-B29A9E3F6D88}"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233299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4F4B9-0C14-4B4A-9703-B29A9E3F6D8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222635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4F4B9-0C14-4B4A-9703-B29A9E3F6D88}"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199932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4F4B9-0C14-4B4A-9703-B29A9E3F6D88}"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325123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4F4B9-0C14-4B4A-9703-B29A9E3F6D88}"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89461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4F4B9-0C14-4B4A-9703-B29A9E3F6D8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396090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4F4B9-0C14-4B4A-9703-B29A9E3F6D88}"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00454-9E69-4963-9783-5F0745BF6332}" type="slidenum">
              <a:rPr lang="en-US" smtClean="0"/>
              <a:t>‹#›</a:t>
            </a:fld>
            <a:endParaRPr lang="en-US"/>
          </a:p>
        </p:txBody>
      </p:sp>
    </p:spTree>
    <p:extLst>
      <p:ext uri="{BB962C8B-B14F-4D97-AF65-F5344CB8AC3E}">
        <p14:creationId xmlns:p14="http://schemas.microsoft.com/office/powerpoint/2010/main" val="378997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4F4B9-0C14-4B4A-9703-B29A9E3F6D88}" type="datetimeFigureOut">
              <a:rPr lang="en-US" smtClean="0"/>
              <a:t>1/2/2023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00454-9E69-4963-9783-5F0745BF6332}" type="slidenum">
              <a:rPr lang="en-US" smtClean="0"/>
              <a:t>‹#›</a:t>
            </a:fld>
            <a:endParaRPr lang="en-US"/>
          </a:p>
        </p:txBody>
      </p:sp>
    </p:spTree>
    <p:extLst>
      <p:ext uri="{BB962C8B-B14F-4D97-AF65-F5344CB8AC3E}">
        <p14:creationId xmlns:p14="http://schemas.microsoft.com/office/powerpoint/2010/main" val="4035152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3.googleusercontent.com/jbldo_uvq2-X7qPS7dvfhNXv0rcw4HXpIaqIa8hgLRbi6SRApPEtgnY45xunR3hgtYYGeXq8tBEB48mC14W7LNp4rI1QBN6SKPj7tOVrsG3tpYKTDtrI7huN9qpuTSbRZtz0XRcP7AA787A62LRJjVxMInm_lJWBuC1oEV1yST-zSAktuj3pTB8QLagcKzzP73AAMQhwbA">
            <a:extLst>
              <a:ext uri="{FF2B5EF4-FFF2-40B4-BE49-F238E27FC236}">
                <a16:creationId xmlns:a16="http://schemas.microsoft.com/office/drawing/2014/main" id="{DED7F315-6D33-437C-B172-70B4355F6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758" cy="9681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8F5519-9BF7-41A7-91B7-6B364C1AB49A}"/>
              </a:ext>
            </a:extLst>
          </p:cNvPr>
          <p:cNvSpPr txBox="1"/>
          <p:nvPr/>
        </p:nvSpPr>
        <p:spPr>
          <a:xfrm>
            <a:off x="2904543" y="80918"/>
            <a:ext cx="4782671" cy="600164"/>
          </a:xfrm>
          <a:prstGeom prst="rect">
            <a:avLst/>
          </a:prstGeom>
          <a:noFill/>
        </p:spPr>
        <p:txBody>
          <a:bodyPr wrap="square" rtlCol="0">
            <a:spAutoFit/>
          </a:bodyPr>
          <a:lstStyle/>
          <a:p>
            <a:pPr algn="ctr"/>
            <a:r>
              <a:rPr lang="en-US" sz="3300">
                <a:solidFill>
                  <a:schemeClr val="bg1"/>
                </a:solidFill>
              </a:rPr>
              <a:t>GROUP 4 – T1.2109.E0</a:t>
            </a:r>
          </a:p>
        </p:txBody>
      </p:sp>
      <p:pic>
        <p:nvPicPr>
          <p:cNvPr id="9" name="Picture 8">
            <a:extLst>
              <a:ext uri="{FF2B5EF4-FFF2-40B4-BE49-F238E27FC236}">
                <a16:creationId xmlns:a16="http://schemas.microsoft.com/office/drawing/2014/main" id="{E25E7584-20F6-42AC-9836-418560A5F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938" y="1925196"/>
            <a:ext cx="5186124" cy="1700168"/>
          </a:xfrm>
          <a:prstGeom prst="rect">
            <a:avLst/>
          </a:prstGeom>
        </p:spPr>
      </p:pic>
      <p:sp>
        <p:nvSpPr>
          <p:cNvPr id="10" name="TextBox 9">
            <a:extLst>
              <a:ext uri="{FF2B5EF4-FFF2-40B4-BE49-F238E27FC236}">
                <a16:creationId xmlns:a16="http://schemas.microsoft.com/office/drawing/2014/main" id="{767E567B-5C8D-48BE-98DA-4BE3BCC8360B}"/>
              </a:ext>
            </a:extLst>
          </p:cNvPr>
          <p:cNvSpPr txBox="1"/>
          <p:nvPr/>
        </p:nvSpPr>
        <p:spPr>
          <a:xfrm>
            <a:off x="1447758" y="4186518"/>
            <a:ext cx="6239456" cy="1754326"/>
          </a:xfrm>
          <a:prstGeom prst="rect">
            <a:avLst/>
          </a:prstGeom>
          <a:noFill/>
        </p:spPr>
        <p:txBody>
          <a:bodyPr wrap="square" rtlCol="0">
            <a:spAutoFit/>
          </a:bodyPr>
          <a:lstStyle/>
          <a:p>
            <a:r>
              <a:rPr lang="en-US"/>
              <a:t>					Team Member:</a:t>
            </a:r>
          </a:p>
          <a:p>
            <a:endParaRPr lang="en-US"/>
          </a:p>
          <a:p>
            <a:r>
              <a:rPr lang="en-US"/>
              <a:t>		Leader: 		Nguyễn Ngọc Kim Ngân</a:t>
            </a:r>
          </a:p>
          <a:p>
            <a:r>
              <a:rPr lang="en-US"/>
              <a:t>		Members:	Nguyễn Toán</a:t>
            </a:r>
            <a:br>
              <a:rPr lang="en-US"/>
            </a:br>
            <a:r>
              <a:rPr lang="en-US"/>
              <a:t>					Trương Dương Trúc Duy</a:t>
            </a:r>
            <a:br>
              <a:rPr lang="en-US"/>
            </a:br>
            <a:r>
              <a:rPr lang="en-US"/>
              <a:t>					Nguyễn Phúc Duy</a:t>
            </a:r>
          </a:p>
        </p:txBody>
      </p:sp>
      <p:sp>
        <p:nvSpPr>
          <p:cNvPr id="11" name="TextBox 10">
            <a:extLst>
              <a:ext uri="{FF2B5EF4-FFF2-40B4-BE49-F238E27FC236}">
                <a16:creationId xmlns:a16="http://schemas.microsoft.com/office/drawing/2014/main" id="{18D42729-06FF-4C0D-8453-8BD9E826F584}"/>
              </a:ext>
            </a:extLst>
          </p:cNvPr>
          <p:cNvSpPr txBox="1"/>
          <p:nvPr/>
        </p:nvSpPr>
        <p:spPr>
          <a:xfrm>
            <a:off x="6019769" y="6374477"/>
            <a:ext cx="4800632" cy="369332"/>
          </a:xfrm>
          <a:prstGeom prst="rect">
            <a:avLst/>
          </a:prstGeom>
          <a:noFill/>
        </p:spPr>
        <p:txBody>
          <a:bodyPr wrap="square" rtlCol="0">
            <a:spAutoFit/>
          </a:bodyPr>
          <a:lstStyle/>
          <a:p>
            <a:r>
              <a:rPr lang="en-US" i="1"/>
              <a:t>Instructor: Nguyễn Kim Thuần</a:t>
            </a:r>
          </a:p>
        </p:txBody>
      </p:sp>
    </p:spTree>
    <p:extLst>
      <p:ext uri="{BB962C8B-B14F-4D97-AF65-F5344CB8AC3E}">
        <p14:creationId xmlns:p14="http://schemas.microsoft.com/office/powerpoint/2010/main" val="70160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9629" y="80918"/>
            <a:ext cx="4782671" cy="600164"/>
          </a:xfrm>
          <a:prstGeom prst="rect">
            <a:avLst/>
          </a:prstGeom>
          <a:noFill/>
        </p:spPr>
        <p:txBody>
          <a:bodyPr wrap="square" rtlCol="0">
            <a:spAutoFit/>
          </a:bodyPr>
          <a:lstStyle/>
          <a:p>
            <a:pPr algn="ctr"/>
            <a:r>
              <a:rPr lang="en-US" sz="3300">
                <a:solidFill>
                  <a:schemeClr val="bg1"/>
                </a:solidFill>
              </a:rPr>
              <a:t>Tasks 1-2</a:t>
            </a:r>
          </a:p>
        </p:txBody>
      </p:sp>
      <p:pic>
        <p:nvPicPr>
          <p:cNvPr id="2" name="Picture 1">
            <a:extLst>
              <a:ext uri="{FF2B5EF4-FFF2-40B4-BE49-F238E27FC236}">
                <a16:creationId xmlns:a16="http://schemas.microsoft.com/office/drawing/2014/main" id="{29078FEC-BF29-4D4A-908D-139093C830AC}"/>
              </a:ext>
            </a:extLst>
          </p:cNvPr>
          <p:cNvPicPr>
            <a:picLocks noChangeAspect="1"/>
          </p:cNvPicPr>
          <p:nvPr/>
        </p:nvPicPr>
        <p:blipFill>
          <a:blip r:embed="rId2"/>
          <a:stretch>
            <a:fillRect/>
          </a:stretch>
        </p:blipFill>
        <p:spPr>
          <a:xfrm>
            <a:off x="1220771" y="2130799"/>
            <a:ext cx="6702458" cy="3386505"/>
          </a:xfrm>
          <a:prstGeom prst="rect">
            <a:avLst/>
          </a:prstGeom>
        </p:spPr>
      </p:pic>
    </p:spTree>
    <p:extLst>
      <p:ext uri="{BB962C8B-B14F-4D97-AF65-F5344CB8AC3E}">
        <p14:creationId xmlns:p14="http://schemas.microsoft.com/office/powerpoint/2010/main" val="385806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9629" y="80918"/>
            <a:ext cx="4782671" cy="600164"/>
          </a:xfrm>
          <a:prstGeom prst="rect">
            <a:avLst/>
          </a:prstGeom>
          <a:noFill/>
        </p:spPr>
        <p:txBody>
          <a:bodyPr wrap="square" rtlCol="0">
            <a:spAutoFit/>
          </a:bodyPr>
          <a:lstStyle/>
          <a:p>
            <a:pPr algn="ctr"/>
            <a:r>
              <a:rPr lang="en-US" sz="3300">
                <a:solidFill>
                  <a:schemeClr val="bg1"/>
                </a:solidFill>
              </a:rPr>
              <a:t>Tasks 1-3</a:t>
            </a:r>
          </a:p>
        </p:txBody>
      </p:sp>
      <p:pic>
        <p:nvPicPr>
          <p:cNvPr id="3" name="Picture 2">
            <a:extLst>
              <a:ext uri="{FF2B5EF4-FFF2-40B4-BE49-F238E27FC236}">
                <a16:creationId xmlns:a16="http://schemas.microsoft.com/office/drawing/2014/main" id="{1C37944D-ED57-4AB8-96C8-4FA44DA811D3}"/>
              </a:ext>
            </a:extLst>
          </p:cNvPr>
          <p:cNvPicPr>
            <a:picLocks noChangeAspect="1"/>
          </p:cNvPicPr>
          <p:nvPr/>
        </p:nvPicPr>
        <p:blipFill>
          <a:blip r:embed="rId2"/>
          <a:stretch>
            <a:fillRect/>
          </a:stretch>
        </p:blipFill>
        <p:spPr>
          <a:xfrm>
            <a:off x="1643456" y="1874150"/>
            <a:ext cx="5857088" cy="3860950"/>
          </a:xfrm>
          <a:prstGeom prst="rect">
            <a:avLst/>
          </a:prstGeom>
        </p:spPr>
      </p:pic>
    </p:spTree>
    <p:extLst>
      <p:ext uri="{BB962C8B-B14F-4D97-AF65-F5344CB8AC3E}">
        <p14:creationId xmlns:p14="http://schemas.microsoft.com/office/powerpoint/2010/main" val="72367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9629" y="80918"/>
            <a:ext cx="4782671" cy="600164"/>
          </a:xfrm>
          <a:prstGeom prst="rect">
            <a:avLst/>
          </a:prstGeom>
          <a:noFill/>
        </p:spPr>
        <p:txBody>
          <a:bodyPr wrap="square" rtlCol="0">
            <a:spAutoFit/>
          </a:bodyPr>
          <a:lstStyle/>
          <a:p>
            <a:pPr algn="ctr"/>
            <a:r>
              <a:rPr lang="en-US" sz="3300">
                <a:solidFill>
                  <a:schemeClr val="bg1"/>
                </a:solidFill>
              </a:rPr>
              <a:t>Tasks 1-4</a:t>
            </a:r>
          </a:p>
        </p:txBody>
      </p:sp>
      <p:pic>
        <p:nvPicPr>
          <p:cNvPr id="2" name="Picture 1">
            <a:extLst>
              <a:ext uri="{FF2B5EF4-FFF2-40B4-BE49-F238E27FC236}">
                <a16:creationId xmlns:a16="http://schemas.microsoft.com/office/drawing/2014/main" id="{958AB4C7-3F3E-45FE-A4F3-7B047CFC9513}"/>
              </a:ext>
            </a:extLst>
          </p:cNvPr>
          <p:cNvPicPr>
            <a:picLocks noChangeAspect="1"/>
          </p:cNvPicPr>
          <p:nvPr/>
        </p:nvPicPr>
        <p:blipFill>
          <a:blip r:embed="rId2"/>
          <a:stretch>
            <a:fillRect/>
          </a:stretch>
        </p:blipFill>
        <p:spPr>
          <a:xfrm>
            <a:off x="-14294" y="1797141"/>
            <a:ext cx="4595258" cy="4061812"/>
          </a:xfrm>
          <a:prstGeom prst="rect">
            <a:avLst/>
          </a:prstGeom>
        </p:spPr>
      </p:pic>
      <p:pic>
        <p:nvPicPr>
          <p:cNvPr id="6" name="Picture 5">
            <a:extLst>
              <a:ext uri="{FF2B5EF4-FFF2-40B4-BE49-F238E27FC236}">
                <a16:creationId xmlns:a16="http://schemas.microsoft.com/office/drawing/2014/main" id="{2A69387A-41BC-4FF5-8494-21AAA9567B2A}"/>
              </a:ext>
            </a:extLst>
          </p:cNvPr>
          <p:cNvPicPr>
            <a:picLocks noChangeAspect="1"/>
          </p:cNvPicPr>
          <p:nvPr/>
        </p:nvPicPr>
        <p:blipFill>
          <a:blip r:embed="rId3"/>
          <a:stretch>
            <a:fillRect/>
          </a:stretch>
        </p:blipFill>
        <p:spPr>
          <a:xfrm>
            <a:off x="4572000" y="1165647"/>
            <a:ext cx="4464301" cy="5324800"/>
          </a:xfrm>
          <a:prstGeom prst="rect">
            <a:avLst/>
          </a:prstGeom>
        </p:spPr>
      </p:pic>
    </p:spTree>
    <p:extLst>
      <p:ext uri="{BB962C8B-B14F-4D97-AF65-F5344CB8AC3E}">
        <p14:creationId xmlns:p14="http://schemas.microsoft.com/office/powerpoint/2010/main" val="223347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https://lh3.googleusercontent.com/jbldo_uvq2-X7qPS7dvfhNXv0rcw4HXpIaqIa8hgLRbi6SRApPEtgnY45xunR3hgtYYGeXq8tBEB48mC14W7LNp4rI1QBN6SKPj7tOVrsG3tpYKTDtrI7huN9qpuTSbRZtz0XRcP7AA787A62LRJjVxMInm_lJWBuC1oEV1yST-zSAktuj3pTB8QLagcKzzP73AAMQhwbA">
            <a:extLst>
              <a:ext uri="{FF2B5EF4-FFF2-40B4-BE49-F238E27FC236}">
                <a16:creationId xmlns:a16="http://schemas.microsoft.com/office/drawing/2014/main" id="{BC461BD8-CB2C-4582-89AA-A9B532747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706" y="3065928"/>
            <a:ext cx="3406588" cy="22781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B412A1-64B8-4914-A204-07142E8D4D6A}"/>
              </a:ext>
            </a:extLst>
          </p:cNvPr>
          <p:cNvSpPr txBox="1"/>
          <p:nvPr/>
        </p:nvSpPr>
        <p:spPr>
          <a:xfrm>
            <a:off x="3433482" y="1663115"/>
            <a:ext cx="3899647" cy="707886"/>
          </a:xfrm>
          <a:prstGeom prst="rect">
            <a:avLst/>
          </a:prstGeom>
          <a:noFill/>
        </p:spPr>
        <p:txBody>
          <a:bodyPr wrap="square" rtlCol="0">
            <a:spAutoFit/>
          </a:bodyPr>
          <a:lstStyle/>
          <a:p>
            <a:r>
              <a:rPr lang="en-US" sz="4000" i="1"/>
              <a:t>Thank You</a:t>
            </a:r>
          </a:p>
        </p:txBody>
      </p:sp>
    </p:spTree>
    <p:extLst>
      <p:ext uri="{BB962C8B-B14F-4D97-AF65-F5344CB8AC3E}">
        <p14:creationId xmlns:p14="http://schemas.microsoft.com/office/powerpoint/2010/main" val="26114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Table Of Contents</a:t>
            </a:r>
          </a:p>
        </p:txBody>
      </p:sp>
      <p:sp>
        <p:nvSpPr>
          <p:cNvPr id="2" name="TextBox 1">
            <a:extLst>
              <a:ext uri="{FF2B5EF4-FFF2-40B4-BE49-F238E27FC236}">
                <a16:creationId xmlns:a16="http://schemas.microsoft.com/office/drawing/2014/main" id="{79DEF7DF-DB97-467E-899B-ED06002BE3DA}"/>
              </a:ext>
            </a:extLst>
          </p:cNvPr>
          <p:cNvSpPr txBox="1"/>
          <p:nvPr/>
        </p:nvSpPr>
        <p:spPr>
          <a:xfrm>
            <a:off x="815787" y="1730188"/>
            <a:ext cx="3944471" cy="2062103"/>
          </a:xfrm>
          <a:prstGeom prst="rect">
            <a:avLst/>
          </a:prstGeom>
          <a:noFill/>
        </p:spPr>
        <p:txBody>
          <a:bodyPr wrap="square" rtlCol="0">
            <a:spAutoFit/>
          </a:bodyPr>
          <a:lstStyle/>
          <a:p>
            <a:pPr marL="457200" indent="-457200">
              <a:buFont typeface="Arial" panose="020B0604020202020204" pitchFamily="34" charset="0"/>
              <a:buChar char="•"/>
            </a:pPr>
            <a:r>
              <a:rPr lang="en-US" sz="3200"/>
              <a:t>Introduction</a:t>
            </a:r>
          </a:p>
          <a:p>
            <a:pPr marL="457200" indent="-457200">
              <a:buFont typeface="Arial" panose="020B0604020202020204" pitchFamily="34" charset="0"/>
              <a:buChar char="•"/>
            </a:pPr>
            <a:r>
              <a:rPr lang="en-US" sz="3200"/>
              <a:t>Requirements</a:t>
            </a:r>
          </a:p>
          <a:p>
            <a:pPr marL="457200" indent="-457200">
              <a:buFont typeface="Arial" panose="020B0604020202020204" pitchFamily="34" charset="0"/>
              <a:buChar char="•"/>
            </a:pPr>
            <a:r>
              <a:rPr lang="en-US" sz="3200"/>
              <a:t>Sitemap</a:t>
            </a:r>
          </a:p>
          <a:p>
            <a:pPr marL="457200" indent="-457200">
              <a:buFont typeface="Arial" panose="020B0604020202020204" pitchFamily="34" charset="0"/>
              <a:buChar char="•"/>
            </a:pPr>
            <a:r>
              <a:rPr lang="en-US" sz="3200"/>
              <a:t>Task List</a:t>
            </a:r>
          </a:p>
        </p:txBody>
      </p:sp>
    </p:spTree>
    <p:extLst>
      <p:ext uri="{BB962C8B-B14F-4D97-AF65-F5344CB8AC3E}">
        <p14:creationId xmlns:p14="http://schemas.microsoft.com/office/powerpoint/2010/main" val="6093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Introduction</a:t>
            </a:r>
          </a:p>
        </p:txBody>
      </p:sp>
      <p:sp>
        <p:nvSpPr>
          <p:cNvPr id="7" name="TextBox 6">
            <a:extLst>
              <a:ext uri="{FF2B5EF4-FFF2-40B4-BE49-F238E27FC236}">
                <a16:creationId xmlns:a16="http://schemas.microsoft.com/office/drawing/2014/main" id="{3EC40E1B-A125-4B70-93EA-A55CE9CBAF10}"/>
              </a:ext>
            </a:extLst>
          </p:cNvPr>
          <p:cNvSpPr txBox="1"/>
          <p:nvPr/>
        </p:nvSpPr>
        <p:spPr>
          <a:xfrm>
            <a:off x="636493" y="1604682"/>
            <a:ext cx="7871011" cy="4801314"/>
          </a:xfrm>
          <a:prstGeom prst="rect">
            <a:avLst/>
          </a:prstGeom>
          <a:noFill/>
        </p:spPr>
        <p:txBody>
          <a:bodyPr wrap="square" rtlCol="0">
            <a:spAutoFit/>
          </a:bodyPr>
          <a:lstStyle/>
          <a:p>
            <a:r>
              <a:rPr lang="en-US"/>
              <a:t>After being affected by the Covid-19 epidemic, many industries had to switch to online business activities.The Vehicle Insurance industry is also starting to digitize its business. On the internet, you can buy a product like Vehicle Insurance at any time and from anywhere. You can buy a Vehicle Insurance policy from the comforts of your home at midnight and you will still have a seamless experience. Buying Vehicle Insurance online provides convenience.</a:t>
            </a:r>
          </a:p>
          <a:p>
            <a:endParaRPr lang="en-US"/>
          </a:p>
          <a:p>
            <a:r>
              <a:rPr lang="en-US"/>
              <a:t>This is not possible while buying Vehicle Insurance manually i.e from the insurance company or an agent.</a:t>
            </a:r>
          </a:p>
          <a:p>
            <a:endParaRPr lang="en-US"/>
          </a:p>
          <a:p>
            <a:r>
              <a:rPr lang="en-US"/>
              <a:t>In addition, Current manual system that is employed is extremely laborious and quite inadequate; it only makes the process more difficult and hard. Main purpose of this software should be to reduce the manpower, paperwork and provide security from unauthorized access. It should also help in producing difficult kinds of reports required for different managerial aspects.</a:t>
            </a:r>
          </a:p>
          <a:p>
            <a:br>
              <a:rPr lang="en-US"/>
            </a:br>
            <a:endParaRPr lang="en-US"/>
          </a:p>
        </p:txBody>
      </p:sp>
    </p:spTree>
    <p:extLst>
      <p:ext uri="{BB962C8B-B14F-4D97-AF65-F5344CB8AC3E}">
        <p14:creationId xmlns:p14="http://schemas.microsoft.com/office/powerpoint/2010/main" val="28618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Requirements</a:t>
            </a:r>
          </a:p>
        </p:txBody>
      </p:sp>
      <p:sp>
        <p:nvSpPr>
          <p:cNvPr id="7" name="TextBox 6">
            <a:extLst>
              <a:ext uri="{FF2B5EF4-FFF2-40B4-BE49-F238E27FC236}">
                <a16:creationId xmlns:a16="http://schemas.microsoft.com/office/drawing/2014/main" id="{3EC40E1B-A125-4B70-93EA-A55CE9CBAF10}"/>
              </a:ext>
            </a:extLst>
          </p:cNvPr>
          <p:cNvSpPr txBox="1"/>
          <p:nvPr/>
        </p:nvSpPr>
        <p:spPr>
          <a:xfrm>
            <a:off x="914399" y="2136338"/>
            <a:ext cx="3388660" cy="2585323"/>
          </a:xfrm>
          <a:prstGeom prst="rect">
            <a:avLst/>
          </a:prstGeom>
          <a:noFill/>
        </p:spPr>
        <p:txBody>
          <a:bodyPr wrap="square" rtlCol="0">
            <a:spAutoFit/>
          </a:bodyPr>
          <a:lstStyle/>
          <a:p>
            <a:r>
              <a:rPr lang="en-US"/>
              <a:t>Module 1: Login</a:t>
            </a:r>
            <a:br>
              <a:rPr lang="en-US"/>
            </a:br>
            <a:r>
              <a:rPr lang="en-US"/>
              <a:t>Module 2: Customer Information</a:t>
            </a:r>
            <a:br>
              <a:rPr lang="en-US"/>
            </a:br>
            <a:r>
              <a:rPr lang="en-US"/>
              <a:t>Module 3: Vehicle Information</a:t>
            </a:r>
            <a:br>
              <a:rPr lang="en-US"/>
            </a:br>
            <a:r>
              <a:rPr lang="en-US"/>
              <a:t>Module 4: Estimate</a:t>
            </a:r>
            <a:br>
              <a:rPr lang="en-US"/>
            </a:br>
            <a:r>
              <a:rPr lang="en-US"/>
              <a:t>Module 5: Insurance Process</a:t>
            </a:r>
            <a:br>
              <a:rPr lang="en-US"/>
            </a:br>
            <a:r>
              <a:rPr lang="en-US"/>
              <a:t>Module 6: Company Billing Policy</a:t>
            </a:r>
            <a:br>
              <a:rPr lang="en-US"/>
            </a:br>
            <a:r>
              <a:rPr lang="en-US"/>
              <a:t>Module 7: Report</a:t>
            </a:r>
            <a:br>
              <a:rPr lang="en-US"/>
            </a:br>
            <a:r>
              <a:rPr lang="en-US"/>
              <a:t>Module 8: Company Expense</a:t>
            </a:r>
            <a:br>
              <a:rPr lang="en-US"/>
            </a:br>
            <a:r>
              <a:rPr lang="en-US"/>
              <a:t>Module 9: Claim details</a:t>
            </a:r>
          </a:p>
        </p:txBody>
      </p:sp>
      <p:sp>
        <p:nvSpPr>
          <p:cNvPr id="2" name="TextBox 1">
            <a:extLst>
              <a:ext uri="{FF2B5EF4-FFF2-40B4-BE49-F238E27FC236}">
                <a16:creationId xmlns:a16="http://schemas.microsoft.com/office/drawing/2014/main" id="{CBA4A59B-CB57-41A4-BC35-5A593E21602F}"/>
              </a:ext>
            </a:extLst>
          </p:cNvPr>
          <p:cNvSpPr txBox="1"/>
          <p:nvPr/>
        </p:nvSpPr>
        <p:spPr>
          <a:xfrm>
            <a:off x="5233147" y="2413336"/>
            <a:ext cx="3460376" cy="2031325"/>
          </a:xfrm>
          <a:prstGeom prst="rect">
            <a:avLst/>
          </a:prstGeom>
          <a:noFill/>
        </p:spPr>
        <p:txBody>
          <a:bodyPr wrap="square" rtlCol="0">
            <a:spAutoFit/>
          </a:bodyPr>
          <a:lstStyle/>
          <a:p>
            <a:r>
              <a:rPr lang="en-US"/>
              <a:t>Functional Requirement:</a:t>
            </a:r>
          </a:p>
          <a:p>
            <a:endParaRPr lang="en-US"/>
          </a:p>
          <a:p>
            <a:r>
              <a:rPr lang="en-US"/>
              <a:t>About us</a:t>
            </a:r>
          </a:p>
          <a:p>
            <a:r>
              <a:rPr lang="en-US"/>
              <a:t>Types of insurance</a:t>
            </a:r>
            <a:br>
              <a:rPr lang="en-US"/>
            </a:br>
            <a:r>
              <a:rPr lang="en-US"/>
              <a:t>Testimonials</a:t>
            </a:r>
            <a:br>
              <a:rPr lang="en-US"/>
            </a:br>
            <a:r>
              <a:rPr lang="en-US"/>
              <a:t> Site map</a:t>
            </a:r>
            <a:br>
              <a:rPr lang="en-US"/>
            </a:br>
            <a:r>
              <a:rPr lang="en-US"/>
              <a:t>Contact us</a:t>
            </a:r>
          </a:p>
        </p:txBody>
      </p:sp>
    </p:spTree>
    <p:extLst>
      <p:ext uri="{BB962C8B-B14F-4D97-AF65-F5344CB8AC3E}">
        <p14:creationId xmlns:p14="http://schemas.microsoft.com/office/powerpoint/2010/main" val="379817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Requirements 1-2</a:t>
            </a:r>
          </a:p>
        </p:txBody>
      </p:sp>
      <p:sp>
        <p:nvSpPr>
          <p:cNvPr id="7" name="TextBox 6">
            <a:extLst>
              <a:ext uri="{FF2B5EF4-FFF2-40B4-BE49-F238E27FC236}">
                <a16:creationId xmlns:a16="http://schemas.microsoft.com/office/drawing/2014/main" id="{3EC40E1B-A125-4B70-93EA-A55CE9CBAF10}"/>
              </a:ext>
            </a:extLst>
          </p:cNvPr>
          <p:cNvSpPr txBox="1"/>
          <p:nvPr/>
        </p:nvSpPr>
        <p:spPr>
          <a:xfrm>
            <a:off x="1066798" y="2172197"/>
            <a:ext cx="7010401" cy="3416320"/>
          </a:xfrm>
          <a:prstGeom prst="rect">
            <a:avLst/>
          </a:prstGeom>
          <a:noFill/>
        </p:spPr>
        <p:txBody>
          <a:bodyPr wrap="square" rtlCol="0">
            <a:spAutoFit/>
          </a:bodyPr>
          <a:lstStyle/>
          <a:p>
            <a:pPr lvl="0"/>
            <a:r>
              <a:rPr lang="en-IN"/>
              <a:t>Customer:</a:t>
            </a:r>
            <a:endParaRPr lang="en-US" sz="2800"/>
          </a:p>
          <a:p>
            <a:pPr lvl="1"/>
            <a:r>
              <a:rPr lang="en-IN"/>
              <a:t>User needs to register as customer by providing the necessary information in the registration form and provide the user name and password</a:t>
            </a:r>
            <a:endParaRPr lang="en-US" sz="2800"/>
          </a:p>
          <a:p>
            <a:pPr lvl="1"/>
            <a:r>
              <a:rPr lang="en-IN"/>
              <a:t>Customer can login with unique user name and password. </a:t>
            </a:r>
            <a:endParaRPr lang="en-US" sz="2800"/>
          </a:p>
          <a:p>
            <a:pPr lvl="1"/>
            <a:r>
              <a:rPr lang="en-IN"/>
              <a:t>He can change the password.</a:t>
            </a:r>
            <a:endParaRPr lang="en-US" sz="2800"/>
          </a:p>
          <a:p>
            <a:pPr lvl="1"/>
            <a:r>
              <a:rPr lang="en-IN"/>
              <a:t>Can purchase the policy online: For purchasing the policy online, he has to fill in the application form which would capture all the required information about the vehicle. On successful payment, copy of policy would be generated which customer can save for the records.</a:t>
            </a:r>
            <a:endParaRPr lang="en-US" sz="2800"/>
          </a:p>
          <a:p>
            <a:pPr lvl="1"/>
            <a:r>
              <a:rPr lang="en-IN"/>
              <a:t>Initiate the claim by filling the claim form.</a:t>
            </a:r>
            <a:endParaRPr lang="en-US" sz="2800"/>
          </a:p>
        </p:txBody>
      </p:sp>
    </p:spTree>
    <p:extLst>
      <p:ext uri="{BB962C8B-B14F-4D97-AF65-F5344CB8AC3E}">
        <p14:creationId xmlns:p14="http://schemas.microsoft.com/office/powerpoint/2010/main" val="167240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Requirements 1-3</a:t>
            </a:r>
          </a:p>
        </p:txBody>
      </p:sp>
      <p:sp>
        <p:nvSpPr>
          <p:cNvPr id="9" name="TextBox 8">
            <a:extLst>
              <a:ext uri="{FF2B5EF4-FFF2-40B4-BE49-F238E27FC236}">
                <a16:creationId xmlns:a16="http://schemas.microsoft.com/office/drawing/2014/main" id="{81B3E916-007F-469E-845D-3D34608CB1C2}"/>
              </a:ext>
            </a:extLst>
          </p:cNvPr>
          <p:cNvSpPr txBox="1"/>
          <p:nvPr/>
        </p:nvSpPr>
        <p:spPr>
          <a:xfrm>
            <a:off x="1066798" y="2019798"/>
            <a:ext cx="7010401" cy="3570208"/>
          </a:xfrm>
          <a:prstGeom prst="rect">
            <a:avLst/>
          </a:prstGeom>
          <a:noFill/>
        </p:spPr>
        <p:txBody>
          <a:bodyPr wrap="square" rtlCol="0">
            <a:spAutoFit/>
          </a:bodyPr>
          <a:lstStyle/>
          <a:p>
            <a:pPr lvl="0"/>
            <a:r>
              <a:rPr lang="en-IN"/>
              <a:t>Employee:</a:t>
            </a:r>
            <a:endParaRPr lang="en-US" sz="2800"/>
          </a:p>
          <a:p>
            <a:pPr lvl="1"/>
            <a:r>
              <a:rPr lang="en-IN"/>
              <a:t>Employee will be admin who can login with admin user name and password.</a:t>
            </a:r>
            <a:endParaRPr lang="en-US" sz="2800"/>
          </a:p>
          <a:p>
            <a:pPr lvl="1"/>
            <a:r>
              <a:rPr lang="en-IN"/>
              <a:t>He can perform all the admin functions as maintaining the policy records, claim records, payment schedules etc</a:t>
            </a:r>
            <a:endParaRPr lang="en-US" sz="2800"/>
          </a:p>
          <a:p>
            <a:pPr lvl="1"/>
            <a:r>
              <a:rPr lang="en-IN"/>
              <a:t> Following reports needs to be generated	</a:t>
            </a:r>
            <a:endParaRPr lang="en-US" sz="2800"/>
          </a:p>
          <a:p>
            <a:pPr lvl="2"/>
            <a:r>
              <a:rPr lang="en-IN"/>
              <a:t>Monthly sell of policies</a:t>
            </a:r>
            <a:endParaRPr lang="en-US" sz="2800"/>
          </a:p>
          <a:p>
            <a:pPr lvl="2"/>
            <a:r>
              <a:rPr lang="en-IN"/>
              <a:t>Vehicle wise analysis</a:t>
            </a:r>
            <a:endParaRPr lang="en-US" sz="2800"/>
          </a:p>
          <a:p>
            <a:pPr lvl="2"/>
            <a:r>
              <a:rPr lang="en-IN"/>
              <a:t>Claims report</a:t>
            </a:r>
            <a:endParaRPr lang="en-US" sz="2800"/>
          </a:p>
          <a:p>
            <a:pPr lvl="2"/>
            <a:r>
              <a:rPr lang="en-IN"/>
              <a:t>Policies due renewals </a:t>
            </a:r>
            <a:endParaRPr lang="en-US" sz="2800"/>
          </a:p>
          <a:p>
            <a:pPr lvl="2"/>
            <a:r>
              <a:rPr lang="en-IN"/>
              <a:t>Policies lapsed report</a:t>
            </a:r>
            <a:endParaRPr lang="en-US" sz="2800"/>
          </a:p>
          <a:p>
            <a:pPr lvl="0"/>
            <a:endParaRPr lang="en-US" sz="2800"/>
          </a:p>
        </p:txBody>
      </p:sp>
    </p:spTree>
    <p:extLst>
      <p:ext uri="{BB962C8B-B14F-4D97-AF65-F5344CB8AC3E}">
        <p14:creationId xmlns:p14="http://schemas.microsoft.com/office/powerpoint/2010/main" val="357192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Sitemap - employee</a:t>
            </a:r>
          </a:p>
        </p:txBody>
      </p:sp>
      <p:pic>
        <p:nvPicPr>
          <p:cNvPr id="2050" name="Picture 2" descr="https://lh5.googleusercontent.com/LmMvqUYF-CLAPvZhIPQno8Pxw3azadE7qJCRKWKg137JNgmsUMjbATRGL7z3Rv82EDSFqxvvaVrm3seaCwahG72BkpSFtP86XutPRcu_QQYA-W-r6bnRtDfUIDJUWvKJ6mgSfvxdeAaMs0_orgAYHBoGeTcN3hAxh-hfKqInRr0SC2wqluSxbIKIrShmoIyH">
            <a:extLst>
              <a:ext uri="{FF2B5EF4-FFF2-40B4-BE49-F238E27FC236}">
                <a16:creationId xmlns:a16="http://schemas.microsoft.com/office/drawing/2014/main" id="{AF94F442-9BE7-44BB-8B29-EF9A9580A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707" y="1443082"/>
            <a:ext cx="5534585" cy="487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4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0664" y="80918"/>
            <a:ext cx="4782671" cy="600164"/>
          </a:xfrm>
          <a:prstGeom prst="rect">
            <a:avLst/>
          </a:prstGeom>
          <a:noFill/>
        </p:spPr>
        <p:txBody>
          <a:bodyPr wrap="square" rtlCol="0">
            <a:spAutoFit/>
          </a:bodyPr>
          <a:lstStyle/>
          <a:p>
            <a:pPr algn="ctr"/>
            <a:r>
              <a:rPr lang="en-US" sz="3300">
                <a:solidFill>
                  <a:schemeClr val="bg1"/>
                </a:solidFill>
              </a:rPr>
              <a:t>Sitemap – customer</a:t>
            </a:r>
          </a:p>
        </p:txBody>
      </p:sp>
      <p:pic>
        <p:nvPicPr>
          <p:cNvPr id="8194" name="Picture 2" descr="https://lh3.googleusercontent.com/zLMZmh-3y0lqFgL2qglyi6_XgkFLjvFd0wQs-dKRPBOAQEM-0pdVpFlneKOUORaVE_dVl4s3JLGDmYNYixRI8ARZBoVZQRWA_6W2H_V15fbDfbL7OBrljuDfugEL4Q6_9Vx42ny08XnD2-n2BIdVHyUOepkudvf_qv-cwiiyEUtR-GLd0jGNU3C7Qwk-Houj">
            <a:extLst>
              <a:ext uri="{FF2B5EF4-FFF2-40B4-BE49-F238E27FC236}">
                <a16:creationId xmlns:a16="http://schemas.microsoft.com/office/drawing/2014/main" id="{B75F25F9-5804-4E5F-B01A-57993DA76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43" y="1515035"/>
            <a:ext cx="8019313" cy="458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60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122B75-B28D-4677-B05E-B1C8032F911C}"/>
              </a:ext>
            </a:extLst>
          </p:cNvPr>
          <p:cNvSpPr/>
          <p:nvPr/>
        </p:nvSpPr>
        <p:spPr>
          <a:xfrm>
            <a:off x="0" y="0"/>
            <a:ext cx="9144000" cy="968188"/>
          </a:xfrm>
          <a:prstGeom prst="rect">
            <a:avLst/>
          </a:prstGeom>
          <a:solidFill>
            <a:srgbClr val="1F5A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2DDBC0B-6DF1-44C1-AABB-B5EAB0927348}"/>
              </a:ext>
            </a:extLst>
          </p:cNvPr>
          <p:cNvSpPr/>
          <p:nvPr/>
        </p:nvSpPr>
        <p:spPr>
          <a:xfrm>
            <a:off x="0" y="762000"/>
            <a:ext cx="9144000" cy="206188"/>
          </a:xfrm>
          <a:prstGeom prst="rect">
            <a:avLst/>
          </a:prstGeom>
          <a:solidFill>
            <a:srgbClr val="F8DB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ADBD98-827A-4613-B1EB-BA529365308F}"/>
              </a:ext>
            </a:extLst>
          </p:cNvPr>
          <p:cNvSpPr txBox="1"/>
          <p:nvPr/>
        </p:nvSpPr>
        <p:spPr>
          <a:xfrm>
            <a:off x="2189629" y="80918"/>
            <a:ext cx="4782671" cy="600164"/>
          </a:xfrm>
          <a:prstGeom prst="rect">
            <a:avLst/>
          </a:prstGeom>
          <a:noFill/>
        </p:spPr>
        <p:txBody>
          <a:bodyPr wrap="square" rtlCol="0">
            <a:spAutoFit/>
          </a:bodyPr>
          <a:lstStyle/>
          <a:p>
            <a:pPr algn="ctr"/>
            <a:r>
              <a:rPr lang="en-US" sz="3300">
                <a:solidFill>
                  <a:schemeClr val="bg1"/>
                </a:solidFill>
              </a:rPr>
              <a:t>Tasks 1-1</a:t>
            </a:r>
          </a:p>
        </p:txBody>
      </p:sp>
      <p:pic>
        <p:nvPicPr>
          <p:cNvPr id="3" name="Picture 2">
            <a:extLst>
              <a:ext uri="{FF2B5EF4-FFF2-40B4-BE49-F238E27FC236}">
                <a16:creationId xmlns:a16="http://schemas.microsoft.com/office/drawing/2014/main" id="{59D28AAE-9628-4D7B-9938-4B1FD969E5DD}"/>
              </a:ext>
            </a:extLst>
          </p:cNvPr>
          <p:cNvPicPr>
            <a:picLocks noChangeAspect="1"/>
          </p:cNvPicPr>
          <p:nvPr/>
        </p:nvPicPr>
        <p:blipFill>
          <a:blip r:embed="rId2"/>
          <a:stretch>
            <a:fillRect/>
          </a:stretch>
        </p:blipFill>
        <p:spPr>
          <a:xfrm>
            <a:off x="1099298" y="2526852"/>
            <a:ext cx="6945403" cy="2349949"/>
          </a:xfrm>
          <a:prstGeom prst="rect">
            <a:avLst/>
          </a:prstGeom>
        </p:spPr>
      </p:pic>
    </p:spTree>
    <p:extLst>
      <p:ext uri="{BB962C8B-B14F-4D97-AF65-F5344CB8AC3E}">
        <p14:creationId xmlns:p14="http://schemas.microsoft.com/office/powerpoint/2010/main" val="2631090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TotalTime>
  <Words>355</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Ngan Nguyen</dc:creator>
  <cp:lastModifiedBy>Ngan Nguyen</cp:lastModifiedBy>
  <cp:revision>7</cp:revision>
  <dcterms:created xsi:type="dcterms:W3CDTF">2023-01-02T15:26:46Z</dcterms:created>
  <dcterms:modified xsi:type="dcterms:W3CDTF">2023-01-02T16:15:04Z</dcterms:modified>
</cp:coreProperties>
</file>