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mini" initials="d" lastIdx="1" clrIdx="0"/>
  <p:cmAuthor id="2" name="zhoujian" initials="z" lastIdx="1" clrIdx="1"/>
  <p:cmAuthor id="3" name="Tali" initials="T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BFF"/>
    <a:srgbClr val="E9EFF7"/>
    <a:srgbClr val="D0DEEF"/>
    <a:srgbClr val="705B7A"/>
    <a:srgbClr val="FFA259"/>
    <a:srgbClr val="9FE8B7"/>
    <a:srgbClr val="CED5FA"/>
    <a:srgbClr val="C4E8B5"/>
    <a:srgbClr val="E1F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46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A295-E11B-41E0-9101-F83270ACBA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C162-BCAB-45FE-BE1B-D44D90F9E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k.360che.com/pages/viewpage.action?pageId=117571777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043488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形 9" descr="靶心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4138" y="1737252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019791" y="1871287"/>
            <a:ext cx="6457217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年卡车之家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技术中心周报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004856" y="2930766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担当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正直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86800" y="5851475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. auto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手动输入 5"/>
          <p:cNvSpPr/>
          <p:nvPr userDrawn="1"/>
        </p:nvSpPr>
        <p:spPr>
          <a:xfrm rot="5400000">
            <a:off x="788195" y="483640"/>
            <a:ext cx="1321589" cy="289798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sz="4000" dirty="0"/>
              <a:t>目录</a:t>
            </a:r>
            <a:endParaRPr kumimoji="1" lang="en-US" altLang="zh-CN" sz="4000" dirty="0"/>
          </a:p>
          <a:p>
            <a:pPr algn="ctr"/>
            <a:r>
              <a:rPr kumimoji="1" lang="en-US" altLang="zh-CN" sz="1600" dirty="0"/>
              <a:t>CONTENTS</a:t>
            </a:r>
            <a:endParaRPr kumimoji="1" lang="zh-CN" altLang="en-US" sz="1600" dirty="0"/>
          </a:p>
        </p:txBody>
      </p:sp>
      <p:sp>
        <p:nvSpPr>
          <p:cNvPr id="9" name="手动输入 6"/>
          <p:cNvSpPr/>
          <p:nvPr userDrawn="1"/>
        </p:nvSpPr>
        <p:spPr>
          <a:xfrm rot="16200000">
            <a:off x="10082216" y="483640"/>
            <a:ext cx="1321589" cy="2897979"/>
          </a:xfrm>
          <a:prstGeom prst="flowChartManualInpu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zh-CN" sz="4000" dirty="0"/>
          </a:p>
        </p:txBody>
      </p:sp>
      <p:sp>
        <p:nvSpPr>
          <p:cNvPr id="10" name="矩形 9"/>
          <p:cNvSpPr>
            <a:spLocks noChangeAspect="1"/>
          </p:cNvSpPr>
          <p:nvPr userDrawn="1"/>
        </p:nvSpPr>
        <p:spPr>
          <a:xfrm>
            <a:off x="4213358" y="275724"/>
            <a:ext cx="3905405" cy="6263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邢猛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端产品组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宋子斌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项目协调组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刁美凤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刘建亮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项目二组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于昆洋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项目三组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麻永锋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项目四组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杨毓平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终端支持组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张春阳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郭汶强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余尚辉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质量保障组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王海龙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37132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147946" y="2111890"/>
            <a:ext cx="316379" cy="318137"/>
            <a:chOff x="2157413" y="3054350"/>
            <a:chExt cx="571500" cy="574675"/>
          </a:xfrm>
          <a:solidFill>
            <a:schemeClr val="accent1"/>
          </a:solidFill>
        </p:grpSpPr>
        <p:sp>
          <p:nvSpPr>
            <p:cNvPr id="7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45"/>
            <p:cNvSpPr/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Freeform 169"/>
          <p:cNvSpPr>
            <a:spLocks noEditPoints="1"/>
          </p:cNvSpPr>
          <p:nvPr userDrawn="1"/>
        </p:nvSpPr>
        <p:spPr bwMode="auto">
          <a:xfrm>
            <a:off x="1597451" y="2072640"/>
            <a:ext cx="102823" cy="177524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1891109" y="2566991"/>
            <a:ext cx="201252" cy="122158"/>
            <a:chOff x="3143251" y="1577975"/>
            <a:chExt cx="363538" cy="220663"/>
          </a:xfrm>
          <a:solidFill>
            <a:schemeClr val="accent1"/>
          </a:solidFill>
        </p:grpSpPr>
        <p:sp>
          <p:nvSpPr>
            <p:cNvPr id="11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79"/>
            <p:cNvSpPr/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80"/>
            <p:cNvSpPr/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792898" y="2221744"/>
            <a:ext cx="137098" cy="173129"/>
            <a:chOff x="1516063" y="3252788"/>
            <a:chExt cx="247651" cy="312737"/>
          </a:xfrm>
          <a:solidFill>
            <a:schemeClr val="accent1"/>
          </a:solidFill>
        </p:grpSpPr>
        <p:sp>
          <p:nvSpPr>
            <p:cNvPr id="15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437081" y="2039826"/>
            <a:ext cx="88762" cy="141492"/>
            <a:chOff x="2679701" y="2924175"/>
            <a:chExt cx="160337" cy="255588"/>
          </a:xfrm>
          <a:solidFill>
            <a:schemeClr val="accent1"/>
          </a:solidFill>
        </p:grpSpPr>
        <p:sp>
          <p:nvSpPr>
            <p:cNvPr id="19" name="Freeform 190"/>
            <p:cNvSpPr/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Freeform 185"/>
          <p:cNvSpPr>
            <a:spLocks noEditPoints="1"/>
          </p:cNvSpPr>
          <p:nvPr userDrawn="1"/>
        </p:nvSpPr>
        <p:spPr bwMode="auto">
          <a:xfrm>
            <a:off x="1979184" y="1556470"/>
            <a:ext cx="110733" cy="85247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5" name="组合 24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113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109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103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99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94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9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84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81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79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76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0"/>
            <p:cNvSpPr>
              <a:spLocks noEditPoints="1"/>
            </p:cNvSpPr>
            <p:nvPr/>
          </p:nvSpPr>
          <p:spPr bwMode="auto">
            <a:xfrm>
              <a:off x="2060487" y="1893851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74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71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94"/>
            <p:cNvSpPr>
              <a:spLocks noEditPoints="1"/>
            </p:cNvSpPr>
            <p:nvPr/>
          </p:nvSpPr>
          <p:spPr bwMode="auto">
            <a:xfrm>
              <a:off x="1661943" y="1769058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0" name="组合 209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299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6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7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8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295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289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4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" name="组合 214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285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280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278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8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9" name="组合 218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270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5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267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8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9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1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265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262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3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4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70"/>
            <p:cNvSpPr>
              <a:spLocks noEditPoints="1"/>
            </p:cNvSpPr>
            <p:nvPr/>
          </p:nvSpPr>
          <p:spPr bwMode="auto">
            <a:xfrm>
              <a:off x="1419327" y="2616855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4" name="组合 233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260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5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257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8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244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1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2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3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4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0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94"/>
            <p:cNvSpPr>
              <a:spLocks noEditPoints="1"/>
            </p:cNvSpPr>
            <p:nvPr/>
          </p:nvSpPr>
          <p:spPr bwMode="auto">
            <a:xfrm>
              <a:off x="1295908" y="2450550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" name="圆角矩形 401"/>
          <p:cNvSpPr/>
          <p:nvPr userDrawn="1"/>
        </p:nvSpPr>
        <p:spPr>
          <a:xfrm>
            <a:off x="3703922" y="1168763"/>
            <a:ext cx="7377412" cy="45884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文本框 404"/>
          <p:cNvSpPr txBox="1">
            <a:spLocks noChangeAspect="1"/>
          </p:cNvSpPr>
          <p:nvPr userDrawn="1"/>
        </p:nvSpPr>
        <p:spPr>
          <a:xfrm>
            <a:off x="4096501" y="1489195"/>
            <a:ext cx="6575669" cy="3731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6" name="组合 405"/>
          <p:cNvGrpSpPr/>
          <p:nvPr userDrawn="1"/>
        </p:nvGrpSpPr>
        <p:grpSpPr>
          <a:xfrm>
            <a:off x="4096501" y="971884"/>
            <a:ext cx="455550" cy="393757"/>
            <a:chOff x="3564033" y="1741346"/>
            <a:chExt cx="393757" cy="393757"/>
          </a:xfrm>
        </p:grpSpPr>
        <p:sp>
          <p:nvSpPr>
            <p:cNvPr id="407" name="椭圆 406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8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" name="组合 408"/>
          <p:cNvGrpSpPr/>
          <p:nvPr userDrawn="1"/>
        </p:nvGrpSpPr>
        <p:grpSpPr>
          <a:xfrm>
            <a:off x="6522479" y="978648"/>
            <a:ext cx="455550" cy="393757"/>
            <a:chOff x="6168219" y="1810178"/>
            <a:chExt cx="393757" cy="393757"/>
          </a:xfrm>
        </p:grpSpPr>
        <p:sp>
          <p:nvSpPr>
            <p:cNvPr id="410" name="椭圆 409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2" name="组合 411"/>
          <p:cNvGrpSpPr/>
          <p:nvPr userDrawn="1"/>
        </p:nvGrpSpPr>
        <p:grpSpPr>
          <a:xfrm>
            <a:off x="4882859" y="977359"/>
            <a:ext cx="455550" cy="393757"/>
            <a:chOff x="3564033" y="3063299"/>
            <a:chExt cx="393757" cy="393757"/>
          </a:xfrm>
        </p:grpSpPr>
        <p:sp>
          <p:nvSpPr>
            <p:cNvPr id="413" name="椭圆 412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5" name="组合 414"/>
          <p:cNvGrpSpPr/>
          <p:nvPr userDrawn="1"/>
        </p:nvGrpSpPr>
        <p:grpSpPr>
          <a:xfrm>
            <a:off x="5728333" y="965206"/>
            <a:ext cx="455550" cy="393757"/>
            <a:chOff x="6168219" y="3132131"/>
            <a:chExt cx="393757" cy="393757"/>
          </a:xfrm>
        </p:grpSpPr>
        <p:sp>
          <p:nvSpPr>
            <p:cNvPr id="416" name="椭圆 415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7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803800"/>
            <a:ext cx="12192000" cy="238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939926"/>
            <a:ext cx="12192000" cy="3075121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4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8378478" y="1639988"/>
            <a:ext cx="2958653" cy="4124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4"/>
              </a:rPr>
              <a:t>图片尺寸规范会议纪要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7946135" y="1375719"/>
            <a:ext cx="3505273" cy="45884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5"/>
          <p:cNvSpPr/>
          <p:nvPr userDrawn="1"/>
        </p:nvSpPr>
        <p:spPr bwMode="auto">
          <a:xfrm>
            <a:off x="5579752" y="1375719"/>
            <a:ext cx="1787702" cy="2515557"/>
          </a:xfrm>
          <a:custGeom>
            <a:avLst/>
            <a:gdLst>
              <a:gd name="T0" fmla="*/ 42 w 59"/>
              <a:gd name="T1" fmla="*/ 7 h 82"/>
              <a:gd name="T2" fmla="*/ 0 w 59"/>
              <a:gd name="T3" fmla="*/ 49 h 82"/>
              <a:gd name="T4" fmla="*/ 16 w 59"/>
              <a:gd name="T5" fmla="*/ 82 h 82"/>
              <a:gd name="T6" fmla="*/ 10 w 59"/>
              <a:gd name="T7" fmla="*/ 62 h 82"/>
              <a:gd name="T8" fmla="*/ 42 w 59"/>
              <a:gd name="T9" fmla="*/ 26 h 82"/>
              <a:gd name="T10" fmla="*/ 42 w 59"/>
              <a:gd name="T11" fmla="*/ 33 h 82"/>
              <a:gd name="T12" fmla="*/ 59 w 59"/>
              <a:gd name="T13" fmla="*/ 16 h 82"/>
              <a:gd name="T14" fmla="*/ 42 w 59"/>
              <a:gd name="T15" fmla="*/ 0 h 82"/>
              <a:gd name="T16" fmla="*/ 42 w 59"/>
              <a:gd name="T17" fmla="*/ 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42" y="7"/>
                </a:moveTo>
                <a:cubicBezTo>
                  <a:pt x="19" y="7"/>
                  <a:pt x="0" y="25"/>
                  <a:pt x="0" y="49"/>
                </a:cubicBezTo>
                <a:cubicBezTo>
                  <a:pt x="0" y="62"/>
                  <a:pt x="6" y="74"/>
                  <a:pt x="16" y="82"/>
                </a:cubicBezTo>
                <a:cubicBezTo>
                  <a:pt x="13" y="76"/>
                  <a:pt x="10" y="69"/>
                  <a:pt x="10" y="62"/>
                </a:cubicBezTo>
                <a:cubicBezTo>
                  <a:pt x="10" y="44"/>
                  <a:pt x="24" y="29"/>
                  <a:pt x="42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59" y="16"/>
                  <a:pt x="59" y="16"/>
                  <a:pt x="59" y="16"/>
                </a:cubicBezTo>
                <a:cubicBezTo>
                  <a:pt x="42" y="0"/>
                  <a:pt x="42" y="0"/>
                  <a:pt x="42" y="0"/>
                </a:cubicBezTo>
                <a:lnTo>
                  <a:pt x="42" y="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Freeform 36"/>
          <p:cNvSpPr/>
          <p:nvPr userDrawn="1"/>
        </p:nvSpPr>
        <p:spPr bwMode="auto">
          <a:xfrm>
            <a:off x="4740679" y="3352595"/>
            <a:ext cx="1787702" cy="2515557"/>
          </a:xfrm>
          <a:custGeom>
            <a:avLst/>
            <a:gdLst>
              <a:gd name="T0" fmla="*/ 17 w 59"/>
              <a:gd name="T1" fmla="*/ 76 h 82"/>
              <a:gd name="T2" fmla="*/ 59 w 59"/>
              <a:gd name="T3" fmla="*/ 34 h 82"/>
              <a:gd name="T4" fmla="*/ 42 w 59"/>
              <a:gd name="T5" fmla="*/ 0 h 82"/>
              <a:gd name="T6" fmla="*/ 48 w 59"/>
              <a:gd name="T7" fmla="*/ 20 h 82"/>
              <a:gd name="T8" fmla="*/ 17 w 59"/>
              <a:gd name="T9" fmla="*/ 56 h 82"/>
              <a:gd name="T10" fmla="*/ 17 w 59"/>
              <a:gd name="T11" fmla="*/ 49 h 82"/>
              <a:gd name="T12" fmla="*/ 0 w 59"/>
              <a:gd name="T13" fmla="*/ 66 h 82"/>
              <a:gd name="T14" fmla="*/ 17 w 59"/>
              <a:gd name="T15" fmla="*/ 82 h 82"/>
              <a:gd name="T16" fmla="*/ 17 w 59"/>
              <a:gd name="T17" fmla="*/ 7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17" y="76"/>
                </a:moveTo>
                <a:cubicBezTo>
                  <a:pt x="40" y="76"/>
                  <a:pt x="59" y="57"/>
                  <a:pt x="59" y="34"/>
                </a:cubicBezTo>
                <a:cubicBezTo>
                  <a:pt x="59" y="20"/>
                  <a:pt x="52" y="8"/>
                  <a:pt x="42" y="0"/>
                </a:cubicBezTo>
                <a:cubicBezTo>
                  <a:pt x="46" y="6"/>
                  <a:pt x="48" y="13"/>
                  <a:pt x="48" y="20"/>
                </a:cubicBezTo>
                <a:cubicBezTo>
                  <a:pt x="48" y="38"/>
                  <a:pt x="35" y="53"/>
                  <a:pt x="17" y="56"/>
                </a:cubicBezTo>
                <a:cubicBezTo>
                  <a:pt x="17" y="49"/>
                  <a:pt x="17" y="49"/>
                  <a:pt x="17" y="49"/>
                </a:cubicBezTo>
                <a:cubicBezTo>
                  <a:pt x="0" y="66"/>
                  <a:pt x="0" y="66"/>
                  <a:pt x="0" y="66"/>
                </a:cubicBezTo>
                <a:cubicBezTo>
                  <a:pt x="17" y="82"/>
                  <a:pt x="17" y="82"/>
                  <a:pt x="17" y="82"/>
                </a:cubicBezTo>
                <a:lnTo>
                  <a:pt x="17" y="76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8630230" y="999923"/>
            <a:ext cx="800219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85055" y="1375719"/>
            <a:ext cx="3507972" cy="4588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C78C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332055" y="999924"/>
            <a:ext cx="8283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/>
          <p:nvPr userDrawn="1"/>
        </p:nvSpPr>
        <p:spPr bwMode="auto">
          <a:xfrm>
            <a:off x="737069" y="1205186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"/>
          <p:cNvSpPr/>
          <p:nvPr userDrawn="1"/>
        </p:nvSpPr>
        <p:spPr bwMode="auto">
          <a:xfrm>
            <a:off x="7979840" y="1182164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17"/>
          <p:cNvSpPr txBox="1">
            <a:spLocks noChangeAspect="1"/>
          </p:cNvSpPr>
          <p:nvPr userDrawn="1"/>
        </p:nvSpPr>
        <p:spPr>
          <a:xfrm>
            <a:off x="91029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spect="1"/>
          </p:cNvSpPr>
          <p:nvPr userDrawn="1"/>
        </p:nvSpPr>
        <p:spPr>
          <a:xfrm>
            <a:off x="815170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技术中心周报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44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2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686800" y="521208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600">
                <a:latin typeface="微软雅黑"/>
              </a:defRPr>
            </a:pPr>
            <a:r>
              <a:t>2019-12-02--2019-12-06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C端产品组--烦烦烦放分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0000" y="1080000"/>
          <a:ext cx="11232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  <a:gridCol w="2880000"/>
                <a:gridCol w="1440000"/>
                <a:gridCol w="1440000"/>
                <a:gridCol w="1440000"/>
                <a:gridCol w="1080000"/>
                <a:gridCol w="1260000"/>
                <a:gridCol w="1260000"/>
              </a:tblGrid>
              <a:tr h="57600">
                <a:tc>
                  <a:txBody>
                    <a:bodyPr/>
                    <a:lstStyle/>
                    <a:p>
                      <a:pPr>
                        <a:defRPr b="1" sz="1400">
                          <a:latin typeface="微软雅黑"/>
                        </a:defRPr>
                      </a:pPr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开发人员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当前进展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计划上线时间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400">
                          <a:latin typeface="微软雅黑"/>
                        </a:defRPr>
                      </a:pPr>
                      <a:r>
                        <a:t>实际上线时间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1App极速版-iOS-v1.0.0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3App极速版-iOS-v1.0.0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57600"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4App极速版-iOS-v1.0.0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宋子斌、董京典、欧阳小军、胡亚楠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韩潮、曹鹏飞、杨毓平、张春阳...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QA全员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测试中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2019-11-30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0" sz="1200">
                          <a:latin typeface="微软雅黑"/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C端产品组--21421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C端产品组--方芳芳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技能学习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20116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1.技能学习第1条</a:t>
            </a:r>
            <a:br/>
            <a:r>
              <a:t>2.技能学习第2条</a:t>
            </a:r>
            <a:br/>
            <a:r>
              <a:t>3.技能学习第3条</a:t>
            </a:r>
            <a:br/>
            <a:r>
              <a:t>4.技能学习第4条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30175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团队建设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4747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931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周会纪要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3891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200">
                <a:latin typeface="微软雅黑"/>
              </a:defRPr>
            </a:pPr>
            <a:r>
              <a:t>http://wk.360che.com/pages/viewpage.action?pageId=166429091</a:t>
            </a:r>
            <a:br/>
            <a:r>
              <a:t>二手车付费体系调整，产品需要给到需求文档及原型之后，开发给估期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665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2286000"/>
            <a:ext cx="832104" cy="24963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哈哈哈哈哈哈哈哈哈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C端产品组--问题&amp;建议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哈哈哈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64592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哈哈哈哈哈哈哈哈哈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C端产品组--42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155448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哈哈哈哈哈哈哈哈哈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753665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86000"/>
            <a:ext cx="3977639" cy="30891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914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800">
                <a:latin typeface="微软雅黑"/>
              </a:defRPr>
            </a:pPr>
            <a:r>
              <a:t>C端产品组--42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微软雅黑"/>
              </a:defRPr>
            </a:pPr>
            <a:r>
              <a:t>哈哈哈哈哈哈哈哈哈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宋体</vt:lpstr>
      <vt:lpstr>微软雅黑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Windows</cp:lastModifiedBy>
  <cp:revision>282</cp:revision>
  <dcterms:created xsi:type="dcterms:W3CDTF">2019-07-08T03:15:00Z</dcterms:created>
  <dcterms:modified xsi:type="dcterms:W3CDTF">2019-12-03T07:52:07Z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