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98" r:id="rId4"/>
    <p:sldId id="258" r:id="rId5"/>
    <p:sldId id="302" r:id="rId6"/>
    <p:sldId id="303" r:id="rId7"/>
    <p:sldId id="321" r:id="rId8"/>
    <p:sldId id="322" r:id="rId9"/>
    <p:sldId id="301" r:id="rId10"/>
    <p:sldId id="261" r:id="rId11"/>
    <p:sldId id="299" r:id="rId12"/>
    <p:sldId id="307" r:id="rId13"/>
    <p:sldId id="323" r:id="rId14"/>
    <p:sldId id="308" r:id="rId15"/>
    <p:sldId id="309" r:id="rId16"/>
    <p:sldId id="310" r:id="rId17"/>
    <p:sldId id="313" r:id="rId18"/>
    <p:sldId id="314" r:id="rId19"/>
    <p:sldId id="315" r:id="rId20"/>
    <p:sldId id="317" r:id="rId21"/>
    <p:sldId id="318" r:id="rId22"/>
    <p:sldId id="316" r:id="rId23"/>
    <p:sldId id="311" r:id="rId24"/>
    <p:sldId id="312" r:id="rId25"/>
    <p:sldId id="304" r:id="rId26"/>
    <p:sldId id="305" r:id="rId27"/>
    <p:sldId id="319" r:id="rId28"/>
    <p:sldId id="306" r:id="rId29"/>
    <p:sldId id="262" r:id="rId30"/>
    <p:sldId id="320" r:id="rId31"/>
    <p:sldId id="26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75"/>
    <p:restoredTop sz="93939"/>
  </p:normalViewPr>
  <p:slideViewPr>
    <p:cSldViewPr snapToGrid="0">
      <p:cViewPr varScale="1">
        <p:scale>
          <a:sx n="84" d="100"/>
          <a:sy n="84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AB15A-8CF0-4AB5-AF9D-65E6C81B300E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80A2C-AF2B-4BA1-B99A-E2488C380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49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aJ1KcCDz-c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Students to write delivery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80A2C-AF2B-4BA1-B99A-E2488C380D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87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https://www.youtube.com/watch?v=aaJ1KcCDz-c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80A2C-AF2B-4BA1-B99A-E2488C380D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80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Students to group and research 4 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80A2C-AF2B-4BA1-B99A-E2488C380D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5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Discussion. Scenarios.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80A2C-AF2B-4BA1-B99A-E2488C380D3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86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015C-38D6-4A21-A0A2-97127842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16BA0-D1F5-458F-8961-DC4C12252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A3EE3-36A7-4F23-A69E-6CC3330C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D1ED0-0CE1-4FFF-9BD1-7D1D956F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E341D-553A-4F03-AF5F-EAA7EC1F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D87C-A49F-46C5-A1EF-36560B48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068CF-52B5-4569-B781-5E1897432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E2D00-5A80-4FBE-B0A2-B60988A9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4F10D-26BC-44F6-A0F9-7DEE0571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CC099-CE33-46C0-9802-2A085A91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1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F34F4-7E97-4B7F-A0CF-64CD79211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6B3A7-56F0-46DA-9CA6-8F6D066D9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6DE25-BA2A-440D-B96D-42FB8C7A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E20EA-E73A-4A97-A58B-8FD7AC35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270C7-3B86-4955-9B53-1A4D1E6E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6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7EA43-C7DA-4452-AA39-E125E727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D6AF-1D07-45C5-BA07-570B55C27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3EF8A-A2CD-49F2-B400-4FEA04C1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118B-C63C-4B8A-9282-111A97D1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4BF53-178B-4706-A111-436D4663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9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ECB2-BE48-4A0E-BC7E-308782B1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39C6D-9082-4A26-AEA2-57513484A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1D328-1657-4FF9-BA5E-47104CE3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43BCD-F177-4641-9354-95BB5E56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63D06-3AC6-45A0-B7B7-B138C018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6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17AD-739B-4F68-A9FE-C05495EC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31C7-9169-4C08-BE83-5CC8B820A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A74F1-A2E0-4FA3-8B3E-5AAD2DB04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DD30B-0B88-4483-BA33-D546D8F4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B04C5-89EB-4BA0-9A2E-00EAD6EC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9CFB7-F3CC-44DF-A3FB-937159FB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6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BE5F-2160-4E53-BDF0-B64101DC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2945A-551E-4859-B5D0-D863C377C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0BA80-7E71-45C5-B35C-7C87F225D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EF91BA-AA3B-4B2C-9298-A12AFD71B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08BEC-58E0-4D01-A59A-CC01665F7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8840E-9736-4CBE-958A-EB7E83B4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5AF03-6FB6-4DC5-B7F5-3046872F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1A52E-8CBD-42EC-AACF-2A188C37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5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A253-1C3F-4064-9827-A8B3515F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87EE61-B57A-48C1-B5D1-8A4A2527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2E168-574F-40F9-BE97-EC538348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EC48F-B4B9-4DC9-88A0-4E2D82B8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8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26D2E-952E-4187-B5D7-5FBB20ED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87B47-6913-4028-940F-A0BAC39B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963CA-A7E7-4547-86B7-F253A9BB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3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412E-5F8B-4C38-959C-E787FF4C3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A3FA7-09C5-492A-ABA2-B65F1C79C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F6D2C-1F4F-424F-9E69-3E5280B60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87BD9-088C-48FC-8F15-23725200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69DF7-13A2-44F0-9C55-DA2D6A4C0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8E408-E791-4497-940F-530ADFAD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B58B-2099-4AF8-9553-22AB18075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BBDA6-E4A4-4D1D-BB50-2AC0BB2AA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35956-7A0F-4382-B667-1071ADA0C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C586D-E6F7-4D8C-95A0-6CB10933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6833D-3E12-4AF5-895C-2B023920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16769-5792-4A5C-B252-AE57B4D5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1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558E1-6460-49A4-9E1A-A423CD20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F13B0-46BF-4DD6-B00D-1FD77C8C7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761E-E534-4D94-8110-7FD80A4AC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B3998-985A-4D94-B13E-1B64131194E0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5BFB6-E542-4693-A178-18F10038A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9D48A-03B9-4EA8-8C97-B41A3AE59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8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aJ1KcCDz-c?feature=oembed" TargetMode="Externa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v4y_uOneC0" TargetMode="External"/><Relationship Id="rId2" Type="http://schemas.openxmlformats.org/officeDocument/2006/relationships/hyperlink" Target="https://latesthackingnews.com/2017/05/18/information-gathering-techniqu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36F2-1AF7-4C3B-996D-62F89A4CB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Cyber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C1745-74BC-4218-B6DB-2ABDB7DDC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COMP3134</a:t>
            </a:r>
            <a:br>
              <a:rPr lang="en-US" dirty="0"/>
            </a:br>
            <a:br>
              <a:rPr lang="en-US" dirty="0"/>
            </a:br>
            <a:r>
              <a:rPr lang="en-US"/>
              <a:t>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8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F8FEB-4E93-44CA-9C49-EB92189CC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TCP/IP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4F20DB-DB05-4491-B7FA-DF3A1BDC8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it and what is its significance?</a:t>
            </a:r>
          </a:p>
        </p:txBody>
      </p:sp>
    </p:spTree>
    <p:extLst>
      <p:ext uri="{BB962C8B-B14F-4D97-AF65-F5344CB8AC3E}">
        <p14:creationId xmlns:p14="http://schemas.microsoft.com/office/powerpoint/2010/main" val="3409914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Transmission Control Protocol/Internet Protocol</a:t>
            </a:r>
          </a:p>
          <a:p>
            <a:pPr lvl="1"/>
            <a:r>
              <a:rPr lang="en-US" dirty="0"/>
              <a:t>Set of standardized rules that allow computers to communicate on a network such as the internet.</a:t>
            </a:r>
          </a:p>
          <a:p>
            <a:r>
              <a:rPr lang="en-US" dirty="0"/>
              <a:t>Distinctions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IP 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Gets address to which data is sent.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TCP 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Data delivery once that IP located</a:t>
            </a:r>
          </a:p>
          <a:p>
            <a:r>
              <a:rPr lang="en-US" dirty="0"/>
              <a:t>Comparison:</a:t>
            </a:r>
          </a:p>
          <a:p>
            <a:pPr lvl="1"/>
            <a:r>
              <a:rPr lang="en-US" dirty="0"/>
              <a:t>Worker delivering package to address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81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DBF7-82E4-4506-959A-3EE5845E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C266CA-F3F1-4FC4-88CA-7BBC17002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8291" y="1452599"/>
            <a:ext cx="9912004" cy="473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15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1E4D7-FAEB-4EAB-B820-E4749370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TCP/IP Works</a:t>
            </a:r>
          </a:p>
        </p:txBody>
      </p:sp>
      <p:pic>
        <p:nvPicPr>
          <p:cNvPr id="4" name="Online Media 3" title="Animation of packet Transmission through Layers of TCP/IP">
            <a:hlinkClick r:id="" action="ppaction://media"/>
            <a:extLst>
              <a:ext uri="{FF2B5EF4-FFF2-40B4-BE49-F238E27FC236}">
                <a16:creationId xmlns:a16="http://schemas.microsoft.com/office/drawing/2014/main" id="{DA7ABF98-8CE7-42EF-B9E4-958517E9FB6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228056" y="1806772"/>
            <a:ext cx="77358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5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071E-DC8D-411F-9E6E-4E1065BAA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of TCP/IP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F8867-A654-43AB-A148-4B0732AF2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Interface: </a:t>
            </a:r>
          </a:p>
          <a:p>
            <a:pPr lvl="1"/>
            <a:r>
              <a:rPr lang="en-US" dirty="0"/>
              <a:t>physical &amp; data link layer</a:t>
            </a:r>
          </a:p>
          <a:p>
            <a:pPr lvl="1"/>
            <a:r>
              <a:rPr lang="en-US" dirty="0"/>
              <a:t>Includes Host-to-network layer protocols</a:t>
            </a:r>
          </a:p>
          <a:p>
            <a:pPr lvl="2"/>
            <a:r>
              <a:rPr lang="en-US" dirty="0"/>
              <a:t>Serial Line internet protocol &amp; point to point protocol</a:t>
            </a:r>
          </a:p>
          <a:p>
            <a:r>
              <a:rPr lang="en-US" dirty="0"/>
              <a:t>Internet Layer</a:t>
            </a:r>
          </a:p>
          <a:p>
            <a:pPr lvl="1"/>
            <a:r>
              <a:rPr lang="en-US" dirty="0"/>
              <a:t>IP = primary protocol </a:t>
            </a:r>
          </a:p>
          <a:p>
            <a:pPr lvl="1"/>
            <a:r>
              <a:rPr lang="en-US" dirty="0"/>
              <a:t>Provides data encapsulation routing, addressing and </a:t>
            </a:r>
            <a:br>
              <a:rPr lang="en-US" dirty="0"/>
            </a:br>
            <a:r>
              <a:rPr lang="en-US" dirty="0"/>
              <a:t>fragmentation services to protocols at transport layer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E447AD-C917-430A-B3F7-2C1C6237A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900" y="849753"/>
            <a:ext cx="301942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91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E4E8-32A2-411A-9DF8-F66F6CE2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of TCP/IP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0BEB5-2E5E-4EC5-A9AB-2323DEB8E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  <a:p>
            <a:pPr lvl="1"/>
            <a:r>
              <a:rPr lang="en-US" dirty="0"/>
              <a:t>Transmission control protocol </a:t>
            </a:r>
          </a:p>
          <a:p>
            <a:pPr lvl="1"/>
            <a:r>
              <a:rPr lang="en-US" dirty="0"/>
              <a:t>User datagram protocol</a:t>
            </a:r>
          </a:p>
          <a:p>
            <a:pPr lvl="1"/>
            <a:r>
              <a:rPr lang="en-US" dirty="0"/>
              <a:t>Provides connection or connectionless </a:t>
            </a:r>
            <a:br>
              <a:rPr lang="en-US" dirty="0"/>
            </a:br>
            <a:r>
              <a:rPr lang="en-US" dirty="0"/>
              <a:t>data transfer services.</a:t>
            </a:r>
          </a:p>
          <a:p>
            <a:r>
              <a:rPr lang="en-US" dirty="0"/>
              <a:t>Application layer </a:t>
            </a:r>
          </a:p>
          <a:p>
            <a:pPr lvl="1"/>
            <a:r>
              <a:rPr lang="en-US" dirty="0"/>
              <a:t>File Transfer Protocol </a:t>
            </a:r>
            <a:br>
              <a:rPr lang="en-US" dirty="0"/>
            </a:br>
            <a:r>
              <a:rPr lang="en-US" dirty="0"/>
              <a:t>Hypertext Transfer Protocol </a:t>
            </a:r>
            <a:br>
              <a:rPr lang="en-US" dirty="0"/>
            </a:br>
            <a:r>
              <a:rPr lang="en-US" dirty="0"/>
              <a:t>&amp; more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C5CB8-42D4-4893-85D3-F6E4EF5BB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9726" y="1358106"/>
            <a:ext cx="301942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15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5455-563D-4FC6-90DC-CD96C3E82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Interface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A88E-804D-451E-92F3-C0678C413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 the Host To Network</a:t>
            </a:r>
          </a:p>
          <a:p>
            <a:r>
              <a:rPr lang="en-US" dirty="0"/>
              <a:t>inform the upper layers </a:t>
            </a:r>
          </a:p>
          <a:p>
            <a:pPr lvl="1"/>
            <a:r>
              <a:rPr lang="en-US" dirty="0"/>
              <a:t>Begin sending the data packets.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057ECB-01DA-4B7D-8441-8B044DBF3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825" y="1825625"/>
            <a:ext cx="42291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11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E1F5-448A-4A73-A168-F632C0B2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Layer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45F13-F295-4C83-A422-0F9D6BDE4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machine on internet has one address</a:t>
            </a:r>
          </a:p>
          <a:p>
            <a:pPr lvl="1"/>
            <a:r>
              <a:rPr lang="en-US" dirty="0"/>
              <a:t>these address cannot be used for sending packets data 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data link layer does not understand the internet address</a:t>
            </a:r>
            <a:r>
              <a:rPr lang="en-US" dirty="0"/>
              <a:t>.</a:t>
            </a:r>
          </a:p>
          <a:p>
            <a:r>
              <a:rPr lang="en-US" dirty="0">
                <a:highlight>
                  <a:srgbClr val="FFFF00"/>
                </a:highlight>
              </a:rPr>
              <a:t>ARP</a:t>
            </a:r>
            <a:r>
              <a:rPr lang="en-US" dirty="0"/>
              <a:t> =  Address resolution protocol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Transfer IP Address to Physical Address</a:t>
            </a:r>
          </a:p>
          <a:p>
            <a:pPr lvl="1"/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RARP </a:t>
            </a:r>
            <a:r>
              <a:rPr lang="en-US" dirty="0"/>
              <a:t>= Reverse Address resolution protocol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Transfer Physical Address to IP Address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F06967-E66F-4610-8557-AE02C948C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611" y="1614488"/>
            <a:ext cx="24574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84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6EB83-8E54-47EF-885F-F6341652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( TCP and UDP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83B9-DAD3-4EA4-94F2-79B6DFD75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packets from the source to destination.</a:t>
            </a:r>
          </a:p>
          <a:p>
            <a:r>
              <a:rPr lang="en-US" dirty="0"/>
              <a:t>Deliver packets between the end points.</a:t>
            </a:r>
          </a:p>
          <a:p>
            <a:r>
              <a:rPr lang="en-US" dirty="0"/>
              <a:t>Two protocols </a:t>
            </a:r>
          </a:p>
          <a:p>
            <a:pPr lvl="1"/>
            <a:r>
              <a:rPr lang="en-US" dirty="0"/>
              <a:t>TCP</a:t>
            </a:r>
          </a:p>
          <a:p>
            <a:pPr lvl="2"/>
            <a:r>
              <a:rPr lang="en-US" dirty="0"/>
              <a:t>Transmission Control Protocol </a:t>
            </a:r>
          </a:p>
          <a:p>
            <a:pPr lvl="1"/>
            <a:r>
              <a:rPr lang="en-US" dirty="0"/>
              <a:t>UDP</a:t>
            </a:r>
          </a:p>
          <a:p>
            <a:pPr lvl="2"/>
            <a:r>
              <a:rPr lang="en-US" dirty="0"/>
              <a:t>User Datagram Protocol</a:t>
            </a:r>
          </a:p>
        </p:txBody>
      </p:sp>
    </p:spTree>
    <p:extLst>
      <p:ext uri="{BB962C8B-B14F-4D97-AF65-F5344CB8AC3E}">
        <p14:creationId xmlns:p14="http://schemas.microsoft.com/office/powerpoint/2010/main" val="1575980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57590-8450-4E8A-BE9F-A6A7E0DD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Control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75162-66AF-413C-9A38-88A2B2006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two hosts to establish connection and exchange data reliably</a:t>
            </a:r>
          </a:p>
          <a:p>
            <a:r>
              <a:rPr lang="en-US" dirty="0">
                <a:highlight>
                  <a:srgbClr val="FFFF00"/>
                </a:highlight>
              </a:rPr>
              <a:t>Three-step handshake at startup</a:t>
            </a:r>
          </a:p>
          <a:p>
            <a:pPr lvl="1"/>
            <a:r>
              <a:rPr lang="en-US" dirty="0"/>
              <a:t>Uses sequence acknowledgment numbers</a:t>
            </a:r>
          </a:p>
          <a:p>
            <a:r>
              <a:rPr lang="en-US" dirty="0"/>
              <a:t>At completion of data-transmission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Four-step shutdown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86BCD-76E1-4DD4-AC6E-6B01F99C0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58" y="4071938"/>
            <a:ext cx="4686300" cy="2105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34AF41-4B56-456D-AD4B-3B7ECFB4F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525" y="4124325"/>
            <a:ext cx="64674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5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655D-8AB4-416D-AC69-6636B39F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E28DA-980B-48B3-AC27-C2444AA11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1991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OSI Model</a:t>
            </a:r>
            <a:endParaRPr lang="en-US" sz="2800" dirty="0"/>
          </a:p>
          <a:p>
            <a:pPr lvl="1"/>
            <a:r>
              <a:rPr lang="en-US" dirty="0"/>
              <a:t>Anatomy of TCP/IP protocols</a:t>
            </a:r>
          </a:p>
          <a:p>
            <a:pPr lvl="1"/>
            <a:r>
              <a:rPr lang="en-US" dirty="0"/>
              <a:t> Information Gathering </a:t>
            </a:r>
          </a:p>
          <a:p>
            <a:r>
              <a:rPr lang="en-US" dirty="0"/>
              <a:t>Main Teaching Points</a:t>
            </a:r>
          </a:p>
          <a:p>
            <a:pPr lvl="1"/>
            <a:r>
              <a:rPr lang="en-US" dirty="0"/>
              <a:t>Knowledge is beginning step</a:t>
            </a:r>
          </a:p>
          <a:p>
            <a:pPr lvl="1"/>
            <a:r>
              <a:rPr lang="en-US" dirty="0"/>
              <a:t>Listening/ monitoring / observation is intermediate step</a:t>
            </a:r>
          </a:p>
          <a:p>
            <a:r>
              <a:rPr lang="en-US" dirty="0"/>
              <a:t>Learning Outcome(s)</a:t>
            </a:r>
          </a:p>
          <a:p>
            <a:pPr lvl="1"/>
            <a:r>
              <a:rPr lang="en-US" dirty="0"/>
              <a:t>Recall security fundamental terms and diagrams</a:t>
            </a:r>
          </a:p>
          <a:p>
            <a:pPr lvl="1"/>
            <a:r>
              <a:rPr lang="en-US" dirty="0"/>
              <a:t>Apply and classify network discovery and security auditing techniques</a:t>
            </a:r>
          </a:p>
        </p:txBody>
      </p:sp>
    </p:spTree>
    <p:extLst>
      <p:ext uri="{BB962C8B-B14F-4D97-AF65-F5344CB8AC3E}">
        <p14:creationId xmlns:p14="http://schemas.microsoft.com/office/powerpoint/2010/main" val="2132948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B4CB-205B-4F60-B424-33ADF737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Packet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C458F-5A9B-494F-8879-011F03D5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2CFF60-841E-4802-99BC-E8AC2CC0C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764727"/>
            <a:ext cx="6299876" cy="35192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9C0404-D6D1-487E-B99D-1E89DFA3A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026" y="1583715"/>
            <a:ext cx="5593403" cy="118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254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81BDB-BE21-499E-9F3D-E5F852C2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Datagram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0C5EA-A9E9-47D9-A1F7-797949EE5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handshaking</a:t>
            </a:r>
          </a:p>
          <a:p>
            <a:r>
              <a:rPr lang="en-US" dirty="0"/>
              <a:t>Less reliable than TCP</a:t>
            </a:r>
          </a:p>
          <a:p>
            <a:r>
              <a:rPr lang="en-US" dirty="0"/>
              <a:t>Faster than TCP</a:t>
            </a:r>
          </a:p>
          <a:p>
            <a:r>
              <a:rPr lang="en-US" dirty="0"/>
              <a:t>Packet loss may occur</a:t>
            </a:r>
          </a:p>
          <a:p>
            <a:r>
              <a:rPr lang="en-US" dirty="0"/>
              <a:t>Easier to spoof by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F7701F-7857-497F-B16B-E7910D066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947" y="2371624"/>
            <a:ext cx="71151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51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C8AD3-7F48-4531-9AA5-2A0B1C70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TCP And UDP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16EA2F-42EB-4246-A4C2-ECE4C7B0D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0548" y="1595336"/>
            <a:ext cx="10990904" cy="452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54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8AD1-B6D1-407D-8904-C8A37C47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Protocols of TCP/IP Layers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87D446-8E95-429A-8593-214AC75FD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099" y="1893418"/>
            <a:ext cx="96003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01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7F911-1323-4FAB-A124-92F51448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OSI and TCP/IP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B1661E-ABF7-41E8-B42D-1669BD1D5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982" y="1865000"/>
            <a:ext cx="7896783" cy="48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84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F8FEB-4E93-44CA-9C49-EB92189CC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Information Gathering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4F20DB-DB05-4491-B7FA-DF3A1BDC8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34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First phase of determining vulnerabilities </a:t>
            </a:r>
          </a:p>
          <a:p>
            <a:pPr lvl="2"/>
            <a:r>
              <a:rPr lang="en-US" dirty="0"/>
              <a:t>Gather as much information as possible regarding online presence</a:t>
            </a:r>
          </a:p>
          <a:p>
            <a:r>
              <a:rPr lang="en-US" dirty="0"/>
              <a:t>Gather what information </a:t>
            </a:r>
          </a:p>
          <a:p>
            <a:pPr lvl="1"/>
            <a:r>
              <a:rPr lang="en-US" dirty="0"/>
              <a:t>Network?</a:t>
            </a:r>
          </a:p>
          <a:p>
            <a:pPr lvl="1"/>
            <a:r>
              <a:rPr lang="en-US" dirty="0"/>
              <a:t>Application?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The more information you have about the target, the better chance of success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782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30623-5633-4599-B8E4-D9936C495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Gathering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DCDAB-7912-4A3C-AD5F-ACBBDC4E7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Active information gathering</a:t>
            </a:r>
          </a:p>
          <a:p>
            <a:pPr lvl="1"/>
            <a:r>
              <a:rPr lang="en-US" dirty="0"/>
              <a:t>Directly engage with the target</a:t>
            </a:r>
          </a:p>
          <a:p>
            <a:pPr lvl="2"/>
            <a:r>
              <a:rPr lang="en-US" dirty="0"/>
              <a:t>Gathering info about what </a:t>
            </a:r>
          </a:p>
          <a:p>
            <a:pPr lvl="3"/>
            <a:r>
              <a:rPr lang="en-US" dirty="0"/>
              <a:t>Open Ports</a:t>
            </a:r>
          </a:p>
          <a:p>
            <a:pPr lvl="3"/>
            <a:r>
              <a:rPr lang="en-US" dirty="0"/>
              <a:t>Services running</a:t>
            </a:r>
          </a:p>
          <a:p>
            <a:pPr lvl="3"/>
            <a:r>
              <a:rPr lang="en-US" dirty="0"/>
              <a:t>OS using</a:t>
            </a:r>
          </a:p>
          <a:p>
            <a:pPr lvl="1"/>
            <a:r>
              <a:rPr lang="en-US" dirty="0"/>
              <a:t>Downfall</a:t>
            </a:r>
          </a:p>
          <a:p>
            <a:pPr lvl="2"/>
            <a:r>
              <a:rPr lang="en-US" dirty="0"/>
              <a:t>Easily detected and logged</a:t>
            </a:r>
          </a:p>
          <a:p>
            <a:r>
              <a:rPr lang="en-US" dirty="0"/>
              <a:t>Passive information gathering</a:t>
            </a:r>
          </a:p>
          <a:p>
            <a:pPr lvl="1"/>
            <a:r>
              <a:rPr lang="en-US" dirty="0"/>
              <a:t>Do not directly engage with the target. </a:t>
            </a:r>
          </a:p>
          <a:p>
            <a:pPr lvl="2"/>
            <a:r>
              <a:rPr lang="en-US" dirty="0"/>
              <a:t>Use search engines, social media, and other websites to gather info</a:t>
            </a:r>
          </a:p>
        </p:txBody>
      </p:sp>
    </p:spTree>
    <p:extLst>
      <p:ext uri="{BB962C8B-B14F-4D97-AF65-F5344CB8AC3E}">
        <p14:creationId xmlns:p14="http://schemas.microsoft.com/office/powerpoint/2010/main" val="1228965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Implication</a:t>
            </a:r>
          </a:p>
          <a:p>
            <a:pPr lvl="1"/>
            <a:r>
              <a:rPr lang="en-US" dirty="0"/>
              <a:t>Given our knowledge of OSI Model, TCP/IP structure &amp; how to research using search engines, we should know significance of gathered information</a:t>
            </a:r>
          </a:p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Tools used</a:t>
            </a:r>
          </a:p>
          <a:p>
            <a:pPr lvl="2"/>
            <a:r>
              <a:rPr lang="en-US" dirty="0" err="1"/>
              <a:t>Whois</a:t>
            </a:r>
            <a:endParaRPr lang="en-US" dirty="0"/>
          </a:p>
          <a:p>
            <a:pPr lvl="2"/>
            <a:r>
              <a:rPr lang="en-US" dirty="0"/>
              <a:t>Ping</a:t>
            </a:r>
          </a:p>
          <a:p>
            <a:pPr lvl="2"/>
            <a:r>
              <a:rPr lang="en-US" dirty="0"/>
              <a:t>Trace</a:t>
            </a:r>
          </a:p>
          <a:p>
            <a:pPr lvl="2"/>
            <a:r>
              <a:rPr lang="en-US" dirty="0"/>
              <a:t>traceroute</a:t>
            </a:r>
          </a:p>
          <a:p>
            <a:pPr lvl="2"/>
            <a:r>
              <a:rPr lang="en-US" dirty="0"/>
              <a:t>Nmap</a:t>
            </a:r>
          </a:p>
          <a:p>
            <a:r>
              <a:rPr lang="en-US" dirty="0"/>
              <a:t>Demo</a:t>
            </a:r>
          </a:p>
          <a:p>
            <a:pPr lvl="1"/>
            <a:r>
              <a:rPr lang="en-US" dirty="0"/>
              <a:t>Let’s use the tools and view the output</a:t>
            </a:r>
          </a:p>
        </p:txBody>
      </p:sp>
    </p:spTree>
    <p:extLst>
      <p:ext uri="{BB962C8B-B14F-4D97-AF65-F5344CB8AC3E}">
        <p14:creationId xmlns:p14="http://schemas.microsoft.com/office/powerpoint/2010/main" val="4217972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F8FEB-4E93-44CA-9C49-EB92189CC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Review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4F20DB-DB05-4491-B7FA-DF3A1BDC8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1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F8FEB-4E93-44CA-9C49-EB92189CC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OSI Model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4F20DB-DB05-4491-B7FA-DF3A1BDC8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54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53F5-341A-4166-AC62-A47CED85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CD4DE-46F4-48E9-9499-FD2E7E563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Open Systems Interconnection</a:t>
            </a:r>
          </a:p>
          <a:p>
            <a:pPr lvl="1"/>
            <a:r>
              <a:rPr lang="en-US" dirty="0"/>
              <a:t>7 layers</a:t>
            </a:r>
          </a:p>
          <a:p>
            <a:pPr lvl="2"/>
            <a:r>
              <a:rPr lang="en-US" dirty="0"/>
              <a:t>A P S T N D P</a:t>
            </a:r>
          </a:p>
          <a:p>
            <a:r>
              <a:rPr lang="en-US" dirty="0"/>
              <a:t>Transmission Control Protocol/Internet Protocol</a:t>
            </a:r>
          </a:p>
          <a:p>
            <a:pPr lvl="1"/>
            <a:r>
              <a:rPr lang="en-US" dirty="0"/>
              <a:t>4 layers</a:t>
            </a:r>
          </a:p>
          <a:p>
            <a:pPr lvl="2"/>
            <a:r>
              <a:rPr lang="en-US" dirty="0"/>
              <a:t>A T I N</a:t>
            </a:r>
          </a:p>
          <a:p>
            <a:r>
              <a:rPr lang="en-US" dirty="0"/>
              <a:t>(Reverse)Address resolution protocol</a:t>
            </a:r>
          </a:p>
          <a:p>
            <a:r>
              <a:rPr lang="en-US" dirty="0"/>
              <a:t>Transmission Control Protocol</a:t>
            </a:r>
          </a:p>
          <a:p>
            <a:r>
              <a:rPr lang="en-US" dirty="0"/>
              <a:t>User Datagram Protocol</a:t>
            </a:r>
          </a:p>
          <a:p>
            <a:r>
              <a:rPr lang="en-US" dirty="0"/>
              <a:t>Active information gathering</a:t>
            </a:r>
          </a:p>
          <a:p>
            <a:r>
              <a:rPr lang="en-US" dirty="0"/>
              <a:t>Passive information gathering</a:t>
            </a:r>
          </a:p>
        </p:txBody>
      </p:sp>
    </p:spTree>
    <p:extLst>
      <p:ext uri="{BB962C8B-B14F-4D97-AF65-F5344CB8AC3E}">
        <p14:creationId xmlns:p14="http://schemas.microsoft.com/office/powerpoint/2010/main" val="44751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0B56-D44D-4F74-92F7-F00E2FEE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0CA6-7670-4046-82C3-239395977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Websites</a:t>
            </a:r>
          </a:p>
          <a:p>
            <a:pPr lvl="1"/>
            <a:r>
              <a:rPr lang="en-US" dirty="0">
                <a:hlinkClick r:id="rId2"/>
              </a:rPr>
              <a:t>https://latesthackingnews.com/2017/05/18/information-gathering-techniques/</a:t>
            </a:r>
            <a:endParaRPr lang="en-US" dirty="0"/>
          </a:p>
          <a:p>
            <a:r>
              <a:rPr lang="en-US" dirty="0"/>
              <a:t>Videos</a:t>
            </a:r>
          </a:p>
          <a:p>
            <a:pPr lvl="1"/>
            <a:r>
              <a:rPr lang="en-US" dirty="0">
                <a:hlinkClick r:id="rId3"/>
              </a:rPr>
              <a:t>https://www.youtube.com/watch?v=vv4y_uOneC0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3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Open Systems Interconnection</a:t>
            </a:r>
          </a:p>
          <a:p>
            <a:pPr lvl="1"/>
            <a:r>
              <a:rPr lang="en-US" dirty="0"/>
              <a:t>Framework that describes the functions of a networking or telecommunication system</a:t>
            </a:r>
          </a:p>
          <a:p>
            <a:pPr lvl="1"/>
            <a:r>
              <a:rPr lang="en-US" dirty="0"/>
              <a:t>Help give a visual description of what is going on with a networking system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7 Layers</a:t>
            </a:r>
          </a:p>
          <a:p>
            <a:pPr lvl="2"/>
            <a:r>
              <a:rPr lang="en-US" dirty="0"/>
              <a:t>Application</a:t>
            </a:r>
          </a:p>
          <a:p>
            <a:pPr lvl="2"/>
            <a:r>
              <a:rPr lang="en-US" dirty="0"/>
              <a:t>Presentation</a:t>
            </a:r>
          </a:p>
          <a:p>
            <a:pPr lvl="2"/>
            <a:r>
              <a:rPr lang="en-US" dirty="0"/>
              <a:t>Session</a:t>
            </a:r>
          </a:p>
          <a:p>
            <a:pPr lvl="2"/>
            <a:r>
              <a:rPr lang="en-US" dirty="0"/>
              <a:t>Transport</a:t>
            </a:r>
          </a:p>
          <a:p>
            <a:pPr lvl="2"/>
            <a:r>
              <a:rPr lang="en-US" dirty="0"/>
              <a:t>Network</a:t>
            </a:r>
          </a:p>
          <a:p>
            <a:pPr lvl="2"/>
            <a:r>
              <a:rPr lang="en-US" dirty="0"/>
              <a:t>Data Link</a:t>
            </a:r>
          </a:p>
          <a:p>
            <a:pPr lvl="2"/>
            <a:r>
              <a:rPr lang="en-US" dirty="0"/>
              <a:t>Physical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7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20456-EE9F-44F1-8273-93986670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D9E3E-9865-4780-BC97-2AA00DA3C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D887A7-B8E1-4267-AB8B-2667D598B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73" y="1825625"/>
            <a:ext cx="6234185" cy="424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9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3215-969A-4020-93C9-2EDD2B94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435DDC-4BEB-49B3-AF9F-6F0FEA8BD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434" y="1439031"/>
            <a:ext cx="7437839" cy="533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8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E6DB-394E-41D0-B176-67B6F1EE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Testing Quiz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ECF2-1892-46D3-A954-CA04646B2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How many layers in OSI model? </a:t>
            </a:r>
          </a:p>
          <a:p>
            <a:pPr lvl="1"/>
            <a:r>
              <a:rPr lang="en-US" dirty="0"/>
              <a:t>7</a:t>
            </a:r>
          </a:p>
          <a:p>
            <a:r>
              <a:rPr lang="en-US" dirty="0">
                <a:highlight>
                  <a:srgbClr val="FFFF00"/>
                </a:highlight>
              </a:rPr>
              <a:t>How many layers related to physical hardware?</a:t>
            </a:r>
          </a:p>
          <a:p>
            <a:pPr lvl="1"/>
            <a:r>
              <a:rPr lang="en-US" dirty="0"/>
              <a:t>2</a:t>
            </a:r>
          </a:p>
          <a:p>
            <a:pPr lvl="2"/>
            <a:r>
              <a:rPr lang="en-US" dirty="0"/>
              <a:t>Physical </a:t>
            </a:r>
          </a:p>
          <a:p>
            <a:pPr lvl="2"/>
            <a:r>
              <a:rPr lang="en-US" dirty="0"/>
              <a:t>Data Link</a:t>
            </a:r>
          </a:p>
          <a:p>
            <a:r>
              <a:rPr lang="en-US" dirty="0">
                <a:highlight>
                  <a:srgbClr val="FFFF00"/>
                </a:highlight>
              </a:rPr>
              <a:t>How many layers related to transmission</a:t>
            </a:r>
          </a:p>
          <a:p>
            <a:pPr lvl="1"/>
            <a:r>
              <a:rPr lang="en-US" dirty="0"/>
              <a:t>2</a:t>
            </a:r>
          </a:p>
          <a:p>
            <a:pPr lvl="2"/>
            <a:r>
              <a:rPr lang="en-US" dirty="0"/>
              <a:t>Network</a:t>
            </a:r>
          </a:p>
          <a:p>
            <a:pPr lvl="2"/>
            <a:r>
              <a:rPr lang="en-US" dirty="0"/>
              <a:t>Transport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6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E6DB-394E-41D0-B176-67B6F1EE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Testing Quiz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ECF2-1892-46D3-A954-CA04646B2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3711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How many layers related to transmission</a:t>
            </a:r>
          </a:p>
          <a:p>
            <a:pPr lvl="1"/>
            <a:r>
              <a:rPr lang="en-US" dirty="0"/>
              <a:t>2</a:t>
            </a:r>
          </a:p>
          <a:p>
            <a:pPr lvl="2"/>
            <a:r>
              <a:rPr lang="en-US" dirty="0"/>
              <a:t>Network</a:t>
            </a:r>
          </a:p>
          <a:p>
            <a:pPr lvl="2"/>
            <a:r>
              <a:rPr lang="en-US" dirty="0"/>
              <a:t>Transport</a:t>
            </a:r>
          </a:p>
          <a:p>
            <a:r>
              <a:rPr lang="en-US" dirty="0">
                <a:highlight>
                  <a:srgbClr val="FFFF00"/>
                </a:highlight>
              </a:rPr>
              <a:t>How many layers related to distribution of a service to client</a:t>
            </a:r>
          </a:p>
          <a:p>
            <a:pPr lvl="1"/>
            <a:r>
              <a:rPr lang="en-US" dirty="0"/>
              <a:t>ALL</a:t>
            </a:r>
          </a:p>
          <a:p>
            <a:r>
              <a:rPr lang="en-US" dirty="0">
                <a:highlight>
                  <a:srgbClr val="FFFF00"/>
                </a:highlight>
              </a:rPr>
              <a:t>How many layers are average online user aware of (subjective)</a:t>
            </a:r>
          </a:p>
          <a:p>
            <a:pPr lvl="1"/>
            <a:r>
              <a:rPr lang="en-US" dirty="0"/>
              <a:t>3</a:t>
            </a:r>
          </a:p>
          <a:p>
            <a:pPr lvl="2"/>
            <a:r>
              <a:rPr lang="en-US" dirty="0"/>
              <a:t>Application</a:t>
            </a:r>
          </a:p>
          <a:p>
            <a:pPr lvl="2"/>
            <a:r>
              <a:rPr lang="en-US" dirty="0"/>
              <a:t>Presentation</a:t>
            </a:r>
          </a:p>
          <a:p>
            <a:pPr lvl="2"/>
            <a:r>
              <a:rPr lang="en-US" dirty="0"/>
              <a:t>Session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5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6233-2F09-42EE-BD24-6C1520EDD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64833-555F-4C12-B94F-BD5BB9E2F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6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Comparison: Forearm (or any limb)</a:t>
            </a:r>
          </a:p>
          <a:p>
            <a:pPr lvl="1"/>
            <a:r>
              <a:rPr lang="en-US" dirty="0"/>
              <a:t>Many Layers</a:t>
            </a:r>
          </a:p>
          <a:p>
            <a:pPr lvl="2"/>
            <a:r>
              <a:rPr lang="en-US" dirty="0"/>
              <a:t>Outermost skin</a:t>
            </a:r>
          </a:p>
          <a:p>
            <a:pPr lvl="2"/>
            <a:r>
              <a:rPr lang="en-US" dirty="0"/>
              <a:t>Sub-skin (hair, glands)</a:t>
            </a:r>
          </a:p>
          <a:p>
            <a:pPr lvl="2"/>
            <a:r>
              <a:rPr lang="en-US" dirty="0"/>
              <a:t>Tissue</a:t>
            </a:r>
          </a:p>
          <a:p>
            <a:pPr lvl="2"/>
            <a:r>
              <a:rPr lang="en-US" dirty="0"/>
              <a:t>Muscle</a:t>
            </a:r>
          </a:p>
          <a:p>
            <a:pPr lvl="2"/>
            <a:r>
              <a:rPr lang="en-US" dirty="0"/>
              <a:t>Bone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Helps you when troubleshooting</a:t>
            </a:r>
          </a:p>
          <a:p>
            <a:pPr lvl="1"/>
            <a:r>
              <a:rPr lang="en-US" dirty="0"/>
              <a:t>Helps you visualize packet flow</a:t>
            </a:r>
          </a:p>
          <a:p>
            <a:r>
              <a:rPr lang="en-US" dirty="0"/>
              <a:t>Implication</a:t>
            </a:r>
          </a:p>
          <a:p>
            <a:pPr lvl="1"/>
            <a:r>
              <a:rPr lang="en-US" dirty="0"/>
              <a:t>Given the brief knowledge of OSI model, you understand flow of transmission of data (beginner step)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803</Words>
  <Application>Microsoft Macintosh PowerPoint</Application>
  <PresentationFormat>Widescreen</PresentationFormat>
  <Paragraphs>198</Paragraphs>
  <Slides>31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Introduction to  Cyber Security</vt:lpstr>
      <vt:lpstr>Overview</vt:lpstr>
      <vt:lpstr>OSI Model</vt:lpstr>
      <vt:lpstr>OSI Model</vt:lpstr>
      <vt:lpstr>OSI Model </vt:lpstr>
      <vt:lpstr>OSI Model</vt:lpstr>
      <vt:lpstr>Skill Testing Quiz 1</vt:lpstr>
      <vt:lpstr>Skill Testing Quiz 2</vt:lpstr>
      <vt:lpstr>OSI Model</vt:lpstr>
      <vt:lpstr>TCP/IP</vt:lpstr>
      <vt:lpstr>TCP/IP</vt:lpstr>
      <vt:lpstr>TCP/IP</vt:lpstr>
      <vt:lpstr>How TCP/IP Works</vt:lpstr>
      <vt:lpstr>Layers of TCP/IP</vt:lpstr>
      <vt:lpstr>Layers of TCP/IP</vt:lpstr>
      <vt:lpstr>Network Interface Layer</vt:lpstr>
      <vt:lpstr>Internet Layer </vt:lpstr>
      <vt:lpstr>Transport Layer ( TCP and UDP )</vt:lpstr>
      <vt:lpstr>Transmission Control Protocol</vt:lpstr>
      <vt:lpstr>TCP Packet Structure</vt:lpstr>
      <vt:lpstr>User Datagram Protocol</vt:lpstr>
      <vt:lpstr>Comparison between TCP And UDP</vt:lpstr>
      <vt:lpstr>Common Protocols of TCP/IP Layers</vt:lpstr>
      <vt:lpstr>Comparison Of OSI and TCP/IP</vt:lpstr>
      <vt:lpstr>Information Gathering</vt:lpstr>
      <vt:lpstr>Information Gathering</vt:lpstr>
      <vt:lpstr>Information Gathering Techniques</vt:lpstr>
      <vt:lpstr>Information Gathering</vt:lpstr>
      <vt:lpstr>Review</vt:lpstr>
      <vt:lpstr>Terms to Know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Cyber Security</dc:title>
  <dc:creator>Ben Blanc</dc:creator>
  <cp:lastModifiedBy>Thinh Kieu</cp:lastModifiedBy>
  <cp:revision>43</cp:revision>
  <dcterms:created xsi:type="dcterms:W3CDTF">2019-11-29T15:53:42Z</dcterms:created>
  <dcterms:modified xsi:type="dcterms:W3CDTF">2021-02-08T16:57:37Z</dcterms:modified>
</cp:coreProperties>
</file>