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83" r:id="rId6"/>
    <p:sldId id="268" r:id="rId7"/>
    <p:sldId id="266" r:id="rId8"/>
    <p:sldId id="267" r:id="rId9"/>
    <p:sldId id="264" r:id="rId10"/>
    <p:sldId id="265" r:id="rId11"/>
    <p:sldId id="282" r:id="rId12"/>
    <p:sldId id="259" r:id="rId13"/>
    <p:sldId id="269" r:id="rId14"/>
    <p:sldId id="270" r:id="rId15"/>
    <p:sldId id="278" r:id="rId16"/>
    <p:sldId id="279" r:id="rId17"/>
    <p:sldId id="284" r:id="rId18"/>
    <p:sldId id="272" r:id="rId19"/>
    <p:sldId id="280" r:id="rId20"/>
    <p:sldId id="281" r:id="rId21"/>
    <p:sldId id="275" r:id="rId22"/>
    <p:sldId id="276" r:id="rId23"/>
    <p:sldId id="285" r:id="rId24"/>
    <p:sldId id="263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server.net/tips/kb/mac-flooding-prevent/" TargetMode="External"/><Relationship Id="rId2" Type="http://schemas.openxmlformats.org/officeDocument/2006/relationships/hyperlink" Target="https://doubleoctopus.com/security-wiki/threats-and-tools/address-resolution-protocol-poiso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n8Zxh9bPio" TargetMode="External"/><Relationship Id="rId4" Type="http://schemas.openxmlformats.org/officeDocument/2006/relationships/hyperlink" Target="https://www.youtube.com/watch?v=gXTuTfOoFj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</a:t>
            </a:r>
            <a:r>
              <a:rPr lang="en-US" dirty="0">
                <a:highlight>
                  <a:srgbClr val="FFFF00"/>
                </a:highlight>
              </a:rPr>
              <a:t>Active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Traffic is monitored and may be altered</a:t>
            </a:r>
          </a:p>
          <a:p>
            <a:r>
              <a:rPr lang="en-US" dirty="0"/>
              <a:t>Used to sniff a switch-based network. </a:t>
            </a:r>
          </a:p>
          <a:p>
            <a:r>
              <a:rPr lang="en-US" dirty="0"/>
              <a:t>Injects </a:t>
            </a:r>
            <a:r>
              <a:rPr lang="en-US" b="1" dirty="0">
                <a:highlight>
                  <a:srgbClr val="FFFF00"/>
                </a:highlight>
              </a:rPr>
              <a:t>address resolution packets</a:t>
            </a:r>
            <a:r>
              <a:rPr lang="en-US" dirty="0">
                <a:highlight>
                  <a:srgbClr val="FFFF00"/>
                </a:highlight>
              </a:rPr>
              <a:t> (ARP) </a:t>
            </a:r>
            <a:r>
              <a:rPr lang="en-US" dirty="0"/>
              <a:t>into a target network to flood on the switch </a:t>
            </a:r>
            <a:r>
              <a:rPr lang="en-US" b="1" dirty="0">
                <a:highlight>
                  <a:srgbClr val="FFFF00"/>
                </a:highlight>
              </a:rPr>
              <a:t>content addressable memory</a:t>
            </a:r>
            <a:r>
              <a:rPr lang="en-US" dirty="0">
                <a:highlight>
                  <a:srgbClr val="FFFF00"/>
                </a:highlight>
              </a:rPr>
              <a:t> (CAM) </a:t>
            </a:r>
            <a:r>
              <a:rPr lang="en-US" dirty="0"/>
              <a:t>table. </a:t>
            </a:r>
          </a:p>
          <a:p>
            <a:pPr lvl="1"/>
            <a:r>
              <a:rPr lang="en-US" dirty="0"/>
              <a:t>CAM keeps track of which host is connected to which 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Active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Sniffing </a:t>
            </a:r>
            <a:r>
              <a:rPr lang="en-US" dirty="0">
                <a:highlight>
                  <a:srgbClr val="FFFF00"/>
                </a:highlight>
              </a:rPr>
              <a:t>Techniques (4)</a:t>
            </a:r>
          </a:p>
          <a:p>
            <a:pPr lvl="1"/>
            <a:r>
              <a:rPr lang="en-US" dirty="0"/>
              <a:t>MAC Flooding</a:t>
            </a:r>
          </a:p>
          <a:p>
            <a:pPr lvl="1"/>
            <a:r>
              <a:rPr lang="en-US" dirty="0"/>
              <a:t>DNS Poisoning</a:t>
            </a:r>
          </a:p>
          <a:p>
            <a:pPr lvl="1"/>
            <a:r>
              <a:rPr lang="en-US" dirty="0"/>
              <a:t>Spoofing Attacks</a:t>
            </a:r>
          </a:p>
          <a:p>
            <a:pPr lvl="1"/>
            <a:r>
              <a:rPr lang="en-US" dirty="0"/>
              <a:t>ARP Poisoning</a:t>
            </a:r>
          </a:p>
          <a:p>
            <a:r>
              <a:rPr lang="en-US" dirty="0">
                <a:highlight>
                  <a:srgbClr val="FFFF00"/>
                </a:highlight>
              </a:rPr>
              <a:t>(4) Protocols </a:t>
            </a:r>
            <a:r>
              <a:rPr lang="en-US" dirty="0"/>
              <a:t>which are affected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SMTP</a:t>
            </a:r>
          </a:p>
          <a:p>
            <a:pPr lvl="1"/>
            <a:r>
              <a:rPr lang="en-US" dirty="0"/>
              <a:t>FTP</a:t>
            </a:r>
          </a:p>
          <a:p>
            <a:pPr lvl="1"/>
            <a:r>
              <a:rPr lang="en-US" dirty="0"/>
              <a:t>IMAP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Open unused ports provide gateway to potential attackers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Various </a:t>
            </a:r>
            <a:r>
              <a:rPr lang="en-US" dirty="0">
                <a:highlight>
                  <a:srgbClr val="FFFF00"/>
                </a:highlight>
              </a:rPr>
              <a:t>sniffing tools</a:t>
            </a:r>
            <a:r>
              <a:rPr lang="en-US" dirty="0"/>
              <a:t> are used to accomplish network sniffing </a:t>
            </a:r>
          </a:p>
          <a:p>
            <a:pPr lvl="2"/>
            <a:r>
              <a:rPr lang="en-US" dirty="0"/>
              <a:t>Wireshark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Let’s look at Wireshark</a:t>
            </a:r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ARP</a:t>
            </a:r>
            <a:r>
              <a:rPr lang="en-US" dirty="0"/>
              <a:t> is acronym </a:t>
            </a:r>
          </a:p>
          <a:p>
            <a:pPr lvl="1"/>
            <a:r>
              <a:rPr lang="en-US" dirty="0"/>
              <a:t>Runs on </a:t>
            </a:r>
            <a:r>
              <a:rPr lang="en-US" dirty="0">
                <a:highlight>
                  <a:srgbClr val="FFFF00"/>
                </a:highlight>
              </a:rPr>
              <a:t>data link layer (Layer 2) </a:t>
            </a:r>
            <a:r>
              <a:rPr lang="en-US" dirty="0"/>
              <a:t>of the OSI model.</a:t>
            </a:r>
          </a:p>
          <a:p>
            <a:pPr lvl="1"/>
            <a:r>
              <a:rPr lang="en-US" dirty="0"/>
              <a:t>Purpose is to </a:t>
            </a:r>
            <a:r>
              <a:rPr lang="en-US" dirty="0">
                <a:highlight>
                  <a:srgbClr val="FFFF00"/>
                </a:highlight>
              </a:rPr>
              <a:t>resolve an IP address to a MAC address</a:t>
            </a:r>
          </a:p>
          <a:p>
            <a:pPr lvl="2"/>
            <a:r>
              <a:rPr lang="en-US" dirty="0"/>
              <a:t>Every hardware connected to the Internet has a unique MAC address association</a:t>
            </a:r>
          </a:p>
        </p:txBody>
      </p:sp>
    </p:spTree>
    <p:extLst>
      <p:ext uri="{BB962C8B-B14F-4D97-AF65-F5344CB8AC3E}">
        <p14:creationId xmlns:p14="http://schemas.microsoft.com/office/powerpoint/2010/main" val="258495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AF49-C9F7-4C6C-861F-07D9BF9E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CEE-52C8-4762-B4BE-D4E9ECED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F018-32E2-428F-83AF-6004542D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436234"/>
            <a:ext cx="5953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755-7FFE-4054-97F5-4CB77476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E30D-CE09-403B-913D-DF1FA27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825546"/>
          </a:xfrm>
        </p:spPr>
        <p:txBody>
          <a:bodyPr>
            <a:normAutofit/>
          </a:bodyPr>
          <a:lstStyle/>
          <a:p>
            <a:r>
              <a:rPr lang="en-US" dirty="0"/>
              <a:t>Host A wants to communicate with Host B with an IP 192.168.1.3. </a:t>
            </a:r>
          </a:p>
          <a:p>
            <a:r>
              <a:rPr lang="en-US" dirty="0"/>
              <a:t>Host A needs MAC address of Host B.</a:t>
            </a:r>
          </a:p>
          <a:p>
            <a:r>
              <a:rPr lang="en-US" dirty="0"/>
              <a:t>Host A will look inside its ARP table cache to search of Host B’s IP address</a:t>
            </a:r>
          </a:p>
          <a:p>
            <a:pPr lvl="1"/>
            <a:r>
              <a:rPr lang="en-US" dirty="0"/>
              <a:t>If not present, Host A will send an ARP broadcast packet to every device on the network asking, “Who has Host B’s IP address?”</a:t>
            </a:r>
          </a:p>
          <a:p>
            <a:pPr lvl="1"/>
            <a:r>
              <a:rPr lang="en-US" dirty="0"/>
              <a:t>Once Host B receives the ARP request, it will send an ARP reply telling Host A “I am Host B and here is my MAC address.” </a:t>
            </a:r>
          </a:p>
          <a:p>
            <a:pPr lvl="1"/>
            <a:r>
              <a:rPr lang="en-US" dirty="0"/>
              <a:t>The MAC address would be then saved inside the ARP table. </a:t>
            </a:r>
          </a:p>
          <a:p>
            <a:r>
              <a:rPr lang="en-US" dirty="0"/>
              <a:t>Command to view ARP table</a:t>
            </a:r>
          </a:p>
          <a:p>
            <a:pPr lvl="1"/>
            <a:r>
              <a:rPr lang="en-US" dirty="0" err="1"/>
              <a:t>arp</a:t>
            </a:r>
            <a:r>
              <a:rPr lang="en-US" dirty="0"/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349823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FA1-D23D-4F0F-ACF5-7F27919C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BD1B-A4E1-4DB7-8525-AB2881D8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3</a:t>
            </a:r>
          </a:p>
          <a:p>
            <a:r>
              <a:rPr lang="en-US" dirty="0"/>
              <a:t>1 person is acting, 1 person is judge, 1 person is guessing</a:t>
            </a:r>
          </a:p>
          <a:p>
            <a:r>
              <a:rPr lang="en-US" dirty="0"/>
              <a:t>Actor</a:t>
            </a:r>
          </a:p>
          <a:p>
            <a:pPr lvl="1"/>
            <a:r>
              <a:rPr lang="en-US" dirty="0"/>
              <a:t>Write down famous individual name and pass it to judge</a:t>
            </a:r>
          </a:p>
          <a:p>
            <a:pPr lvl="1"/>
            <a:r>
              <a:rPr lang="en-US" dirty="0"/>
              <a:t>Speak like famous person BUT without uttering noun</a:t>
            </a:r>
          </a:p>
          <a:p>
            <a:r>
              <a:rPr lang="en-US" dirty="0"/>
              <a:t>Judge</a:t>
            </a:r>
          </a:p>
          <a:p>
            <a:pPr lvl="1"/>
            <a:r>
              <a:rPr lang="en-US" dirty="0"/>
              <a:t>Determine if guesser correctly guessed OR actor violated noun-rule</a:t>
            </a:r>
          </a:p>
          <a:p>
            <a:r>
              <a:rPr lang="en-US" dirty="0"/>
              <a:t>1-minute rounds</a:t>
            </a:r>
          </a:p>
        </p:txBody>
      </p:sp>
    </p:spTree>
    <p:extLst>
      <p:ext uri="{BB962C8B-B14F-4D97-AF65-F5344CB8AC3E}">
        <p14:creationId xmlns:p14="http://schemas.microsoft.com/office/powerpoint/2010/main" val="81572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Poisoning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58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ARP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 as </a:t>
            </a:r>
            <a:r>
              <a:rPr lang="en-US" dirty="0">
                <a:highlight>
                  <a:srgbClr val="FFFF00"/>
                </a:highlight>
              </a:rPr>
              <a:t>ARP Spoofing</a:t>
            </a:r>
          </a:p>
          <a:p>
            <a:pPr lvl="1"/>
            <a:r>
              <a:rPr lang="en-US" dirty="0"/>
              <a:t>Get in the middle of regular communication.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Spoofed ARP reply sent to any host on a network </a:t>
            </a:r>
          </a:p>
          <a:p>
            <a:pPr lvl="2"/>
            <a:r>
              <a:rPr lang="en-US" dirty="0"/>
              <a:t>Make it believe that a certain IP is associated with a certain MAC address, </a:t>
            </a:r>
          </a:p>
          <a:p>
            <a:pPr lvl="3"/>
            <a:r>
              <a:rPr lang="en-US" dirty="0"/>
              <a:t>Thereby poisoning its ARP cache that keeps track of IP to MAC addresses.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ARP protocol always trust reply is coming from correct device.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Passive and Active Sniffing </a:t>
            </a:r>
          </a:p>
          <a:p>
            <a:pPr lvl="1"/>
            <a:r>
              <a:rPr lang="en-US" dirty="0"/>
              <a:t>Address Resolution protocol (ARP)</a:t>
            </a:r>
          </a:p>
          <a:p>
            <a:pPr lvl="1"/>
            <a:r>
              <a:rPr lang="en-US" dirty="0"/>
              <a:t>ARP poisoning</a:t>
            </a:r>
          </a:p>
          <a:p>
            <a:pPr lvl="1"/>
            <a:r>
              <a:rPr lang="en-US" dirty="0"/>
              <a:t>Media Access Control (MAC) address flooding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Listening/ monitoring / observation is intermediate step</a:t>
            </a:r>
          </a:p>
          <a:p>
            <a:pPr lvl="1"/>
            <a:r>
              <a:rPr lang="en-US" dirty="0"/>
              <a:t>Exploitation is advanced step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Identify &amp; baseline network traffic using network monitoring tools</a:t>
            </a:r>
          </a:p>
          <a:p>
            <a:pPr lvl="1"/>
            <a:r>
              <a:rPr lang="en-US" dirty="0"/>
              <a:t>Identify and filter various protocols and network 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E806-C203-4063-BE53-8787C84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Poisoning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233479-D7BB-4F0A-97AE-E81645A8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235" y="1258364"/>
            <a:ext cx="9921530" cy="50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1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 Address Flooding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Media Access Control </a:t>
            </a:r>
          </a:p>
        </p:txBody>
      </p:sp>
    </p:spTree>
    <p:extLst>
      <p:ext uri="{BB962C8B-B14F-4D97-AF65-F5344CB8AC3E}">
        <p14:creationId xmlns:p14="http://schemas.microsoft.com/office/powerpoint/2010/main" val="239210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MAC Address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Send huge amount of ARP replies to a switch</a:t>
            </a:r>
          </a:p>
          <a:p>
            <a:pPr lvl="2"/>
            <a:r>
              <a:rPr lang="en-US" dirty="0"/>
              <a:t>Thereby overloading the cam table of the switch.</a:t>
            </a:r>
          </a:p>
          <a:p>
            <a:pPr lvl="1"/>
            <a:r>
              <a:rPr lang="en-US" dirty="0"/>
              <a:t>Once the switch overloads, it goes into hub mode</a:t>
            </a:r>
          </a:p>
          <a:p>
            <a:pPr lvl="2"/>
            <a:r>
              <a:rPr lang="en-US" dirty="0"/>
              <a:t>It will forward the traffic to every computer on the network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Switches behaving like hubs makes network sniffing easier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E389-51CF-4F44-A1FC-33C2BD4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 and Spoofing Counter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F516-C648-4C46-AF1D-58330B6F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ARP</a:t>
            </a:r>
          </a:p>
          <a:p>
            <a:pPr lvl="1"/>
            <a:r>
              <a:rPr lang="en-US" dirty="0"/>
              <a:t>Add IP-MAC address pairs manually</a:t>
            </a:r>
          </a:p>
          <a:p>
            <a:pPr lvl="2"/>
            <a:r>
              <a:rPr lang="en-US" dirty="0"/>
              <a:t>Time-consuming</a:t>
            </a:r>
          </a:p>
          <a:p>
            <a:r>
              <a:rPr lang="en-US" dirty="0"/>
              <a:t>Port security</a:t>
            </a:r>
          </a:p>
          <a:p>
            <a:pPr lvl="1"/>
            <a:r>
              <a:rPr lang="en-US" dirty="0"/>
              <a:t>Map each switch to port for sending and receiving </a:t>
            </a:r>
          </a:p>
          <a:p>
            <a:pPr lvl="2"/>
            <a:r>
              <a:rPr lang="en-US" dirty="0"/>
              <a:t>Cisco = Dynamic ARP Inspection (DAI)</a:t>
            </a:r>
          </a:p>
          <a:p>
            <a:pPr lvl="1"/>
            <a:r>
              <a:rPr lang="en-US" dirty="0"/>
              <a:t>Discards invalid IP-MAC address pairs</a:t>
            </a:r>
          </a:p>
          <a:p>
            <a:pPr lvl="2"/>
            <a:r>
              <a:rPr lang="en-US" dirty="0"/>
              <a:t>Protections against DNS poisoning &amp; spoofing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1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Passive and Active Sniffing </a:t>
            </a:r>
          </a:p>
          <a:p>
            <a:r>
              <a:rPr lang="en-US" dirty="0"/>
              <a:t>Address Resolution protocol (ARP)</a:t>
            </a:r>
          </a:p>
          <a:p>
            <a:r>
              <a:rPr lang="en-US" dirty="0"/>
              <a:t>ARP poisoning</a:t>
            </a:r>
          </a:p>
          <a:p>
            <a:r>
              <a:rPr lang="en-US" dirty="0"/>
              <a:t>Media Access Control (MAC) address flooding</a:t>
            </a:r>
          </a:p>
          <a:p>
            <a:r>
              <a:rPr lang="en-US" dirty="0"/>
              <a:t>Hub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Network Interface Card (NIC) </a:t>
            </a:r>
          </a:p>
          <a:p>
            <a:r>
              <a:rPr lang="en-US" dirty="0"/>
              <a:t>Promiscuous mode </a:t>
            </a:r>
          </a:p>
          <a:p>
            <a:r>
              <a:rPr lang="en-US" dirty="0"/>
              <a:t>Content addressable memory (CAM)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/>
              <a:t>ARP Poisoning</a:t>
            </a:r>
          </a:p>
          <a:p>
            <a:pPr lvl="2"/>
            <a:r>
              <a:rPr lang="en-US" dirty="0">
                <a:hlinkClick r:id="rId2"/>
              </a:rPr>
              <a:t>https://doubleoctopus.com/security-wiki/threats-and-tools/address-resolution-protocol-poisoning/</a:t>
            </a:r>
            <a:endParaRPr lang="en-US" dirty="0"/>
          </a:p>
          <a:p>
            <a:pPr lvl="1"/>
            <a:r>
              <a:rPr lang="en-US" dirty="0"/>
              <a:t>MAC Address Flooding</a:t>
            </a:r>
          </a:p>
          <a:p>
            <a:pPr lvl="2"/>
            <a:r>
              <a:rPr lang="en-US" dirty="0">
                <a:hlinkClick r:id="rId3"/>
              </a:rPr>
              <a:t>https://www.interserver.net/tips/kb/mac-flooding-prevent/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/>
              <a:t>Network Sniffing</a:t>
            </a:r>
          </a:p>
          <a:p>
            <a:pPr lvl="2"/>
            <a:r>
              <a:rPr lang="en-US" dirty="0">
                <a:hlinkClick r:id="rId4"/>
              </a:rPr>
              <a:t>https://www.youtube.com/watch?v=gXTuTfOoFjg</a:t>
            </a:r>
            <a:endParaRPr lang="en-US" dirty="0"/>
          </a:p>
          <a:p>
            <a:pPr lvl="1"/>
            <a:r>
              <a:rPr lang="en-US" dirty="0"/>
              <a:t>ARP</a:t>
            </a:r>
          </a:p>
          <a:p>
            <a:pPr lvl="2"/>
            <a:r>
              <a:rPr lang="en-US" dirty="0">
                <a:hlinkClick r:id="rId5"/>
              </a:rPr>
              <a:t>https://www.youtube.com/watch?v=cn8Zxh9bPio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Process of </a:t>
            </a:r>
            <a:r>
              <a:rPr lang="en-US" dirty="0">
                <a:highlight>
                  <a:srgbClr val="FFFF00"/>
                </a:highlight>
              </a:rPr>
              <a:t>monitoring and capturing data (packets) of a network</a:t>
            </a:r>
          </a:p>
          <a:p>
            <a:pPr lvl="2"/>
            <a:r>
              <a:rPr lang="en-US" dirty="0"/>
              <a:t>Promiscuous mode</a:t>
            </a:r>
          </a:p>
          <a:p>
            <a:pPr lvl="3"/>
            <a:r>
              <a:rPr lang="en-US" dirty="0"/>
              <a:t>Allows device to intercept and read each network packet that arrives in its entirety</a:t>
            </a:r>
          </a:p>
          <a:p>
            <a:pPr lvl="1"/>
            <a:r>
              <a:rPr lang="en-US" dirty="0"/>
              <a:t>Sniffing is the process of monitoring and capturing all the packets passing through a given network using sniffing tools.</a:t>
            </a:r>
          </a:p>
          <a:p>
            <a:r>
              <a:rPr lang="en-US" dirty="0"/>
              <a:t>Comparison: </a:t>
            </a:r>
          </a:p>
          <a:p>
            <a:pPr lvl="1"/>
            <a:r>
              <a:rPr lang="en-US" dirty="0"/>
              <a:t>Chat Room VS Instant Messenger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Can see all traffic even if it was no intended for your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A9B1-9431-45B5-ACD1-4598FBF6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912C-5240-4A4D-BC49-43685C43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3</a:t>
            </a:r>
          </a:p>
          <a:p>
            <a:r>
              <a:rPr lang="en-US" dirty="0"/>
              <a:t>2 people speak to each other sitting down</a:t>
            </a:r>
          </a:p>
          <a:p>
            <a:pPr lvl="1"/>
            <a:r>
              <a:rPr lang="en-US" dirty="0"/>
              <a:t>Can move around in chair but stay seated</a:t>
            </a:r>
          </a:p>
          <a:p>
            <a:r>
              <a:rPr lang="en-US" dirty="0"/>
              <a:t>1 person listens 2 meters away write down all NOUNS you hear</a:t>
            </a:r>
          </a:p>
          <a:p>
            <a:pPr lvl="1"/>
            <a:r>
              <a:rPr lang="en-US" dirty="0"/>
              <a:t>BONIS: write down name of person whom uttered the noun</a:t>
            </a:r>
          </a:p>
          <a:p>
            <a:r>
              <a:rPr lang="en-US" dirty="0"/>
              <a:t>Talk for 1 minute</a:t>
            </a:r>
          </a:p>
          <a:p>
            <a:r>
              <a:rPr lang="en-US" dirty="0"/>
              <a:t>30 seconds listener recaps nouns</a:t>
            </a:r>
          </a:p>
          <a:p>
            <a:r>
              <a:rPr lang="en-US" dirty="0"/>
              <a:t>Repeat until everyone was the listener once</a:t>
            </a:r>
          </a:p>
        </p:txBody>
      </p:sp>
    </p:spTree>
    <p:extLst>
      <p:ext uri="{BB962C8B-B14F-4D97-AF65-F5344CB8AC3E}">
        <p14:creationId xmlns:p14="http://schemas.microsoft.com/office/powerpoint/2010/main" val="64853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B5B5-267C-474F-ABC7-51C63918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92D1-B381-4BC8-8A72-554FE7B0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Hub</a:t>
            </a:r>
          </a:p>
          <a:p>
            <a:pPr lvl="1"/>
            <a:r>
              <a:rPr lang="en-US" dirty="0"/>
              <a:t>All data is sent and received on all open ports (</a:t>
            </a:r>
            <a:r>
              <a:rPr lang="en-US" dirty="0">
                <a:highlight>
                  <a:srgbClr val="FFFF00"/>
                </a:highlight>
              </a:rPr>
              <a:t>traffic broadcasted to all hosts</a:t>
            </a:r>
            <a:r>
              <a:rPr lang="en-US" dirty="0"/>
              <a:t>)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Knows which hosts to send specific message </a:t>
            </a:r>
            <a:r>
              <a:rPr lang="en-US" dirty="0"/>
              <a:t>to and does so directly</a:t>
            </a:r>
          </a:p>
          <a:p>
            <a:r>
              <a:rPr lang="en-US" dirty="0"/>
              <a:t>Hub vs Switch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Hub</a:t>
            </a:r>
            <a:r>
              <a:rPr lang="en-US" dirty="0"/>
              <a:t> works on the physical layer (</a:t>
            </a:r>
            <a:r>
              <a:rPr lang="en-US" dirty="0">
                <a:highlight>
                  <a:srgbClr val="FFFF00"/>
                </a:highlight>
              </a:rPr>
              <a:t>Layer 1</a:t>
            </a:r>
            <a:r>
              <a:rPr lang="en-US" dirty="0"/>
              <a:t>) of OSI model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Switch</a:t>
            </a:r>
            <a:r>
              <a:rPr lang="en-US" dirty="0"/>
              <a:t> works on the data link layer (</a:t>
            </a:r>
            <a:r>
              <a:rPr lang="en-US" dirty="0">
                <a:highlight>
                  <a:srgbClr val="FFFF00"/>
                </a:highlight>
              </a:rPr>
              <a:t>Layer 2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Switch is more efficient than the hub. </a:t>
            </a:r>
          </a:p>
          <a:p>
            <a:pPr lvl="1"/>
            <a:r>
              <a:rPr lang="en-US" dirty="0"/>
              <a:t>Switch can join multiple computers within one LAN,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Hub just connects multiple Ethernet devices together as a single segment.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645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2C40-192D-4703-B6C4-B0EC9C67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Sniffing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D5AB-F191-4897-BD6D-02E3C9E3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Sniffer tools turns the </a:t>
            </a:r>
            <a:r>
              <a:rPr lang="en-US" b="1" dirty="0">
                <a:highlight>
                  <a:srgbClr val="FFFF00"/>
                </a:highlight>
              </a:rPr>
              <a:t>Network Interface Card (NIC)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of system to the </a:t>
            </a:r>
            <a:r>
              <a:rPr lang="en-US" b="1" dirty="0">
                <a:highlight>
                  <a:srgbClr val="FFFF00"/>
                </a:highlight>
              </a:rPr>
              <a:t>promiscuous mode</a:t>
            </a: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r>
              <a:rPr lang="en-US" dirty="0"/>
              <a:t>A sniffer can continuously monitor all the traffic to a computer through the NIC by decoding the information encapsulated in the data packets.</a:t>
            </a:r>
          </a:p>
        </p:txBody>
      </p:sp>
    </p:spTree>
    <p:extLst>
      <p:ext uri="{BB962C8B-B14F-4D97-AF65-F5344CB8AC3E}">
        <p14:creationId xmlns:p14="http://schemas.microsoft.com/office/powerpoint/2010/main" val="139805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2C40-192D-4703-B6C4-B0EC9C67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Sniffing Works</a:t>
            </a:r>
          </a:p>
        </p:txBody>
      </p:sp>
      <p:pic>
        <p:nvPicPr>
          <p:cNvPr id="2050" name="Picture 2" descr="Sniffing Networks">
            <a:extLst>
              <a:ext uri="{FF2B5EF4-FFF2-40B4-BE49-F238E27FC236}">
                <a16:creationId xmlns:a16="http://schemas.microsoft.com/office/drawing/2014/main" id="{AFE79EAD-F9DB-4A65-91A0-2AADED349C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4" y="1523053"/>
            <a:ext cx="8539844" cy="4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2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</a:t>
            </a:r>
            <a:r>
              <a:rPr lang="en-US" dirty="0">
                <a:highlight>
                  <a:srgbClr val="FFFF00"/>
                </a:highlight>
              </a:rPr>
              <a:t>Passive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Traffic is recorded but not altered</a:t>
            </a:r>
          </a:p>
          <a:p>
            <a:pPr lvl="1"/>
            <a:r>
              <a:rPr lang="en-US" dirty="0"/>
              <a:t>Only listening</a:t>
            </a:r>
          </a:p>
          <a:p>
            <a:r>
              <a:rPr lang="en-US" dirty="0">
                <a:highlight>
                  <a:srgbClr val="FFFF00"/>
                </a:highlight>
              </a:rPr>
              <a:t>Hub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traffic is sent to all the ports. </a:t>
            </a:r>
          </a:p>
          <a:p>
            <a:r>
              <a:rPr lang="en-US" dirty="0"/>
              <a:t>Network that uses hubs </a:t>
            </a:r>
          </a:p>
          <a:p>
            <a:pPr lvl="1"/>
            <a:r>
              <a:rPr lang="en-US" dirty="0"/>
              <a:t>All hosts on the network can see the traffic. </a:t>
            </a:r>
          </a:p>
          <a:p>
            <a:pPr lvl="2"/>
            <a:r>
              <a:rPr lang="en-US" dirty="0"/>
              <a:t>Therefore attacker can easily capture traffic</a:t>
            </a:r>
          </a:p>
          <a:p>
            <a:r>
              <a:rPr lang="en-US" dirty="0"/>
              <a:t>Hubs are almost obsolete</a:t>
            </a:r>
          </a:p>
          <a:p>
            <a:pPr lvl="1"/>
            <a:r>
              <a:rPr lang="en-US" dirty="0"/>
              <a:t>Modern networks use switches. </a:t>
            </a:r>
          </a:p>
          <a:p>
            <a:r>
              <a:rPr lang="en-US" dirty="0"/>
              <a:t>Passive sniffing is no longer effective.</a:t>
            </a:r>
          </a:p>
        </p:txBody>
      </p:sp>
    </p:spTree>
    <p:extLst>
      <p:ext uri="{BB962C8B-B14F-4D97-AF65-F5344CB8AC3E}">
        <p14:creationId xmlns:p14="http://schemas.microsoft.com/office/powerpoint/2010/main" val="22467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1013</Words>
  <Application>Microsoft Macintosh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Network Sniffing</vt:lpstr>
      <vt:lpstr>Network Sniffing</vt:lpstr>
      <vt:lpstr>Network Sniffing Game</vt:lpstr>
      <vt:lpstr>Key definitions</vt:lpstr>
      <vt:lpstr>How Network Sniffing Works</vt:lpstr>
      <vt:lpstr>How Network Sniffing Works</vt:lpstr>
      <vt:lpstr>Network Sniffing: Passive Sniffing</vt:lpstr>
      <vt:lpstr>Network Sniffing: Active Sniffing</vt:lpstr>
      <vt:lpstr>Network Sniffing: Active Sniffing</vt:lpstr>
      <vt:lpstr>Network Sniffing</vt:lpstr>
      <vt:lpstr>Address Resolution Protocol</vt:lpstr>
      <vt:lpstr>Address Resolution Protocol</vt:lpstr>
      <vt:lpstr>Address Resolution Protocol</vt:lpstr>
      <vt:lpstr>Address Resolution Protocol</vt:lpstr>
      <vt:lpstr>Spoofing Game</vt:lpstr>
      <vt:lpstr>ARP Poisoning </vt:lpstr>
      <vt:lpstr>ARP Poisoning</vt:lpstr>
      <vt:lpstr>ARP Poisoning</vt:lpstr>
      <vt:lpstr>MAC Address Flooding</vt:lpstr>
      <vt:lpstr>MAC Address Flooding</vt:lpstr>
      <vt:lpstr>Sniffing and Spoofing Counter Measurements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39</cp:revision>
  <dcterms:created xsi:type="dcterms:W3CDTF">2019-11-29T15:53:42Z</dcterms:created>
  <dcterms:modified xsi:type="dcterms:W3CDTF">2021-02-08T16:07:07Z</dcterms:modified>
</cp:coreProperties>
</file>