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64" r:id="rId7"/>
    <p:sldId id="276" r:id="rId8"/>
    <p:sldId id="269" r:id="rId9"/>
    <p:sldId id="275" r:id="rId10"/>
    <p:sldId id="280" r:id="rId11"/>
    <p:sldId id="279" r:id="rId12"/>
    <p:sldId id="278" r:id="rId13"/>
    <p:sldId id="266" r:id="rId14"/>
    <p:sldId id="277" r:id="rId15"/>
    <p:sldId id="281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loaltonetworks.com/cyberpedia/what-is-a-denial-of-service-attack-dos" TargetMode="External"/><Relationship Id="rId2" Type="http://schemas.openxmlformats.org/officeDocument/2006/relationships/hyperlink" Target="https://www.datto.com/library/what-is-a-dos-att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XbpRhP8ztw" TargetMode="External"/><Relationship Id="rId4" Type="http://schemas.openxmlformats.org/officeDocument/2006/relationships/hyperlink" Target="https://www.youtube.com/watch?v=0-dpSyDDEn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Internet Control Message Protocol (ICMP) </a:t>
            </a:r>
            <a:r>
              <a:rPr lang="en-US" dirty="0"/>
              <a:t>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Sending large number of ICMP packets </a:t>
            </a:r>
          </a:p>
          <a:p>
            <a:pPr lvl="1"/>
            <a:r>
              <a:rPr lang="en-US" dirty="0"/>
              <a:t>Overwhelm system so cannot respond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Sending large number of documents to printer queue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 Overwhelm system so cannot respond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1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Application-Level</a:t>
            </a:r>
            <a:r>
              <a:rPr lang="en-US" dirty="0"/>
              <a:t>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Exploiting a vulnerability in program</a:t>
            </a:r>
          </a:p>
          <a:p>
            <a:pPr lvl="2"/>
            <a:r>
              <a:rPr lang="en-US" dirty="0"/>
              <a:t>Sends large amount of data</a:t>
            </a:r>
          </a:p>
          <a:p>
            <a:pPr lvl="2"/>
            <a:r>
              <a:rPr lang="en-US" dirty="0"/>
              <a:t>Sends unexpected data</a:t>
            </a:r>
          </a:p>
          <a:p>
            <a:pPr lvl="2"/>
            <a:r>
              <a:rPr lang="en-US" dirty="0"/>
              <a:t>Sends malformed packets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Asking waiter/waitress </a:t>
            </a:r>
          </a:p>
          <a:p>
            <a:pPr lvl="2"/>
            <a:r>
              <a:rPr lang="en-US" dirty="0"/>
              <a:t>A table for 25 people</a:t>
            </a:r>
          </a:p>
          <a:p>
            <a:pPr lvl="2"/>
            <a:r>
              <a:rPr lang="en-US" dirty="0"/>
              <a:t>Menu items not on list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Unhandled or unexpected issue causes application to not behave normally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Permanent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known as </a:t>
            </a:r>
            <a:r>
              <a:rPr lang="en-US" dirty="0" err="1">
                <a:highlight>
                  <a:srgbClr val="FFFF00"/>
                </a:highlight>
              </a:rPr>
              <a:t>phlashing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Make permanent, irreversible changes to devices or hardware</a:t>
            </a:r>
          </a:p>
          <a:p>
            <a:pPr lvl="2"/>
            <a:r>
              <a:rPr lang="en-US" dirty="0"/>
              <a:t>Render it unusable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Data loss may be permanent </a:t>
            </a:r>
          </a:p>
          <a:p>
            <a:pPr lvl="1"/>
            <a:r>
              <a:rPr lang="en-US" dirty="0"/>
              <a:t>Time to recover from such attack is significantly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Denial of Service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Distributed Denial of Service  DDoS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Attempt to make an online service or a website unavailable by </a:t>
            </a:r>
            <a:r>
              <a:rPr lang="en-US" dirty="0">
                <a:highlight>
                  <a:srgbClr val="FFFF00"/>
                </a:highlight>
              </a:rPr>
              <a:t>overloading it with huge floods of traffic generated from multiple sources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DoS</a:t>
            </a:r>
            <a:r>
              <a:rPr lang="en-US" dirty="0"/>
              <a:t> attack = </a:t>
            </a:r>
            <a:r>
              <a:rPr lang="en-US" dirty="0">
                <a:highlight>
                  <a:srgbClr val="FFFF00"/>
                </a:highlight>
              </a:rPr>
              <a:t>one computer and one Internet connection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DDoS </a:t>
            </a:r>
            <a:r>
              <a:rPr lang="en-US" dirty="0"/>
              <a:t>=  </a:t>
            </a:r>
            <a:r>
              <a:rPr lang="en-US" dirty="0">
                <a:highlight>
                  <a:srgbClr val="FFFF00"/>
                </a:highlight>
              </a:rPr>
              <a:t>many computers and many Internet connections</a:t>
            </a:r>
          </a:p>
          <a:p>
            <a:pPr lvl="2"/>
            <a:r>
              <a:rPr lang="en-US" dirty="0"/>
              <a:t>Distributed globally in what is referred to as a botnet or zombies</a:t>
            </a:r>
          </a:p>
          <a:p>
            <a:r>
              <a:rPr lang="en-US" dirty="0"/>
              <a:t>Multi-Phase process</a:t>
            </a:r>
          </a:p>
          <a:p>
            <a:pPr lvl="1"/>
            <a:r>
              <a:rPr lang="en-US" dirty="0"/>
              <a:t>Set up or infect distribution of computers (botnet, zombies)</a:t>
            </a:r>
          </a:p>
          <a:p>
            <a:pPr lvl="1"/>
            <a:r>
              <a:rPr lang="en-US" dirty="0"/>
              <a:t>Load attack script on master computers</a:t>
            </a:r>
          </a:p>
          <a:p>
            <a:pPr lvl="1"/>
            <a:r>
              <a:rPr lang="en-US" dirty="0"/>
              <a:t>Initialize attack</a:t>
            </a:r>
          </a:p>
          <a:p>
            <a:pPr lvl="2"/>
            <a:r>
              <a:rPr lang="en-US" dirty="0"/>
              <a:t>Master computers communicate to zombies to begin / coordinate attack</a:t>
            </a:r>
          </a:p>
        </p:txBody>
      </p:sp>
    </p:spTree>
    <p:extLst>
      <p:ext uri="{BB962C8B-B14F-4D97-AF65-F5344CB8AC3E}">
        <p14:creationId xmlns:p14="http://schemas.microsoft.com/office/powerpoint/2010/main" val="263898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A717-82F1-4E35-8CAD-F888974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Denial of Service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53470-D305-458D-A971-E095BD607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385" y="1254868"/>
            <a:ext cx="8274627" cy="54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8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of Service (DoS)</a:t>
            </a:r>
          </a:p>
          <a:p>
            <a:r>
              <a:rPr lang="en-US" dirty="0"/>
              <a:t>Volumetric attacks</a:t>
            </a:r>
          </a:p>
          <a:p>
            <a:r>
              <a:rPr lang="en-US" dirty="0"/>
              <a:t>SYN flood attacks</a:t>
            </a:r>
          </a:p>
          <a:p>
            <a:r>
              <a:rPr lang="en-US" dirty="0"/>
              <a:t>Internet Control Message Protocol (ICMP) attacks</a:t>
            </a:r>
          </a:p>
          <a:p>
            <a:r>
              <a:rPr lang="en-US" dirty="0"/>
              <a:t>Application-level attacks</a:t>
            </a:r>
          </a:p>
          <a:p>
            <a:r>
              <a:rPr lang="en-US" dirty="0"/>
              <a:t>Permanent DoS</a:t>
            </a:r>
          </a:p>
          <a:p>
            <a:r>
              <a:rPr lang="en-US" dirty="0"/>
              <a:t>Distributed Denial of Service (DDoS)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/>
              <a:t>DoS Attack</a:t>
            </a:r>
          </a:p>
          <a:p>
            <a:pPr lvl="2"/>
            <a:r>
              <a:rPr lang="en-US" dirty="0">
                <a:hlinkClick r:id="rId2"/>
              </a:rPr>
              <a:t>https://www.datto.com/library/what-is-a-dos-attack</a:t>
            </a:r>
            <a:endParaRPr lang="en-US" dirty="0"/>
          </a:p>
          <a:p>
            <a:pPr lvl="2"/>
            <a:r>
              <a:rPr lang="en-US">
                <a:hlinkClick r:id="rId3"/>
              </a:rPr>
              <a:t>https://www.paloaltonetworks.com/cyberpedia/what-is-a-denial-of-service-attack-dos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/>
              <a:t>DoS Attack</a:t>
            </a:r>
          </a:p>
          <a:p>
            <a:pPr lvl="2"/>
            <a:r>
              <a:rPr lang="en-US" dirty="0">
                <a:hlinkClick r:id="rId4"/>
              </a:rPr>
              <a:t>https://www.youtube.com/watch?v=0-dpSyDDEn0</a:t>
            </a:r>
            <a:endParaRPr lang="en-US" dirty="0"/>
          </a:p>
          <a:p>
            <a:pPr lvl="1"/>
            <a:r>
              <a:rPr lang="en-US" dirty="0"/>
              <a:t>DDoS Attack</a:t>
            </a:r>
          </a:p>
          <a:p>
            <a:pPr lvl="2"/>
            <a:r>
              <a:rPr lang="en-US" dirty="0">
                <a:hlinkClick r:id="rId5"/>
              </a:rPr>
              <a:t>https://www.youtube.com/watch?v=jXbpRhP8ztw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Denial of Service (DoS) </a:t>
            </a:r>
          </a:p>
          <a:p>
            <a:pPr lvl="1"/>
            <a:r>
              <a:rPr lang="en-US" dirty="0"/>
              <a:t>DoS attack techniques</a:t>
            </a:r>
          </a:p>
          <a:p>
            <a:pPr lvl="1"/>
            <a:r>
              <a:rPr lang="en-US" dirty="0"/>
              <a:t>Distributed Denial of Service </a:t>
            </a:r>
          </a:p>
          <a:p>
            <a:pPr lvl="1"/>
            <a:r>
              <a:rPr lang="en-US" dirty="0"/>
              <a:t>DoS/DDoS counter measurements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Exploitation tactic 2: Overloading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Identify and filter various protocols and network ports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Denial of Service </a:t>
            </a:r>
            <a:r>
              <a:rPr lang="en-US" dirty="0">
                <a:highlight>
                  <a:srgbClr val="FFFF00"/>
                </a:highlight>
              </a:rPr>
              <a:t>(DoS)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CI</a:t>
            </a:r>
            <a:r>
              <a:rPr lang="en-US" b="1" dirty="0">
                <a:highlight>
                  <a:srgbClr val="FFFF00"/>
                </a:highlight>
              </a:rPr>
              <a:t>A</a:t>
            </a:r>
          </a:p>
          <a:p>
            <a:pPr lvl="2"/>
            <a:r>
              <a:rPr lang="en-US" dirty="0"/>
              <a:t>Targets availability</a:t>
            </a:r>
          </a:p>
          <a:p>
            <a:pPr lvl="2"/>
            <a:r>
              <a:rPr lang="en-US" dirty="0"/>
              <a:t>Goal not necessarily to infiltrate but disrupt </a:t>
            </a:r>
          </a:p>
          <a:p>
            <a:r>
              <a:rPr lang="en-US" dirty="0"/>
              <a:t>Comparison: Telemarketers</a:t>
            </a:r>
          </a:p>
          <a:p>
            <a:pPr lvl="1"/>
            <a:r>
              <a:rPr lang="en-US" dirty="0"/>
              <a:t>Keep receiving phone calls =&gt; Turn off phone =&gt; Miss Important call</a:t>
            </a:r>
          </a:p>
          <a:p>
            <a:pPr lvl="2"/>
            <a:r>
              <a:rPr lang="en-US" dirty="0"/>
              <a:t>A service gets denied =&gt; you suffer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Easy tool to launch but hard to defend against</a:t>
            </a:r>
          </a:p>
          <a:p>
            <a:pPr lvl="1"/>
            <a:r>
              <a:rPr lang="en-US" dirty="0"/>
              <a:t>Service is disrupted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Cheap and effective way of attacker</a:t>
            </a:r>
          </a:p>
          <a:p>
            <a:pPr lvl="2"/>
            <a:r>
              <a:rPr lang="en-US" dirty="0"/>
              <a:t>Many monetize opportunity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 search for term “</a:t>
            </a:r>
            <a:r>
              <a:rPr lang="en-US" dirty="0" err="1">
                <a:highlight>
                  <a:srgbClr val="FFFF00"/>
                </a:highlight>
              </a:rPr>
              <a:t>booter</a:t>
            </a:r>
            <a:r>
              <a:rPr lang="en-US" dirty="0"/>
              <a:t>” =&gt; many DoS services</a:t>
            </a:r>
          </a:p>
        </p:txBody>
      </p:sp>
    </p:spTree>
    <p:extLst>
      <p:ext uri="{BB962C8B-B14F-4D97-AF65-F5344CB8AC3E}">
        <p14:creationId xmlns:p14="http://schemas.microsoft.com/office/powerpoint/2010/main" val="8555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DoS Attack Techniques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 Techniques List </a:t>
            </a:r>
            <a:r>
              <a:rPr lang="en-US" dirty="0">
                <a:highlight>
                  <a:srgbClr val="FFFF00"/>
                </a:highlight>
              </a:rPr>
              <a:t>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Volumetric attacks</a:t>
            </a:r>
          </a:p>
          <a:p>
            <a:r>
              <a:rPr lang="en-US" dirty="0"/>
              <a:t>SYN flood attacks</a:t>
            </a:r>
          </a:p>
          <a:p>
            <a:r>
              <a:rPr lang="en-US" dirty="0"/>
              <a:t>Internet Control Message Protocol (ICMP) attacks</a:t>
            </a:r>
          </a:p>
          <a:p>
            <a:r>
              <a:rPr lang="en-US" dirty="0"/>
              <a:t>Application-level attacks</a:t>
            </a:r>
          </a:p>
          <a:p>
            <a:r>
              <a:rPr lang="en-US" dirty="0"/>
              <a:t>Permanent 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2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Volumetric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Consuming bandwidth </a:t>
            </a:r>
            <a:r>
              <a:rPr lang="en-US" dirty="0"/>
              <a:t>of machine(s) =&gt; Blocking communication capability</a:t>
            </a:r>
          </a:p>
          <a:p>
            <a:pPr lvl="1"/>
            <a:r>
              <a:rPr lang="en-US" dirty="0"/>
              <a:t>Saturate bandwidth = blocked machine</a:t>
            </a:r>
          </a:p>
          <a:p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Having may applications open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SYN Flood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3-Way Handshake</a:t>
            </a:r>
          </a:p>
          <a:p>
            <a:pPr lvl="2"/>
            <a:r>
              <a:rPr lang="en-US" dirty="0"/>
              <a:t>SYN message sent to server</a:t>
            </a:r>
          </a:p>
          <a:p>
            <a:pPr lvl="2"/>
            <a:r>
              <a:rPr lang="en-US" dirty="0"/>
              <a:t>Server sends SYN-ACK to client</a:t>
            </a:r>
          </a:p>
          <a:p>
            <a:pPr lvl="2"/>
            <a:r>
              <a:rPr lang="en-US" dirty="0"/>
              <a:t>Client responds with AWK</a:t>
            </a:r>
          </a:p>
          <a:p>
            <a:pPr lvl="1"/>
            <a:r>
              <a:rPr lang="en-US" dirty="0"/>
              <a:t>SYN Flood is when attacker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Does not respond with AWK</a:t>
            </a:r>
          </a:p>
          <a:p>
            <a:r>
              <a:rPr lang="en-US" dirty="0"/>
              <a:t>Comparison: Telemarketer’s worst nightmare</a:t>
            </a:r>
          </a:p>
          <a:p>
            <a:pPr lvl="1"/>
            <a:r>
              <a:rPr lang="en-US" dirty="0"/>
              <a:t>Dial-tone that never ends during phone call attempt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Server is hung up / starved </a:t>
            </a:r>
          </a:p>
        </p:txBody>
      </p:sp>
    </p:spTree>
    <p:extLst>
      <p:ext uri="{BB962C8B-B14F-4D97-AF65-F5344CB8AC3E}">
        <p14:creationId xmlns:p14="http://schemas.microsoft.com/office/powerpoint/2010/main" val="16106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554</Words>
  <Application>Microsoft Macintosh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Denial of Service (DoS)</vt:lpstr>
      <vt:lpstr>Denial of Service</vt:lpstr>
      <vt:lpstr>Denial of Service</vt:lpstr>
      <vt:lpstr>DoS Attack Techniques</vt:lpstr>
      <vt:lpstr>DoS Attack Techniques List (5)</vt:lpstr>
      <vt:lpstr>Volumetric Attacks</vt:lpstr>
      <vt:lpstr>SYN Flood Attacks</vt:lpstr>
      <vt:lpstr>Internet Control Message Protocol (ICMP) attacks</vt:lpstr>
      <vt:lpstr>Application-Level Attacks</vt:lpstr>
      <vt:lpstr>Permanent DoS</vt:lpstr>
      <vt:lpstr>Distributed Denial of Service </vt:lpstr>
      <vt:lpstr>Distributed Denial of Service  DDoS</vt:lpstr>
      <vt:lpstr>Distributed Denial of Service 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22</cp:revision>
  <dcterms:created xsi:type="dcterms:W3CDTF">2019-11-29T15:53:42Z</dcterms:created>
  <dcterms:modified xsi:type="dcterms:W3CDTF">2021-02-08T17:01:31Z</dcterms:modified>
</cp:coreProperties>
</file>