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76" r:id="rId7"/>
    <p:sldId id="280" r:id="rId8"/>
    <p:sldId id="277" r:id="rId9"/>
    <p:sldId id="281" r:id="rId10"/>
    <p:sldId id="279" r:id="rId11"/>
    <p:sldId id="283" r:id="rId12"/>
    <p:sldId id="278" r:id="rId13"/>
    <p:sldId id="282" r:id="rId14"/>
    <p:sldId id="264" r:id="rId15"/>
    <p:sldId id="285" r:id="rId16"/>
    <p:sldId id="284" r:id="rId17"/>
    <p:sldId id="290" r:id="rId18"/>
    <p:sldId id="286" r:id="rId19"/>
    <p:sldId id="289" r:id="rId20"/>
    <p:sldId id="288" r:id="rId21"/>
    <p:sldId id="291" r:id="rId22"/>
    <p:sldId id="293" r:id="rId23"/>
    <p:sldId id="266" r:id="rId24"/>
    <p:sldId id="272" r:id="rId25"/>
    <p:sldId id="26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7"/>
  </p:normalViewPr>
  <p:slideViewPr>
    <p:cSldViewPr snapToGrid="0">
      <p:cViewPr varScale="1">
        <p:scale>
          <a:sx n="97" d="100"/>
          <a:sy n="9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FQw01EYHM" TargetMode="External"/><Relationship Id="rId2" Type="http://schemas.openxmlformats.org/officeDocument/2006/relationships/hyperlink" Target="https://portswigger.net/web-security/sql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Relational</a:t>
            </a:r>
            <a:r>
              <a:rPr lang="en-US" dirty="0"/>
              <a:t>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Data is organized in </a:t>
            </a:r>
            <a:r>
              <a:rPr lang="en-US" dirty="0">
                <a:highlight>
                  <a:srgbClr val="FFFF00"/>
                </a:highlight>
              </a:rPr>
              <a:t>two-dimensional tables </a:t>
            </a:r>
          </a:p>
          <a:p>
            <a:pPr lvl="1"/>
            <a:r>
              <a:rPr lang="en-US" dirty="0"/>
              <a:t>Relationship is maintained by </a:t>
            </a:r>
            <a:r>
              <a:rPr lang="en-US" dirty="0">
                <a:highlight>
                  <a:srgbClr val="FFFF00"/>
                </a:highlight>
              </a:rPr>
              <a:t>storing a common field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Relationship between objects are clearly defined</a:t>
            </a:r>
          </a:p>
          <a:p>
            <a:pPr lvl="1"/>
            <a:r>
              <a:rPr lang="en-US" dirty="0"/>
              <a:t>Data is well structured / organized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0F034C-73BD-450E-AD33-FD19436A5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38" y="1394124"/>
            <a:ext cx="8061038" cy="5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Object-oriented</a:t>
            </a:r>
            <a:r>
              <a:rPr lang="en-US" dirty="0"/>
              <a:t> Database </a:t>
            </a:r>
            <a:br>
              <a:rPr lang="en-US" dirty="0"/>
            </a:br>
            <a:r>
              <a:rPr lang="en-US" dirty="0"/>
              <a:t>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Every data stored is represented as </a:t>
            </a:r>
            <a:r>
              <a:rPr lang="en-US" dirty="0">
                <a:highlight>
                  <a:srgbClr val="FFFF00"/>
                </a:highlight>
              </a:rPr>
              <a:t>object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data structure</a:t>
            </a:r>
          </a:p>
          <a:p>
            <a:pPr lvl="1"/>
            <a:r>
              <a:rPr lang="en-US" dirty="0"/>
              <a:t>Each object has its </a:t>
            </a:r>
            <a:r>
              <a:rPr lang="en-US" dirty="0">
                <a:highlight>
                  <a:srgbClr val="FFFF00"/>
                </a:highlight>
              </a:rPr>
              <a:t>set of attributes </a:t>
            </a:r>
            <a:r>
              <a:rPr lang="en-US" dirty="0"/>
              <a:t>which represent its </a:t>
            </a:r>
            <a:r>
              <a:rPr lang="en-US" dirty="0">
                <a:highlight>
                  <a:srgbClr val="FFFF00"/>
                </a:highlight>
              </a:rPr>
              <a:t>characteristics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Different objects are related using </a:t>
            </a:r>
            <a:r>
              <a:rPr lang="en-US" dirty="0">
                <a:highlight>
                  <a:srgbClr val="FFFF00"/>
                </a:highlight>
              </a:rPr>
              <a:t>relationships</a:t>
            </a:r>
          </a:p>
          <a:p>
            <a:pPr lvl="1"/>
            <a:r>
              <a:rPr lang="en-US" dirty="0"/>
              <a:t>Also know as </a:t>
            </a:r>
            <a:r>
              <a:rPr lang="en-US" dirty="0">
                <a:highlight>
                  <a:srgbClr val="FFFF00"/>
                </a:highlight>
              </a:rPr>
              <a:t>Entity-relationship</a:t>
            </a:r>
            <a:r>
              <a:rPr lang="en-US" dirty="0"/>
              <a:t> Management System</a:t>
            </a:r>
          </a:p>
          <a:p>
            <a:pPr lvl="2"/>
            <a:r>
              <a:rPr lang="en-US" dirty="0"/>
              <a:t>Replace object with entity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Create to </a:t>
            </a:r>
            <a:r>
              <a:rPr lang="en-US" dirty="0">
                <a:highlight>
                  <a:srgbClr val="FFFF00"/>
                </a:highlight>
              </a:rPr>
              <a:t>overcome limitations of large relational databased</a:t>
            </a:r>
          </a:p>
          <a:p>
            <a:pPr lvl="2"/>
            <a:r>
              <a:rPr lang="en-US" dirty="0"/>
              <a:t>Relations between objects are defined</a:t>
            </a:r>
            <a:r>
              <a:rPr lang="en-US" dirty="0">
                <a:highlight>
                  <a:srgbClr val="FFFF00"/>
                </a:highlight>
              </a:rPr>
              <a:t> by values</a:t>
            </a:r>
          </a:p>
        </p:txBody>
      </p:sp>
    </p:spTree>
    <p:extLst>
      <p:ext uri="{BB962C8B-B14F-4D97-AF65-F5344CB8AC3E}">
        <p14:creationId xmlns:p14="http://schemas.microsoft.com/office/powerpoint/2010/main" val="76795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05DF-4554-439C-B8DA-133B67EA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Database </a:t>
            </a:r>
            <a:br>
              <a:rPr lang="en-US" dirty="0"/>
            </a:br>
            <a:r>
              <a:rPr lang="en-US" dirty="0"/>
              <a:t>Management System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82AF7D-903D-4A99-8ADC-ED2B7CF19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14" y="1767598"/>
            <a:ext cx="9250971" cy="46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adds/alters queries </a:t>
            </a:r>
            <a:r>
              <a:rPr lang="en-US" dirty="0"/>
              <a:t>application makes to database server</a:t>
            </a:r>
          </a:p>
          <a:p>
            <a:pPr lvl="1"/>
            <a:r>
              <a:rPr lang="en-US" dirty="0"/>
              <a:t>SQL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Structured Query Language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Two people make one order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Attacker executes queries to access/modify info otherwise inaccessible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9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Appending statement(s) to original query </a:t>
            </a:r>
            <a:r>
              <a:rPr lang="en-US" dirty="0"/>
              <a:t>to execute additional queries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Disallow direct execution</a:t>
            </a:r>
            <a:r>
              <a:rPr lang="en-US" dirty="0"/>
              <a:t> of SQL statements from user input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Run as non-admin SQL user</a:t>
            </a:r>
          </a:p>
        </p:txBody>
      </p:sp>
    </p:spTree>
    <p:extLst>
      <p:ext uri="{BB962C8B-B14F-4D97-AF65-F5344CB8AC3E}">
        <p14:creationId xmlns:p14="http://schemas.microsoft.com/office/powerpoint/2010/main" val="29732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SQL Injection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In-Band</a:t>
            </a:r>
            <a:r>
              <a:rPr lang="en-US" dirty="0"/>
              <a:t> SQL Injection</a:t>
            </a:r>
          </a:p>
          <a:p>
            <a:pPr lvl="1"/>
            <a:r>
              <a:rPr lang="en-US" dirty="0"/>
              <a:t>Receive data using </a:t>
            </a:r>
            <a:r>
              <a:rPr lang="en-US" dirty="0">
                <a:highlight>
                  <a:srgbClr val="FFFF00"/>
                </a:highlight>
              </a:rPr>
              <a:t>same channel </a:t>
            </a:r>
            <a:r>
              <a:rPr lang="en-US" dirty="0"/>
              <a:t>(application) to inject SQL code</a:t>
            </a:r>
          </a:p>
          <a:p>
            <a:pPr lvl="2"/>
            <a:r>
              <a:rPr lang="en-US" dirty="0"/>
              <a:t>Get info from hijacking app query</a:t>
            </a:r>
          </a:p>
          <a:p>
            <a:r>
              <a:rPr lang="en-US" dirty="0">
                <a:highlight>
                  <a:srgbClr val="FFFF00"/>
                </a:highlight>
              </a:rPr>
              <a:t>Out-of-Band</a:t>
            </a:r>
            <a:r>
              <a:rPr lang="en-US" dirty="0"/>
              <a:t> SQL Injection</a:t>
            </a:r>
          </a:p>
          <a:p>
            <a:pPr lvl="1"/>
            <a:r>
              <a:rPr lang="en-US" dirty="0"/>
              <a:t>Receive data using </a:t>
            </a:r>
            <a:r>
              <a:rPr lang="en-US" dirty="0">
                <a:highlight>
                  <a:srgbClr val="FFFF00"/>
                </a:highlight>
              </a:rPr>
              <a:t>different channel</a:t>
            </a:r>
          </a:p>
          <a:p>
            <a:pPr lvl="2"/>
            <a:r>
              <a:rPr lang="en-US" dirty="0"/>
              <a:t>Get info from email, text,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r>
              <a:rPr lang="en-US" dirty="0">
                <a:highlight>
                  <a:srgbClr val="FFFF00"/>
                </a:highlight>
              </a:rPr>
              <a:t>Blind (or inferential) </a:t>
            </a:r>
            <a:r>
              <a:rPr lang="en-US" dirty="0"/>
              <a:t>SQL Injection</a:t>
            </a:r>
          </a:p>
          <a:p>
            <a:pPr lvl="1"/>
            <a:r>
              <a:rPr lang="en-US" dirty="0"/>
              <a:t>Data reconstructed by sending </a:t>
            </a:r>
            <a:r>
              <a:rPr lang="en-US" dirty="0">
                <a:highlight>
                  <a:srgbClr val="FFFF00"/>
                </a:highlight>
              </a:rPr>
              <a:t>specific statements and discerning behavior </a:t>
            </a:r>
            <a:r>
              <a:rPr lang="en-US" dirty="0"/>
              <a:t>of application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2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258F-2D5A-4D09-A69F-0AB88767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SQL Injection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EE49-4343-46EC-AEA2-5FC9714C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74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Union Operator</a:t>
            </a:r>
          </a:p>
          <a:p>
            <a:pPr lvl="1"/>
            <a:r>
              <a:rPr lang="en-US" dirty="0"/>
              <a:t>Union statement used to combine </a:t>
            </a:r>
            <a:r>
              <a:rPr lang="en-US" dirty="0">
                <a:highlight>
                  <a:srgbClr val="FFFF00"/>
                </a:highlight>
              </a:rPr>
              <a:t>multiple queries</a:t>
            </a:r>
          </a:p>
          <a:p>
            <a:r>
              <a:rPr lang="en-US" dirty="0">
                <a:highlight>
                  <a:srgbClr val="FFFF00"/>
                </a:highlight>
              </a:rPr>
              <a:t>Boolean</a:t>
            </a:r>
          </a:p>
          <a:p>
            <a:pPr lvl="1"/>
            <a:r>
              <a:rPr lang="en-US" dirty="0"/>
              <a:t>Boolean operators used to </a:t>
            </a:r>
            <a:r>
              <a:rPr lang="en-US" dirty="0">
                <a:highlight>
                  <a:srgbClr val="FFFF00"/>
                </a:highlight>
              </a:rPr>
              <a:t>verify validity of certain conditions</a:t>
            </a:r>
          </a:p>
          <a:p>
            <a:r>
              <a:rPr lang="en-US" dirty="0">
                <a:highlight>
                  <a:srgbClr val="FFFF00"/>
                </a:highlight>
              </a:rPr>
              <a:t>Error-based</a:t>
            </a:r>
          </a:p>
          <a:p>
            <a:pPr lvl="1"/>
            <a:r>
              <a:rPr lang="en-US" dirty="0"/>
              <a:t>Force database to </a:t>
            </a:r>
            <a:r>
              <a:rPr lang="en-US" dirty="0">
                <a:highlight>
                  <a:srgbClr val="FFFF00"/>
                </a:highlight>
              </a:rPr>
              <a:t>generate error to enhance/refine injection</a:t>
            </a:r>
          </a:p>
          <a:p>
            <a:r>
              <a:rPr lang="en-US" dirty="0">
                <a:highlight>
                  <a:srgbClr val="FFFF00"/>
                </a:highlight>
              </a:rPr>
              <a:t>Time delay</a:t>
            </a:r>
          </a:p>
          <a:p>
            <a:pPr lvl="1"/>
            <a:r>
              <a:rPr lang="en-US" dirty="0"/>
              <a:t>Use database commands to </a:t>
            </a:r>
            <a:r>
              <a:rPr lang="en-US" dirty="0">
                <a:highlight>
                  <a:srgbClr val="FFFF00"/>
                </a:highlight>
              </a:rPr>
              <a:t>delay responses</a:t>
            </a:r>
          </a:p>
          <a:p>
            <a:r>
              <a:rPr lang="en-US" dirty="0">
                <a:highlight>
                  <a:srgbClr val="FFFF00"/>
                </a:highlight>
              </a:rPr>
              <a:t>Out-of-band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Obtain records </a:t>
            </a:r>
            <a:r>
              <a:rPr lang="en-US" dirty="0"/>
              <a:t>from database using different channel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1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In-Band</a:t>
            </a:r>
            <a:r>
              <a:rPr lang="en-US" dirty="0"/>
              <a:t>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able to use the </a:t>
            </a:r>
            <a:r>
              <a:rPr lang="en-US" dirty="0">
                <a:highlight>
                  <a:srgbClr val="FFFF00"/>
                </a:highlight>
              </a:rPr>
              <a:t>same communication channel </a:t>
            </a:r>
            <a:r>
              <a:rPr lang="en-US" dirty="0"/>
              <a:t>to </a:t>
            </a:r>
            <a:r>
              <a:rPr lang="en-US" dirty="0">
                <a:highlight>
                  <a:srgbClr val="FFFF00"/>
                </a:highlight>
              </a:rPr>
              <a:t>both launch the attack and gather results</a:t>
            </a:r>
            <a:r>
              <a:rPr lang="en-US" dirty="0"/>
              <a:t>.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Error Based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Union Based</a:t>
            </a:r>
          </a:p>
          <a:p>
            <a:r>
              <a:rPr lang="en-US" dirty="0"/>
              <a:t>Error Based</a:t>
            </a:r>
          </a:p>
          <a:p>
            <a:pPr lvl="1"/>
            <a:r>
              <a:rPr lang="en-US" dirty="0"/>
              <a:t>Attacker relies on </a:t>
            </a:r>
            <a:r>
              <a:rPr lang="en-US" dirty="0">
                <a:highlight>
                  <a:srgbClr val="FFFF00"/>
                </a:highlight>
              </a:rPr>
              <a:t>error messages </a:t>
            </a:r>
            <a:r>
              <a:rPr lang="en-US" dirty="0"/>
              <a:t>thrown by the database server to obtain information about the structure of the database.</a:t>
            </a:r>
          </a:p>
          <a:p>
            <a:r>
              <a:rPr lang="en-US" dirty="0"/>
              <a:t>Union Based</a:t>
            </a:r>
          </a:p>
          <a:p>
            <a:pPr lvl="1"/>
            <a:r>
              <a:rPr lang="en-US" dirty="0"/>
              <a:t>Attacker  leverages the </a:t>
            </a:r>
            <a:r>
              <a:rPr lang="en-US" dirty="0">
                <a:highlight>
                  <a:srgbClr val="FFFF00"/>
                </a:highlight>
              </a:rPr>
              <a:t>UNION SQL operator to combine the results of two or more SELECT statements into a single result</a:t>
            </a:r>
            <a:r>
              <a:rPr lang="en-US" dirty="0"/>
              <a:t> which is then returned as part of the HTTP response.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2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Out-of-Band</a:t>
            </a:r>
            <a:r>
              <a:rPr lang="en-US" dirty="0"/>
              <a:t>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is unable to use the same channel to launch the attack and gather results</a:t>
            </a:r>
          </a:p>
          <a:p>
            <a:pPr lvl="1"/>
            <a:r>
              <a:rPr lang="en-US" dirty="0"/>
              <a:t>Attacker makes </a:t>
            </a:r>
            <a:r>
              <a:rPr lang="en-US" dirty="0">
                <a:highlight>
                  <a:srgbClr val="FFFF00"/>
                </a:highlight>
              </a:rPr>
              <a:t>DNS or HTTP requests</a:t>
            </a:r>
            <a:r>
              <a:rPr lang="en-US" dirty="0"/>
              <a:t> to database server to retrieve data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Microsoft SQL Server’s </a:t>
            </a:r>
            <a:r>
              <a:rPr lang="en-US" dirty="0" err="1">
                <a:highlight>
                  <a:srgbClr val="FFFF00"/>
                </a:highlight>
              </a:rPr>
              <a:t>xp_dirtree</a:t>
            </a:r>
            <a:r>
              <a:rPr lang="en-US" dirty="0">
                <a:highlight>
                  <a:srgbClr val="FFFF00"/>
                </a:highlight>
              </a:rPr>
              <a:t> command </a:t>
            </a:r>
          </a:p>
          <a:p>
            <a:pPr lvl="2"/>
            <a:r>
              <a:rPr lang="en-US" dirty="0"/>
              <a:t>Can be used to make </a:t>
            </a:r>
            <a:r>
              <a:rPr lang="en-US" dirty="0">
                <a:highlight>
                  <a:srgbClr val="FFFF00"/>
                </a:highlight>
              </a:rPr>
              <a:t>DNS</a:t>
            </a:r>
            <a:r>
              <a:rPr lang="en-US" dirty="0"/>
              <a:t> requests to a server that an attacker controls</a:t>
            </a:r>
          </a:p>
          <a:p>
            <a:pPr lvl="1"/>
            <a:r>
              <a:rPr lang="en-US" dirty="0"/>
              <a:t>Oracle Database’s </a:t>
            </a:r>
            <a:r>
              <a:rPr lang="en-US" dirty="0">
                <a:highlight>
                  <a:srgbClr val="FFFF00"/>
                </a:highlight>
              </a:rPr>
              <a:t>UTL_HTTP package </a:t>
            </a:r>
          </a:p>
          <a:p>
            <a:pPr lvl="2"/>
            <a:r>
              <a:rPr lang="en-US" dirty="0"/>
              <a:t>Can be used to send </a:t>
            </a:r>
            <a:r>
              <a:rPr lang="en-US" dirty="0">
                <a:highlight>
                  <a:srgbClr val="FFFF00"/>
                </a:highlight>
              </a:rPr>
              <a:t>HTTP</a:t>
            </a:r>
            <a:r>
              <a:rPr lang="en-US" dirty="0"/>
              <a:t> requests from SQL and PL/SQL to a server that an attacker controls.</a:t>
            </a:r>
          </a:p>
        </p:txBody>
      </p:sp>
    </p:spTree>
    <p:extLst>
      <p:ext uri="{BB962C8B-B14F-4D97-AF65-F5344CB8AC3E}">
        <p14:creationId xmlns:p14="http://schemas.microsoft.com/office/powerpoint/2010/main" val="5239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Database Hacking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Database server holds very sensitive information</a:t>
            </a:r>
          </a:p>
          <a:p>
            <a:pPr lvl="1"/>
            <a:r>
              <a:rPr lang="en-US" dirty="0"/>
              <a:t>Application is portal to database server</a:t>
            </a:r>
          </a:p>
          <a:p>
            <a:pPr lvl="1"/>
            <a:r>
              <a:rPr lang="en-US" dirty="0"/>
              <a:t>Portal needs to be secure 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Classify levels of database insecurities</a:t>
            </a:r>
          </a:p>
          <a:p>
            <a:pPr lvl="1"/>
            <a:r>
              <a:rPr lang="en-US" dirty="0"/>
              <a:t>Compare and differentiate SQL injections</a:t>
            </a:r>
          </a:p>
          <a:p>
            <a:pPr lvl="1"/>
            <a:r>
              <a:rPr lang="en-US" dirty="0"/>
              <a:t>Critique and execute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Blind (or inferential) </a:t>
            </a:r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reconstructs</a:t>
            </a:r>
            <a:r>
              <a:rPr lang="en-US" dirty="0"/>
              <a:t> the database</a:t>
            </a:r>
          </a:p>
          <a:p>
            <a:pPr lvl="2"/>
            <a:r>
              <a:rPr lang="en-US" dirty="0"/>
              <a:t>Structure not data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Sending payloads </a:t>
            </a:r>
            <a:r>
              <a:rPr lang="en-US" dirty="0"/>
              <a:t>to server to observing the application’s response 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Boolean-Based (Content-Based) Blind SQL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Time-Based Blind 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Boolean-Based</a:t>
            </a:r>
            <a:r>
              <a:rPr lang="en-US" dirty="0"/>
              <a:t> (Content-Based) Blind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sending a query </a:t>
            </a:r>
            <a:r>
              <a:rPr lang="en-US" dirty="0"/>
              <a:t>to the database which </a:t>
            </a:r>
            <a:r>
              <a:rPr lang="en-US" dirty="0">
                <a:highlight>
                  <a:srgbClr val="FFFF00"/>
                </a:highlight>
              </a:rPr>
              <a:t>forces a Boolean value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Slowest guessing game ever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Attacker needs to enumerate a database, character by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9522-614E-444B-AC95-2E7E31B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Time-Based</a:t>
            </a:r>
            <a:r>
              <a:rPr lang="en-US" dirty="0"/>
              <a:t> Blind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3E2C-3D16-4F32-BCC3-36D2496B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sending a query to the database which </a:t>
            </a:r>
            <a:r>
              <a:rPr lang="en-US" dirty="0">
                <a:highlight>
                  <a:srgbClr val="FFFF00"/>
                </a:highlight>
              </a:rPr>
              <a:t>forces the database to wait for a specified amount of time (in seconds) before responding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response time will indicate </a:t>
            </a:r>
            <a:r>
              <a:rPr lang="en-US" dirty="0"/>
              <a:t>to the attacker whether the result of the query is </a:t>
            </a:r>
            <a:r>
              <a:rPr lang="en-US" dirty="0">
                <a:highlight>
                  <a:srgbClr val="FFFF00"/>
                </a:highlight>
              </a:rPr>
              <a:t>TRUE or FALSE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True value returned after delay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False value returned immediately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Boolean vs time-based</a:t>
            </a:r>
          </a:p>
          <a:p>
            <a:pPr lvl="2"/>
            <a:r>
              <a:rPr lang="en-US" dirty="0"/>
              <a:t>May not be able to get return value</a:t>
            </a:r>
          </a:p>
          <a:p>
            <a:pPr lvl="2"/>
            <a:r>
              <a:rPr lang="en-US" dirty="0"/>
              <a:t>If application hangs for specified time =&gt; know statement is correct</a:t>
            </a:r>
          </a:p>
        </p:txBody>
      </p:sp>
    </p:spTree>
    <p:extLst>
      <p:ext uri="{BB962C8B-B14F-4D97-AF65-F5344CB8AC3E}">
        <p14:creationId xmlns:p14="http://schemas.microsoft.com/office/powerpoint/2010/main" val="170506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Fingerprinting</a:t>
            </a:r>
            <a:r>
              <a:rPr lang="en-US" dirty="0"/>
              <a:t>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Get as much information about Database as possible</a:t>
            </a:r>
          </a:p>
          <a:p>
            <a:pPr lvl="2"/>
            <a:r>
              <a:rPr lang="en-US" dirty="0"/>
              <a:t>Management System, Version,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Fingerprinting human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Once attacker knows database =&gt; can exploit more efficiently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Executing statements that retrieve metadata of database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Researching error messages if 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3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SQL Injection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How to best protect application, database application from SQL injections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 immutable queries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Static queries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Parameterized queries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Stored procedures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  <a:p>
            <a:r>
              <a:rPr lang="en-US" dirty="0"/>
              <a:t>Database Models</a:t>
            </a:r>
          </a:p>
          <a:p>
            <a:r>
              <a:rPr lang="en-US" dirty="0"/>
              <a:t>HDMS, NDMS, RDMS, OODMS</a:t>
            </a:r>
          </a:p>
          <a:p>
            <a:r>
              <a:rPr lang="en-US" dirty="0"/>
              <a:t>SQL Injection Categories &amp; Techniques</a:t>
            </a:r>
          </a:p>
          <a:p>
            <a:r>
              <a:rPr lang="en-US" dirty="0"/>
              <a:t>In-Band, Out-of-Band, Blind SQL Injection</a:t>
            </a:r>
          </a:p>
          <a:p>
            <a:r>
              <a:rPr lang="en-US" dirty="0"/>
              <a:t>Fingerprinting Database</a:t>
            </a:r>
          </a:p>
          <a:p>
            <a:r>
              <a:rPr lang="en-US" dirty="0"/>
              <a:t>SQL Injection Mitigations</a:t>
            </a:r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https://portswigger.net/web-security/sql-injection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https://www.youtube.com/watch?v=WFFQw01EYHM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Database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Web server host files / folders to display company online presence</a:t>
            </a:r>
          </a:p>
          <a:p>
            <a:pPr lvl="1"/>
            <a:r>
              <a:rPr lang="en-US" dirty="0"/>
              <a:t>Database server holds proprietary secrets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Hierarchical</a:t>
            </a:r>
            <a:r>
              <a:rPr lang="en-US" dirty="0"/>
              <a:t> database management system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Network</a:t>
            </a:r>
            <a:r>
              <a:rPr lang="en-US" dirty="0"/>
              <a:t> database management system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Relational</a:t>
            </a:r>
            <a:r>
              <a:rPr lang="en-US" dirty="0"/>
              <a:t> database management system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Object-oriented</a:t>
            </a:r>
            <a:r>
              <a:rPr lang="en-US" dirty="0"/>
              <a:t>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SQL Injection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Application may provide easier roadmap to access database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Secure database interface with application by applying various techniques that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Hierarchical</a:t>
            </a:r>
            <a:r>
              <a:rPr lang="en-US" dirty="0"/>
              <a:t>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Organizes data into a </a:t>
            </a:r>
            <a:r>
              <a:rPr lang="en-US" dirty="0">
                <a:highlight>
                  <a:srgbClr val="FFFF00"/>
                </a:highlight>
              </a:rPr>
              <a:t>tree-like-structure</a:t>
            </a:r>
            <a:r>
              <a:rPr lang="en-US" dirty="0"/>
              <a:t>, with a single root, to which all the other data is linked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 child node will only have a single parent node.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Efficiently describes many real-world relationships </a:t>
            </a:r>
          </a:p>
          <a:p>
            <a:pPr lvl="2"/>
            <a:r>
              <a:rPr lang="en-US" dirty="0"/>
              <a:t>Examples</a:t>
            </a:r>
          </a:p>
          <a:p>
            <a:pPr lvl="3"/>
            <a:r>
              <a:rPr lang="en-US" dirty="0"/>
              <a:t>index of a book </a:t>
            </a:r>
          </a:p>
          <a:p>
            <a:pPr lvl="3"/>
            <a:r>
              <a:rPr lang="en-US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18031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Database Management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24284-2583-434E-91C9-EBDE2836FA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8" y="1690688"/>
            <a:ext cx="10515600" cy="4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Network</a:t>
            </a:r>
            <a:r>
              <a:rPr lang="en-US" dirty="0"/>
              <a:t>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Extension of the Hierarchical model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Organized more like a </a:t>
            </a:r>
            <a:r>
              <a:rPr lang="en-US" dirty="0">
                <a:highlight>
                  <a:srgbClr val="FFFF00"/>
                </a:highlight>
              </a:rPr>
              <a:t>graph</a:t>
            </a:r>
          </a:p>
          <a:p>
            <a:pPr lvl="1"/>
            <a:r>
              <a:rPr lang="en-US" dirty="0"/>
              <a:t>Allowed to have </a:t>
            </a:r>
            <a:r>
              <a:rPr lang="en-US" dirty="0">
                <a:highlight>
                  <a:srgbClr val="FFFF00"/>
                </a:highlight>
              </a:rPr>
              <a:t>more than one parent node</a:t>
            </a:r>
          </a:p>
          <a:p>
            <a:pPr lvl="1"/>
            <a:r>
              <a:rPr lang="en-US" dirty="0"/>
              <a:t>Used to map </a:t>
            </a:r>
            <a:r>
              <a:rPr lang="en-US" dirty="0">
                <a:highlight>
                  <a:srgbClr val="FFFF00"/>
                </a:highlight>
              </a:rPr>
              <a:t>many-to-many</a:t>
            </a:r>
            <a:r>
              <a:rPr lang="en-US" dirty="0"/>
              <a:t> data relationships.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Data is </a:t>
            </a:r>
            <a:r>
              <a:rPr lang="en-US" dirty="0">
                <a:highlight>
                  <a:srgbClr val="FFFF00"/>
                </a:highlight>
              </a:rPr>
              <a:t>more related </a:t>
            </a:r>
            <a:r>
              <a:rPr lang="en-US" dirty="0"/>
              <a:t>because more relationships permitted</a:t>
            </a:r>
          </a:p>
          <a:p>
            <a:pPr lvl="2"/>
            <a:r>
              <a:rPr lang="en-US" dirty="0"/>
              <a:t>Data access becomes </a:t>
            </a:r>
            <a:r>
              <a:rPr lang="en-US" dirty="0">
                <a:highlight>
                  <a:srgbClr val="FFFF00"/>
                </a:highlight>
              </a:rPr>
              <a:t>easier and faster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Was the most widely used database model before Relational Model was created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4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D169-93C2-476A-ADF0-DC68EB19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Database Management System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DB2C9-771C-4342-B17A-7DAABB21C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72" y="1475217"/>
            <a:ext cx="6206955" cy="46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56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955</Words>
  <Application>Microsoft Macintosh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Database Hacking</vt:lpstr>
      <vt:lpstr>Database Hacking</vt:lpstr>
      <vt:lpstr>Database Hacking</vt:lpstr>
      <vt:lpstr>Hierarchical Database Management System</vt:lpstr>
      <vt:lpstr>Hierarchical Database Management System</vt:lpstr>
      <vt:lpstr>Network Database Management System</vt:lpstr>
      <vt:lpstr>Network Database Management System</vt:lpstr>
      <vt:lpstr>Relational Database Management System</vt:lpstr>
      <vt:lpstr>Relational Database Management System</vt:lpstr>
      <vt:lpstr>Object-oriented Database  Management System</vt:lpstr>
      <vt:lpstr>Object-oriented Database  Management System</vt:lpstr>
      <vt:lpstr>SQL Injection</vt:lpstr>
      <vt:lpstr>SQL Injection</vt:lpstr>
      <vt:lpstr>SQL Injection Categories</vt:lpstr>
      <vt:lpstr>SQL Injection Techniques</vt:lpstr>
      <vt:lpstr>In-Band SQL Injection</vt:lpstr>
      <vt:lpstr>Out-of-Band SQL Injection</vt:lpstr>
      <vt:lpstr>Blind (or inferential) SQL Injection</vt:lpstr>
      <vt:lpstr>Boolean-Based (Content-Based) Blind SQL</vt:lpstr>
      <vt:lpstr>Time-Based Blind SQL</vt:lpstr>
      <vt:lpstr>Fingerprinting the Database</vt:lpstr>
      <vt:lpstr>SQL Injection Mitigations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48</cp:revision>
  <dcterms:created xsi:type="dcterms:W3CDTF">2019-11-29T15:53:42Z</dcterms:created>
  <dcterms:modified xsi:type="dcterms:W3CDTF">2021-04-05T15:29:30Z</dcterms:modified>
</cp:coreProperties>
</file>