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1" r:id="rId5"/>
    <p:sldId id="270" r:id="rId6"/>
    <p:sldId id="279" r:id="rId7"/>
    <p:sldId id="273" r:id="rId8"/>
    <p:sldId id="276" r:id="rId9"/>
    <p:sldId id="274" r:id="rId10"/>
    <p:sldId id="278" r:id="rId11"/>
    <p:sldId id="280" r:id="rId12"/>
    <p:sldId id="291" r:id="rId13"/>
    <p:sldId id="275" r:id="rId14"/>
    <p:sldId id="292" r:id="rId15"/>
    <p:sldId id="287" r:id="rId16"/>
    <p:sldId id="295" r:id="rId17"/>
    <p:sldId id="283" r:id="rId18"/>
    <p:sldId id="293" r:id="rId19"/>
    <p:sldId id="284" r:id="rId20"/>
    <p:sldId id="286" r:id="rId21"/>
    <p:sldId id="294" r:id="rId22"/>
    <p:sldId id="288" r:id="rId23"/>
    <p:sldId id="296" r:id="rId24"/>
    <p:sldId id="290" r:id="rId25"/>
    <p:sldId id="297" r:id="rId26"/>
    <p:sldId id="263" r:id="rId27"/>
    <p:sldId id="26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3"/>
  </p:normalViewPr>
  <p:slideViewPr>
    <p:cSldViewPr snapToGrid="0">
      <p:cViewPr varScale="1">
        <p:scale>
          <a:sx n="98" d="100"/>
          <a:sy n="9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015C-38D6-4A21-A0A2-97127842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16BA0-D1F5-458F-8961-DC4C12252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A3EE3-36A7-4F23-A69E-6CC3330C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D1ED0-0CE1-4FFF-9BD1-7D1D956F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E341D-553A-4F03-AF5F-EAA7EC1F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D87C-A49F-46C5-A1EF-36560B48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068CF-52B5-4569-B781-5E1897432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E2D00-5A80-4FBE-B0A2-B60988A9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4F10D-26BC-44F6-A0F9-7DEE0571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CC099-CE33-46C0-9802-2A085A91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1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F34F4-7E97-4B7F-A0CF-64CD79211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6B3A7-56F0-46DA-9CA6-8F6D066D9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6DE25-BA2A-440D-B96D-42FB8C7A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E20EA-E73A-4A97-A58B-8FD7AC35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270C7-3B86-4955-9B53-1A4D1E6E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6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EA43-C7DA-4452-AA39-E125E727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D6AF-1D07-45C5-BA07-570B55C27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3EF8A-A2CD-49F2-B400-4FEA04C1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118B-C63C-4B8A-9282-111A97D1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4BF53-178B-4706-A111-436D4663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9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ECB2-BE48-4A0E-BC7E-308782B1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39C6D-9082-4A26-AEA2-57513484A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1D328-1657-4FF9-BA5E-47104CE3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43BCD-F177-4641-9354-95BB5E56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63D06-3AC6-45A0-B7B7-B138C018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6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17AD-739B-4F68-A9FE-C05495EC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31C7-9169-4C08-BE83-5CC8B820A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A74F1-A2E0-4FA3-8B3E-5AAD2DB04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DD30B-0B88-4483-BA33-D546D8F4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B04C5-89EB-4BA0-9A2E-00EAD6EC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9CFB7-F3CC-44DF-A3FB-937159FB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6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BE5F-2160-4E53-BDF0-B64101DC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2945A-551E-4859-B5D0-D863C377C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0BA80-7E71-45C5-B35C-7C87F225D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EF91BA-AA3B-4B2C-9298-A12AFD71B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08BEC-58E0-4D01-A59A-CC01665F7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8840E-9736-4CBE-958A-EB7E83B4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5AF03-6FB6-4DC5-B7F5-3046872F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1A52E-8CBD-42EC-AACF-2A188C37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5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A253-1C3F-4064-9827-A8B3515F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87EE61-B57A-48C1-B5D1-8A4A2527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2E168-574F-40F9-BE97-EC538348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EC48F-B4B9-4DC9-88A0-4E2D82B8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8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26D2E-952E-4187-B5D7-5FBB20ED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87B47-6913-4028-940F-A0BAC39B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963CA-A7E7-4547-86B7-F253A9BB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3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412E-5F8B-4C38-959C-E787FF4C3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3FA7-09C5-492A-ABA2-B65F1C79C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F6D2C-1F4F-424F-9E69-3E5280B60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87BD9-088C-48FC-8F15-23725200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69DF7-13A2-44F0-9C55-DA2D6A4C0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8E408-E791-4497-940F-530ADFAD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B58B-2099-4AF8-9553-22AB18075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BBDA6-E4A4-4D1D-BB50-2AC0BB2AA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35956-7A0F-4382-B667-1071ADA0C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C586D-E6F7-4D8C-95A0-6CB10933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6833D-3E12-4AF5-895C-2B023920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16769-5792-4A5C-B252-AE57B4D5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1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558E1-6460-49A4-9E1A-A423CD20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F13B0-46BF-4DD6-B00D-1FD77C8C7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761E-E534-4D94-8110-7FD80A4AC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B3998-985A-4D94-B13E-1B64131194E0}" type="datetimeFigureOut">
              <a:rPr lang="en-US" smtClean="0"/>
              <a:t>3/14/21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5BFB6-E542-4693-A178-18F10038A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9D48A-03B9-4EA8-8C97-B41A3AE59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8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skullsecurity.org/Password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ck2bcFQgNE" TargetMode="External"/><Relationship Id="rId2" Type="http://schemas.openxmlformats.org/officeDocument/2006/relationships/hyperlink" Target="https://www.rapid7.com/fundamentals/types-of-attack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36F2-1AF7-4C3B-996D-62F89A4CB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Cyber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C1745-74BC-4218-B6DB-2ABDB7DDC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COMP3134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Week 7</a:t>
            </a:r>
          </a:p>
        </p:txBody>
      </p:sp>
    </p:spTree>
    <p:extLst>
      <p:ext uri="{BB962C8B-B14F-4D97-AF65-F5344CB8AC3E}">
        <p14:creationId xmlns:p14="http://schemas.microsoft.com/office/powerpoint/2010/main" val="252828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Amplification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Very potent attack that would bring down even the most robust network infrastructure</a:t>
            </a:r>
          </a:p>
          <a:p>
            <a:r>
              <a:rPr lang="en-US" dirty="0"/>
              <a:t>Mitigation Methods</a:t>
            </a:r>
          </a:p>
          <a:p>
            <a:pPr lvl="1"/>
            <a:r>
              <a:rPr lang="en-US" dirty="0"/>
              <a:t>Tightening DNS server security</a:t>
            </a:r>
          </a:p>
          <a:p>
            <a:pPr lvl="1"/>
            <a:r>
              <a:rPr lang="en-US" dirty="0"/>
              <a:t>Blocking specific DNS servers </a:t>
            </a:r>
          </a:p>
          <a:p>
            <a:pPr lvl="1"/>
            <a:r>
              <a:rPr lang="en-US" dirty="0"/>
              <a:t>Blocking all open recursive relay servers</a:t>
            </a:r>
          </a:p>
          <a:p>
            <a:r>
              <a:rPr lang="en-US" dirty="0"/>
              <a:t>Methods do not address attack sources</a:t>
            </a:r>
          </a:p>
          <a:p>
            <a:r>
              <a:rPr lang="en-US" dirty="0"/>
              <a:t>Methods do not reduce payload on networks </a:t>
            </a:r>
          </a:p>
          <a:p>
            <a:r>
              <a:rPr lang="en-US" dirty="0">
                <a:highlight>
                  <a:srgbClr val="FFFF00"/>
                </a:highlight>
              </a:rPr>
              <a:t>Blocking all traffic from open recursive servers =&gt; interferes with legitimate communication attempts</a:t>
            </a:r>
          </a:p>
        </p:txBody>
      </p:sp>
    </p:spTree>
    <p:extLst>
      <p:ext uri="{BB962C8B-B14F-4D97-AF65-F5344CB8AC3E}">
        <p14:creationId xmlns:p14="http://schemas.microsoft.com/office/powerpoint/2010/main" val="2460755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5CA7-B2E0-4A67-82A9-6E79C084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Directory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49D58-1DDC-475F-B700-696F35B4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Also known as </a:t>
            </a:r>
            <a:r>
              <a:rPr lang="en-US" dirty="0">
                <a:highlight>
                  <a:srgbClr val="FFFF00"/>
                </a:highlight>
              </a:rPr>
              <a:t>path traversal, dot-dot-dash, directory climbing, backtracking</a:t>
            </a:r>
          </a:p>
          <a:p>
            <a:pPr lvl="1"/>
            <a:r>
              <a:rPr lang="en-US" dirty="0"/>
              <a:t>Allows attackers to </a:t>
            </a:r>
            <a:r>
              <a:rPr lang="en-US" dirty="0">
                <a:highlight>
                  <a:srgbClr val="FFFF00"/>
                </a:highlight>
              </a:rPr>
              <a:t>access file and directories stored outside web root</a:t>
            </a:r>
          </a:p>
          <a:p>
            <a:r>
              <a:rPr lang="en-US" dirty="0"/>
              <a:t>Accomplished By</a:t>
            </a:r>
          </a:p>
          <a:p>
            <a:pPr lvl="1"/>
            <a:r>
              <a:rPr lang="en-US" dirty="0"/>
              <a:t>Manipulating variables that access files on system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Use relative path strings</a:t>
            </a:r>
          </a:p>
          <a:p>
            <a:pPr lvl="1"/>
            <a:r>
              <a:rPr lang="en-US" dirty="0"/>
              <a:t>Linux 	=&gt; 	traverse entire system</a:t>
            </a:r>
          </a:p>
          <a:p>
            <a:pPr lvl="1"/>
            <a:r>
              <a:rPr lang="en-US" dirty="0"/>
              <a:t>Windows 	=&gt; 	travers portion of system</a:t>
            </a:r>
          </a:p>
          <a:p>
            <a:pPr lvl="1"/>
            <a:r>
              <a:rPr lang="en-US" dirty="0"/>
              <a:t>../</a:t>
            </a:r>
          </a:p>
          <a:p>
            <a:pPr lvl="1"/>
            <a:r>
              <a:rPr lang="en-US" dirty="0"/>
              <a:t>Can use </a:t>
            </a:r>
            <a:r>
              <a:rPr lang="en-US" dirty="0">
                <a:highlight>
                  <a:srgbClr val="FFFF00"/>
                </a:highlight>
              </a:rPr>
              <a:t>Unicode chars </a:t>
            </a:r>
          </a:p>
          <a:p>
            <a:pPr lvl="2"/>
            <a:r>
              <a:rPr lang="en-US" dirty="0"/>
              <a:t>%2e 	=&gt; 	.</a:t>
            </a:r>
          </a:p>
          <a:p>
            <a:pPr lvl="2"/>
            <a:r>
              <a:rPr lang="en-US" dirty="0"/>
              <a:t>%2f 	=&gt; 	/</a:t>
            </a:r>
          </a:p>
          <a:p>
            <a:pPr lvl="2"/>
            <a:r>
              <a:rPr lang="en-US" dirty="0"/>
              <a:t>%5c 	=&gt; 	\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2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5CA7-B2E0-4A67-82A9-6E79C084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49D58-1DDC-475F-B700-696F35B4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Attackers access restricted directories, execute commands and view data outside the normal Web server directory	</a:t>
            </a:r>
          </a:p>
          <a:p>
            <a:pPr lvl="2"/>
            <a:r>
              <a:rPr lang="en-US" dirty="0"/>
              <a:t>Files outside web root should not be accessed =&gt; display sensitive info</a:t>
            </a:r>
          </a:p>
          <a:p>
            <a:r>
              <a:rPr lang="en-US" dirty="0"/>
              <a:t>Mitigation Methods</a:t>
            </a:r>
          </a:p>
          <a:p>
            <a:pPr lvl="1"/>
            <a:r>
              <a:rPr lang="en-US" dirty="0"/>
              <a:t>Avoid storing sensitive files outside web root</a:t>
            </a:r>
          </a:p>
          <a:p>
            <a:pPr lvl="1"/>
            <a:r>
              <a:rPr lang="en-US" dirty="0"/>
              <a:t>Validate user input / query string input before execution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543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5CA7-B2E0-4A67-82A9-6E79C084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Website Defacement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49D58-1DDC-475F-B700-696F35B4D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Attacker </a:t>
            </a:r>
            <a:r>
              <a:rPr lang="en-US" dirty="0">
                <a:highlight>
                  <a:srgbClr val="FFFF00"/>
                </a:highlight>
              </a:rPr>
              <a:t>alters appearance of website</a:t>
            </a:r>
            <a:r>
              <a:rPr lang="en-US" dirty="0"/>
              <a:t> =&gt; provide message attacker desires</a:t>
            </a:r>
          </a:p>
          <a:p>
            <a:r>
              <a:rPr lang="en-US" dirty="0"/>
              <a:t>Accomplished By</a:t>
            </a:r>
          </a:p>
          <a:p>
            <a:pPr lvl="1"/>
            <a:r>
              <a:rPr lang="en-US" dirty="0"/>
              <a:t>Getting access to source content by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Password guessing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SQL injections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Lose integrity of site content</a:t>
            </a:r>
          </a:p>
          <a:p>
            <a:r>
              <a:rPr lang="en-US" dirty="0"/>
              <a:t>Mitigation Methods</a:t>
            </a:r>
          </a:p>
          <a:p>
            <a:pPr lvl="1"/>
            <a:r>
              <a:rPr lang="en-US" dirty="0"/>
              <a:t>Create strong passwords</a:t>
            </a:r>
          </a:p>
          <a:p>
            <a:pPr lvl="1"/>
            <a:r>
              <a:rPr lang="en-US" dirty="0"/>
              <a:t>Secure database server</a:t>
            </a:r>
          </a:p>
        </p:txBody>
      </p:sp>
    </p:spTree>
    <p:extLst>
      <p:ext uri="{BB962C8B-B14F-4D97-AF65-F5344CB8AC3E}">
        <p14:creationId xmlns:p14="http://schemas.microsoft.com/office/powerpoint/2010/main" val="1992495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FA06-1131-4504-A12B-538158185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Long It Takes Hackers to Guess Password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B98725-E74D-475A-9A39-17CD0428D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Random Execution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6912D9-21B5-41E4-A521-480EB92AB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30" y="1507788"/>
            <a:ext cx="10174939" cy="345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34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5CA7-B2E0-4A67-82A9-6E79C084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Application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49D58-1DDC-475F-B700-696F35B4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Attacker </a:t>
            </a:r>
            <a:r>
              <a:rPr lang="en-US" dirty="0">
                <a:highlight>
                  <a:srgbClr val="FFFF00"/>
                </a:highlight>
              </a:rPr>
              <a:t>receives detailed information about server </a:t>
            </a:r>
            <a:r>
              <a:rPr lang="en-US" dirty="0"/>
              <a:t>when errors occur</a:t>
            </a:r>
          </a:p>
          <a:p>
            <a:pPr lvl="2"/>
            <a:r>
              <a:rPr lang="en-US" dirty="0"/>
              <a:t>Error Codes</a:t>
            </a:r>
          </a:p>
          <a:p>
            <a:pPr lvl="2"/>
            <a:r>
              <a:rPr lang="en-US" dirty="0"/>
              <a:t>Stack Traces</a:t>
            </a:r>
          </a:p>
          <a:p>
            <a:pPr lvl="2"/>
            <a:r>
              <a:rPr lang="en-US" dirty="0"/>
              <a:t>Database dumps</a:t>
            </a:r>
          </a:p>
          <a:p>
            <a:r>
              <a:rPr lang="en-US" dirty="0"/>
              <a:t>Accomplished By</a:t>
            </a:r>
          </a:p>
          <a:p>
            <a:pPr lvl="1"/>
            <a:r>
              <a:rPr lang="en-US" dirty="0"/>
              <a:t>Purposefully evoking error on application to view server error messages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989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5CA7-B2E0-4A67-82A9-6E79C084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49D58-1DDC-475F-B700-696F35B4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Default application config =&gt; development mode</a:t>
            </a:r>
          </a:p>
          <a:p>
            <a:pPr lvl="2"/>
            <a:r>
              <a:rPr lang="en-US" dirty="0"/>
              <a:t>Changes should be made =&gt; production mode</a:t>
            </a:r>
          </a:p>
          <a:p>
            <a:pPr lvl="1"/>
            <a:r>
              <a:rPr lang="en-US" dirty="0"/>
              <a:t>More attacker knows about server setup, more efficient attack can be </a:t>
            </a:r>
          </a:p>
          <a:p>
            <a:r>
              <a:rPr lang="en-US" dirty="0"/>
              <a:t>Mitigation Methods</a:t>
            </a:r>
          </a:p>
          <a:p>
            <a:pPr lvl="1"/>
            <a:r>
              <a:rPr lang="en-US" dirty="0"/>
              <a:t>Log descriptive errors to file outside web root but do not display them</a:t>
            </a:r>
          </a:p>
          <a:p>
            <a:pPr lvl="1"/>
            <a:r>
              <a:rPr lang="en-US" dirty="0"/>
              <a:t>Display general message to user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08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5CA7-B2E0-4A67-82A9-6E79C084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Cookie Manipulation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49D58-1DDC-475F-B700-696F35B4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Attacker </a:t>
            </a:r>
            <a:r>
              <a:rPr lang="en-US" dirty="0">
                <a:highlight>
                  <a:srgbClr val="FFFF00"/>
                </a:highlight>
              </a:rPr>
              <a:t>gets cookie value that holds sensitive data</a:t>
            </a:r>
          </a:p>
          <a:p>
            <a:pPr lvl="1"/>
            <a:r>
              <a:rPr lang="en-US" dirty="0"/>
              <a:t>Extracts data or injects custom data</a:t>
            </a:r>
          </a:p>
          <a:p>
            <a:r>
              <a:rPr lang="en-US" dirty="0"/>
              <a:t>Accomplished By</a:t>
            </a:r>
          </a:p>
          <a:p>
            <a:pPr lvl="1"/>
            <a:r>
              <a:rPr lang="en-US" dirty="0"/>
              <a:t>Extracting or triggering cookie creation/modification</a:t>
            </a:r>
          </a:p>
        </p:txBody>
      </p:sp>
    </p:spTree>
    <p:extLst>
      <p:ext uri="{BB962C8B-B14F-4D97-AF65-F5344CB8AC3E}">
        <p14:creationId xmlns:p14="http://schemas.microsoft.com/office/powerpoint/2010/main" val="1197620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5CA7-B2E0-4A67-82A9-6E79C084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Manipulation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49D58-1DDC-475F-B700-696F35B4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Cookies are read &amp; application processes are executed bases on cookie values</a:t>
            </a:r>
          </a:p>
          <a:p>
            <a:r>
              <a:rPr lang="en-US" dirty="0"/>
              <a:t>Mitigation Methods</a:t>
            </a:r>
          </a:p>
          <a:p>
            <a:pPr lvl="1"/>
            <a:r>
              <a:rPr lang="en-US" dirty="0"/>
              <a:t>Do not store sensitive info in cookies unencrypted</a:t>
            </a:r>
          </a:p>
          <a:p>
            <a:pPr lvl="1"/>
            <a:r>
              <a:rPr lang="en-US" dirty="0"/>
              <a:t>Do not directly execute cookie without testing/checking value</a:t>
            </a:r>
          </a:p>
        </p:txBody>
      </p:sp>
    </p:spTree>
    <p:extLst>
      <p:ext uri="{BB962C8B-B14F-4D97-AF65-F5344CB8AC3E}">
        <p14:creationId xmlns:p14="http://schemas.microsoft.com/office/powerpoint/2010/main" val="2965067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5CA7-B2E0-4A67-82A9-6E79C084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Web Server Password Cracking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49D58-1DDC-475F-B700-696F35B4D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Checking password against most commonly used passwords online database</a:t>
            </a:r>
          </a:p>
          <a:p>
            <a:r>
              <a:rPr lang="en-US" dirty="0"/>
              <a:t>Accomplished By</a:t>
            </a:r>
          </a:p>
          <a:p>
            <a:pPr lvl="1"/>
            <a:r>
              <a:rPr lang="en-US" dirty="0"/>
              <a:t>Testing most commonly used passwords</a:t>
            </a:r>
          </a:p>
          <a:p>
            <a:pPr lvl="2"/>
            <a:r>
              <a:rPr lang="en-US" dirty="0" err="1"/>
              <a:t>WPScan</a:t>
            </a:r>
            <a:endParaRPr lang="en-US" dirty="0"/>
          </a:p>
          <a:p>
            <a:pPr lvl="3"/>
            <a:r>
              <a:rPr lang="en-US" dirty="0"/>
              <a:t>utility</a:t>
            </a:r>
          </a:p>
          <a:p>
            <a:pPr lvl="2"/>
            <a:r>
              <a:rPr lang="en-US" dirty="0">
                <a:hlinkClick r:id="rId2"/>
              </a:rPr>
              <a:t>https://wiki.skullsecurity.org/Passwords</a:t>
            </a:r>
            <a:endParaRPr lang="en-US" dirty="0"/>
          </a:p>
          <a:p>
            <a:pPr lvl="3"/>
            <a:r>
              <a:rPr lang="en-US" dirty="0"/>
              <a:t>Database list</a:t>
            </a:r>
          </a:p>
          <a:p>
            <a:r>
              <a:rPr lang="en-US" dirty="0"/>
              <a:t>Mitigation Methods</a:t>
            </a:r>
          </a:p>
          <a:p>
            <a:pPr lvl="1"/>
            <a:r>
              <a:rPr lang="en-US" dirty="0"/>
              <a:t>Create a strong password</a:t>
            </a:r>
          </a:p>
          <a:p>
            <a:pPr lvl="1"/>
            <a:r>
              <a:rPr lang="en-US" dirty="0"/>
              <a:t>Use uncommon usernames</a:t>
            </a:r>
          </a:p>
        </p:txBody>
      </p:sp>
    </p:spTree>
    <p:extLst>
      <p:ext uri="{BB962C8B-B14F-4D97-AF65-F5344CB8AC3E}">
        <p14:creationId xmlns:p14="http://schemas.microsoft.com/office/powerpoint/2010/main" val="323047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655D-8AB4-416D-AC69-6636B39F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E28DA-980B-48B3-AC27-C2444AA11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Attacking the Web Server</a:t>
            </a:r>
          </a:p>
          <a:p>
            <a:r>
              <a:rPr lang="en-US" dirty="0"/>
              <a:t>Main Teaching Points</a:t>
            </a:r>
          </a:p>
          <a:p>
            <a:pPr lvl="1"/>
            <a:r>
              <a:rPr lang="en-US" dirty="0"/>
              <a:t>Learning how to attack will aid you in mitigation </a:t>
            </a:r>
          </a:p>
          <a:p>
            <a:r>
              <a:rPr lang="en-US" dirty="0"/>
              <a:t>Learning Outcome(s)</a:t>
            </a:r>
          </a:p>
          <a:p>
            <a:pPr lvl="1"/>
            <a:r>
              <a:rPr lang="en-US" dirty="0"/>
              <a:t>Implement various tactics to attack a network or application</a:t>
            </a:r>
          </a:p>
          <a:p>
            <a:pPr lvl="1"/>
            <a:r>
              <a:rPr lang="fr-FR" dirty="0"/>
              <a:t>Critique and </a:t>
            </a:r>
            <a:r>
              <a:rPr lang="fr-FR" dirty="0" err="1"/>
              <a:t>execute</a:t>
            </a:r>
            <a:r>
              <a:rPr lang="fr-FR" dirty="0"/>
              <a:t> mitigation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48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5CA7-B2E0-4A67-82A9-6E79C084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Comments in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49D58-1DDC-475F-B700-696F35B4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Commons in source code can be visible to public</a:t>
            </a:r>
          </a:p>
          <a:p>
            <a:pPr lvl="1"/>
            <a:r>
              <a:rPr lang="en-US" dirty="0"/>
              <a:t>Including too much information could help attackers in reconnaissance stage</a:t>
            </a:r>
          </a:p>
          <a:p>
            <a:r>
              <a:rPr lang="en-US" dirty="0"/>
              <a:t>Accomplished By</a:t>
            </a:r>
          </a:p>
          <a:p>
            <a:pPr lvl="1"/>
            <a:r>
              <a:rPr lang="en-US" dirty="0"/>
              <a:t>Extracting source comments (using DOM manipulation)</a:t>
            </a:r>
          </a:p>
        </p:txBody>
      </p:sp>
    </p:spTree>
    <p:extLst>
      <p:ext uri="{BB962C8B-B14F-4D97-AF65-F5344CB8AC3E}">
        <p14:creationId xmlns:p14="http://schemas.microsoft.com/office/powerpoint/2010/main" val="890738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5CA7-B2E0-4A67-82A9-6E79C084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in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49D58-1DDC-475F-B700-696F35B4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Some developers including info about</a:t>
            </a:r>
          </a:p>
          <a:p>
            <a:pPr lvl="2"/>
            <a:r>
              <a:rPr lang="en-US" dirty="0"/>
              <a:t>System passwords</a:t>
            </a:r>
          </a:p>
          <a:p>
            <a:pPr lvl="2"/>
            <a:r>
              <a:rPr lang="en-US" dirty="0"/>
              <a:t>API credentials</a:t>
            </a:r>
          </a:p>
          <a:p>
            <a:pPr lvl="2"/>
            <a:r>
              <a:rPr lang="en-US" dirty="0"/>
              <a:t>Page processing</a:t>
            </a:r>
          </a:p>
          <a:p>
            <a:r>
              <a:rPr lang="en-US" dirty="0"/>
              <a:t>Mitigation Methods</a:t>
            </a:r>
          </a:p>
          <a:p>
            <a:pPr lvl="1"/>
            <a:r>
              <a:rPr lang="en-US" dirty="0"/>
              <a:t>Do not include sensitive info in comments</a:t>
            </a:r>
          </a:p>
        </p:txBody>
      </p:sp>
    </p:spTree>
    <p:extLst>
      <p:ext uri="{BB962C8B-B14F-4D97-AF65-F5344CB8AC3E}">
        <p14:creationId xmlns:p14="http://schemas.microsoft.com/office/powerpoint/2010/main" val="3829586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5CA7-B2E0-4A67-82A9-6E79C084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Race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49D58-1DDC-475F-B700-696F35B4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When application attempts to perform multiple operations simultaneously but operations need to be done sequentially </a:t>
            </a:r>
          </a:p>
          <a:p>
            <a:pPr lvl="1"/>
            <a:r>
              <a:rPr lang="en-US" dirty="0"/>
              <a:t>A small window to infiltrate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Changing of security guards</a:t>
            </a:r>
          </a:p>
          <a:p>
            <a:r>
              <a:rPr lang="en-US" dirty="0"/>
              <a:t>Accomplished By</a:t>
            </a:r>
          </a:p>
          <a:p>
            <a:pPr lvl="1"/>
            <a:r>
              <a:rPr lang="en-US" dirty="0"/>
              <a:t>Timing attack to infiltrate when rules/processes not being applied</a:t>
            </a:r>
          </a:p>
        </p:txBody>
      </p:sp>
    </p:spTree>
    <p:extLst>
      <p:ext uri="{BB962C8B-B14F-4D97-AF65-F5344CB8AC3E}">
        <p14:creationId xmlns:p14="http://schemas.microsoft.com/office/powerpoint/2010/main" val="22793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5CA7-B2E0-4A67-82A9-6E79C084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49D58-1DDC-475F-B700-696F35B4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High in level of difficulty for attacker</a:t>
            </a:r>
          </a:p>
          <a:p>
            <a:pPr lvl="1"/>
            <a:r>
              <a:rPr lang="en-US" dirty="0"/>
              <a:t>High level of reconnaissance to know timing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Security management system pushes new/update configurations to device</a:t>
            </a:r>
          </a:p>
          <a:p>
            <a:pPr lvl="1"/>
            <a:r>
              <a:rPr lang="en-US" dirty="0"/>
              <a:t>To apply new config, old configs need to cease normal operations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Attacker has small window to bypass normal controls</a:t>
            </a:r>
          </a:p>
        </p:txBody>
      </p:sp>
    </p:spTree>
    <p:extLst>
      <p:ext uri="{BB962C8B-B14F-4D97-AF65-F5344CB8AC3E}">
        <p14:creationId xmlns:p14="http://schemas.microsoft.com/office/powerpoint/2010/main" val="2582080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5CA7-B2E0-4A67-82A9-6E79C084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Hidden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49D58-1DDC-475F-B700-696F35B4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Hidden elements pass information to application</a:t>
            </a:r>
          </a:p>
          <a:p>
            <a:pPr lvl="2"/>
            <a:r>
              <a:rPr lang="en-US" dirty="0"/>
              <a:t>Unseen by user interface</a:t>
            </a:r>
          </a:p>
          <a:p>
            <a:pPr lvl="2"/>
            <a:r>
              <a:rPr lang="en-US" dirty="0"/>
              <a:t>Seen by source code</a:t>
            </a:r>
          </a:p>
          <a:p>
            <a:pPr lvl="1"/>
            <a:r>
              <a:rPr lang="en-US" dirty="0"/>
              <a:t>DOM manipulation can alter values of hidden info to insert malicious values</a:t>
            </a:r>
          </a:p>
          <a:p>
            <a:r>
              <a:rPr lang="en-US" dirty="0"/>
              <a:t>Accomplished By</a:t>
            </a:r>
          </a:p>
          <a:p>
            <a:pPr lvl="1"/>
            <a:r>
              <a:rPr lang="en-US" dirty="0"/>
              <a:t>Changes default value of hidden elements to </a:t>
            </a:r>
            <a:r>
              <a:rPr lang="en-US" dirty="0">
                <a:highlight>
                  <a:srgbClr val="FFFF00"/>
                </a:highlight>
              </a:rPr>
              <a:t>malicious code</a:t>
            </a:r>
          </a:p>
        </p:txBody>
      </p:sp>
    </p:spTree>
    <p:extLst>
      <p:ext uri="{BB962C8B-B14F-4D97-AF65-F5344CB8AC3E}">
        <p14:creationId xmlns:p14="http://schemas.microsoft.com/office/powerpoint/2010/main" val="3310691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5CA7-B2E0-4A67-82A9-6E79C084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49D58-1DDC-475F-B700-696F35B4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Malicious code could run unchecked in application</a:t>
            </a:r>
          </a:p>
          <a:p>
            <a:r>
              <a:rPr lang="en-US" dirty="0"/>
              <a:t>Mitigation Methods</a:t>
            </a:r>
          </a:p>
          <a:p>
            <a:pPr lvl="1"/>
            <a:r>
              <a:rPr lang="en-US" dirty="0"/>
              <a:t>Sanitize hidden element values </a:t>
            </a:r>
          </a:p>
          <a:p>
            <a:pPr lvl="2"/>
            <a:r>
              <a:rPr lang="en-US" dirty="0"/>
              <a:t>Only accept expected values</a:t>
            </a:r>
          </a:p>
        </p:txBody>
      </p:sp>
    </p:spTree>
    <p:extLst>
      <p:ext uri="{BB962C8B-B14F-4D97-AF65-F5344CB8AC3E}">
        <p14:creationId xmlns:p14="http://schemas.microsoft.com/office/powerpoint/2010/main" val="1185764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1218-9218-4CE5-BF13-78775D23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7C80D-27E0-4C65-B8D1-4869EAAF9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Name Server</a:t>
            </a:r>
          </a:p>
          <a:p>
            <a:r>
              <a:rPr lang="en-US" dirty="0"/>
              <a:t>Domain Name System</a:t>
            </a:r>
          </a:p>
          <a:p>
            <a:r>
              <a:rPr lang="en-US" dirty="0">
                <a:highlight>
                  <a:srgbClr val="FFFF00"/>
                </a:highlight>
              </a:rPr>
              <a:t>10 Web Server Attack Tactics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569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0B56-D44D-4F74-92F7-F00E2FEE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0CA6-7670-4046-82C3-239395977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Websites</a:t>
            </a:r>
          </a:p>
          <a:p>
            <a:pPr lvl="1"/>
            <a:r>
              <a:rPr lang="en-US" dirty="0">
                <a:hlinkClick r:id="rId2"/>
              </a:rPr>
              <a:t>https://www.rapid7.com/fundamentals/types-of-attacks/</a:t>
            </a:r>
            <a:endParaRPr lang="en-US" dirty="0"/>
          </a:p>
          <a:p>
            <a:endParaRPr lang="en-US" dirty="0"/>
          </a:p>
          <a:p>
            <a:r>
              <a:rPr lang="en-US" dirty="0"/>
              <a:t>Videos</a:t>
            </a:r>
          </a:p>
          <a:p>
            <a:pPr lvl="1"/>
            <a:r>
              <a:rPr lang="en-US" dirty="0">
                <a:hlinkClick r:id="rId3"/>
              </a:rPr>
              <a:t>https://www.youtube.com/watch?v=Sck2bcFQgNE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F8FEB-4E93-44CA-9C49-EB92189CC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Attacking the Web Server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4F20DB-DB05-4491-B7FA-DF3A1BDC8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1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Attacking the 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Attackers take the path of least resistance</a:t>
            </a:r>
          </a:p>
          <a:p>
            <a:pPr lvl="1"/>
            <a:r>
              <a:rPr lang="en-US" dirty="0"/>
              <a:t>Application security onus on developer</a:t>
            </a:r>
          </a:p>
          <a:p>
            <a:pPr lvl="2"/>
            <a:r>
              <a:rPr lang="en-US" dirty="0"/>
              <a:t>May be neglected</a:t>
            </a:r>
          </a:p>
          <a:p>
            <a:pPr lvl="2"/>
            <a:r>
              <a:rPr lang="en-US" dirty="0"/>
              <a:t>Default application configurations are insecure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Web server vulnerabilities better documented reeks greater damage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5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4A60-9A17-451E-BE0C-D3072733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Attack Tactics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E7B7-C886-435E-ACB2-CCA5A7C49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</a:t>
            </a:r>
            <a:r>
              <a:rPr lang="en-US" dirty="0">
                <a:highlight>
                  <a:srgbClr val="FFFF00"/>
                </a:highlight>
              </a:rPr>
              <a:t>tactics</a:t>
            </a:r>
            <a:r>
              <a:rPr lang="en-US" dirty="0"/>
              <a:t> will be discussed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DNS Server Hijacking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DNS Amplification Attacks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Directory Traversal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Website Defacement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Application Error Handling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712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4A60-9A17-451E-BE0C-D3072733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Attack Tactics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E7B7-C886-435E-ACB2-CCA5A7C49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tactics will be discussed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Cookie Manipulation Attacks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Web Server Password Cracking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Comments in Source Code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Race Conditions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Hidden Elements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6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DNS Server Hijacking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7406"/>
          </a:xfrm>
        </p:spPr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Also known as </a:t>
            </a:r>
            <a:r>
              <a:rPr lang="en-US" dirty="0">
                <a:highlight>
                  <a:srgbClr val="FFFF00"/>
                </a:highlight>
              </a:rPr>
              <a:t>DNS redirection</a:t>
            </a:r>
          </a:p>
          <a:p>
            <a:pPr lvl="1"/>
            <a:r>
              <a:rPr lang="en-US" dirty="0"/>
              <a:t>When attacker gains access to Domain Name Server (DNS)</a:t>
            </a:r>
          </a:p>
          <a:p>
            <a:pPr lvl="1"/>
            <a:r>
              <a:rPr lang="en-US" dirty="0"/>
              <a:t>Changes DNS settings</a:t>
            </a:r>
          </a:p>
          <a:p>
            <a:r>
              <a:rPr lang="en-US" dirty="0"/>
              <a:t>Accomplished By:</a:t>
            </a:r>
          </a:p>
          <a:p>
            <a:pPr lvl="1"/>
            <a:r>
              <a:rPr lang="en-US" dirty="0"/>
              <a:t>Installing </a:t>
            </a:r>
            <a:r>
              <a:rPr lang="en-US" dirty="0">
                <a:highlight>
                  <a:srgbClr val="FFFF00"/>
                </a:highlight>
              </a:rPr>
              <a:t>malware</a:t>
            </a:r>
            <a:r>
              <a:rPr lang="en-US" dirty="0"/>
              <a:t> on user machines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hijack routers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Intercept/hijack DNS communication</a:t>
            </a:r>
          </a:p>
        </p:txBody>
      </p:sp>
    </p:spTree>
    <p:extLst>
      <p:ext uri="{BB962C8B-B14F-4D97-AF65-F5344CB8AC3E}">
        <p14:creationId xmlns:p14="http://schemas.microsoft.com/office/powerpoint/2010/main" val="64230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CDD1-A19F-435A-B639-FE2FF51D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Server Hijacking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0F56A-B6CA-44EE-AD74-76DC81F75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Incoming requests to web server get </a:t>
            </a:r>
            <a:r>
              <a:rPr lang="en-US" dirty="0">
                <a:highlight>
                  <a:srgbClr val="FFFF00"/>
                </a:highlight>
              </a:rPr>
              <a:t>redirected to malicious site</a:t>
            </a:r>
          </a:p>
          <a:p>
            <a:r>
              <a:rPr lang="en-US" dirty="0"/>
              <a:t>Mitigation Methods</a:t>
            </a:r>
          </a:p>
          <a:p>
            <a:pPr lvl="1"/>
            <a:r>
              <a:rPr lang="en-US" dirty="0"/>
              <a:t>Immediately patch known vulnerabilities</a:t>
            </a:r>
          </a:p>
          <a:p>
            <a:pPr lvl="1"/>
            <a:r>
              <a:rPr lang="en-US" dirty="0"/>
              <a:t>Severely restrict access to a name server</a:t>
            </a:r>
          </a:p>
          <a:p>
            <a:pPr lvl="2"/>
            <a:r>
              <a:rPr lang="en-US" dirty="0"/>
              <a:t>Multi-factor access</a:t>
            </a:r>
          </a:p>
          <a:p>
            <a:pPr lvl="2"/>
            <a:r>
              <a:rPr lang="en-US" dirty="0"/>
              <a:t>Use firewalls</a:t>
            </a:r>
          </a:p>
          <a:p>
            <a:pPr lvl="2"/>
            <a:r>
              <a:rPr lang="en-US" dirty="0"/>
              <a:t>Install and use anti-virus protection</a:t>
            </a:r>
          </a:p>
        </p:txBody>
      </p:sp>
    </p:spTree>
    <p:extLst>
      <p:ext uri="{BB962C8B-B14F-4D97-AF65-F5344CB8AC3E}">
        <p14:creationId xmlns:p14="http://schemas.microsoft.com/office/powerpoint/2010/main" val="2739792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DNS Amplification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Type of </a:t>
            </a:r>
            <a:r>
              <a:rPr lang="en-US" dirty="0">
                <a:highlight>
                  <a:srgbClr val="FFFF00"/>
                </a:highlight>
              </a:rPr>
              <a:t>DDoS</a:t>
            </a:r>
            <a:r>
              <a:rPr lang="en-US" dirty="0"/>
              <a:t> attack</a:t>
            </a:r>
          </a:p>
          <a:p>
            <a:pPr lvl="1"/>
            <a:r>
              <a:rPr lang="en-US" dirty="0"/>
              <a:t>Attacker exploits vulnerabilities in domain name system (DNS) servers</a:t>
            </a:r>
          </a:p>
          <a:p>
            <a:r>
              <a:rPr lang="en-US" dirty="0"/>
              <a:t>Accomplished By</a:t>
            </a:r>
          </a:p>
          <a:p>
            <a:pPr lvl="1"/>
            <a:r>
              <a:rPr lang="en-US" dirty="0"/>
              <a:t>Turning </a:t>
            </a:r>
            <a:r>
              <a:rPr lang="en-US" dirty="0">
                <a:highlight>
                  <a:srgbClr val="FFFF00"/>
                </a:highlight>
              </a:rPr>
              <a:t>small DNS query into large payload </a:t>
            </a:r>
            <a:r>
              <a:rPr lang="en-US" dirty="0"/>
              <a:t>directed at target network</a:t>
            </a:r>
          </a:p>
          <a:p>
            <a:pPr lvl="2"/>
            <a:r>
              <a:rPr lang="en-US" dirty="0"/>
              <a:t>40 byte request =&gt; 400 byte request</a:t>
            </a:r>
          </a:p>
          <a:p>
            <a:pPr lvl="1"/>
            <a:r>
              <a:rPr lang="en-US" dirty="0"/>
              <a:t>Or by </a:t>
            </a:r>
            <a:r>
              <a:rPr lang="en-US" dirty="0">
                <a:highlight>
                  <a:srgbClr val="FFFF00"/>
                </a:highlight>
              </a:rPr>
              <a:t>flooding</a:t>
            </a:r>
            <a:r>
              <a:rPr lang="en-US" dirty="0"/>
              <a:t> target with </a:t>
            </a:r>
            <a:r>
              <a:rPr lang="en-US" dirty="0">
                <a:highlight>
                  <a:srgbClr val="FFFF00"/>
                </a:highlight>
              </a:rPr>
              <a:t>large quantities of UDP packets</a:t>
            </a:r>
          </a:p>
        </p:txBody>
      </p:sp>
    </p:spTree>
    <p:extLst>
      <p:ext uri="{BB962C8B-B14F-4D97-AF65-F5344CB8AC3E}">
        <p14:creationId xmlns:p14="http://schemas.microsoft.com/office/powerpoint/2010/main" val="317813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3635</TotalTime>
  <Words>946</Words>
  <Application>Microsoft Macintosh PowerPoint</Application>
  <PresentationFormat>Widescreen</PresentationFormat>
  <Paragraphs>208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Introduction to  Cyber Security</vt:lpstr>
      <vt:lpstr>Overview</vt:lpstr>
      <vt:lpstr>Attacking the Web Server</vt:lpstr>
      <vt:lpstr>Attacking the Web Server</vt:lpstr>
      <vt:lpstr>Web Server Attack Tactics</vt:lpstr>
      <vt:lpstr>Web Server Attack Tactics</vt:lpstr>
      <vt:lpstr>DNS Server Hijacking</vt:lpstr>
      <vt:lpstr>DNS Server Hijacking</vt:lpstr>
      <vt:lpstr>DNS Amplification Attacks</vt:lpstr>
      <vt:lpstr>DNS Amplification Attacks</vt:lpstr>
      <vt:lpstr>Directory Traversal</vt:lpstr>
      <vt:lpstr>Directory Traversal</vt:lpstr>
      <vt:lpstr>Website Defacement</vt:lpstr>
      <vt:lpstr>How Long It Takes Hackers to Guess Password</vt:lpstr>
      <vt:lpstr>Application Error Handling</vt:lpstr>
      <vt:lpstr>Application Error Handling</vt:lpstr>
      <vt:lpstr>Cookie Manipulation Attacks</vt:lpstr>
      <vt:lpstr>Cookie Manipulation Attacks</vt:lpstr>
      <vt:lpstr>Web Server Password Cracking</vt:lpstr>
      <vt:lpstr>Comments in Source Code</vt:lpstr>
      <vt:lpstr>Comments in Source Code</vt:lpstr>
      <vt:lpstr>Race Conditions</vt:lpstr>
      <vt:lpstr>Race Conditions</vt:lpstr>
      <vt:lpstr>Hidden Elements</vt:lpstr>
      <vt:lpstr>Hidden Elements</vt:lpstr>
      <vt:lpstr>Terms to Know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Cyber Security</dc:title>
  <dc:creator>Ben Blanc</dc:creator>
  <cp:lastModifiedBy>Thinh Kieu</cp:lastModifiedBy>
  <cp:revision>46</cp:revision>
  <dcterms:created xsi:type="dcterms:W3CDTF">2019-11-29T15:53:42Z</dcterms:created>
  <dcterms:modified xsi:type="dcterms:W3CDTF">2021-03-15T01:09:41Z</dcterms:modified>
</cp:coreProperties>
</file>