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8" r:id="rId6"/>
    <p:sldId id="266" r:id="rId7"/>
    <p:sldId id="269" r:id="rId8"/>
    <p:sldId id="267" r:id="rId9"/>
    <p:sldId id="261" r:id="rId10"/>
    <p:sldId id="270" r:id="rId11"/>
    <p:sldId id="271" r:id="rId12"/>
    <p:sldId id="294" r:id="rId13"/>
    <p:sldId id="297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5"/>
  </p:normalViewPr>
  <p:slideViewPr>
    <p:cSldViewPr snapToGrid="0">
      <p:cViewPr varScale="1">
        <p:scale>
          <a:sx n="78" d="100"/>
          <a:sy n="78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EC501-AE68-4BE2-8FFC-24A4E3E24E8E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1447C-AB9F-4569-A266-A70176C4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0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dirty="0"/>
              <a:t>GBC|COMP4044|CYBERSECURITY|Risk Management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DE859E3-54BE-4917-800A-6383E5FDAE0D}" type="datetime5">
              <a:rPr lang="en-US" smtClean="0"/>
              <a:t>20-Feb-21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 dirty="0"/>
              <a:t>Jeffrey Lubetsky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 dirty="0"/>
              <a:t>13.</a:t>
            </a:r>
            <a:fld id="{F095EC18-96F2-4081-946B-FC2ECD135869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721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dirty="0"/>
              <a:t>GBC|COMP4044|CYBERSECURITY|Risk Management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DE859E3-54BE-4917-800A-6383E5FDAE0D}" type="datetime5">
              <a:rPr lang="en-US" smtClean="0"/>
              <a:t>20-Feb-21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 dirty="0"/>
              <a:t>Jeffrey Lubetsky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 dirty="0"/>
              <a:t>13.</a:t>
            </a:r>
            <a:fld id="{F095EC18-96F2-4081-946B-FC2ECD135869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542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733E-5705-4E6C-846E-3EBEE642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Security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3403-933F-4968-8D5C-85E501DC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Risk</a:t>
            </a:r>
          </a:p>
          <a:p>
            <a:pPr lvl="1"/>
            <a:r>
              <a:rPr lang="en-CA" b="1" dirty="0"/>
              <a:t>An uncertain event or condition, that if occurs, has a positive or negative effect on one or more</a:t>
            </a:r>
            <a:r>
              <a:rPr lang="en-CA" b="1" baseline="30000" dirty="0"/>
              <a:t>1 </a:t>
            </a:r>
            <a:r>
              <a:rPr lang="en-CA" dirty="0"/>
              <a:t>organisational assets</a:t>
            </a:r>
          </a:p>
          <a:p>
            <a:pPr lvl="1"/>
            <a:r>
              <a:rPr lang="en-CA" dirty="0"/>
              <a:t>Positive Risk is called opportunity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Asset</a:t>
            </a:r>
          </a:p>
          <a:p>
            <a:pPr lvl="1"/>
            <a:r>
              <a:rPr lang="en-CA" dirty="0"/>
              <a:t>Things with value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Threat</a:t>
            </a:r>
          </a:p>
          <a:p>
            <a:pPr lvl="1"/>
            <a:r>
              <a:rPr lang="en-US" dirty="0"/>
              <a:t>An actor which can exploit a vulnerability</a:t>
            </a:r>
            <a:endParaRPr lang="en-CA" dirty="0"/>
          </a:p>
          <a:p>
            <a:pPr marL="457200" indent="-457200">
              <a:buNone/>
            </a:pPr>
            <a:endParaRPr lang="en-CA" dirty="0"/>
          </a:p>
          <a:p>
            <a:pPr marL="457200" indent="-457200">
              <a:buNone/>
            </a:pPr>
            <a:r>
              <a:rPr lang="en-CA" sz="2000" baseline="30000" dirty="0"/>
              <a:t>1</a:t>
            </a:r>
            <a:r>
              <a:rPr lang="en-US" sz="1600" dirty="0"/>
              <a:t>Project Management Institute. (2017). </a:t>
            </a:r>
            <a:r>
              <a:rPr lang="en-US" sz="1600" i="1" dirty="0"/>
              <a:t>A guide to the project management body of knowledge (PMBOK guide)</a:t>
            </a:r>
            <a:r>
              <a:rPr lang="en-US" sz="1600" dirty="0"/>
              <a:t>. Newtown Square, Pa: Project Management Institute. </a:t>
            </a:r>
            <a:endParaRPr lang="en-CA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ECB-512A-45E1-A241-E5AA2579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Security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31BC-EEA3-4B61-859D-2B57A3A6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Vulnerability</a:t>
            </a:r>
          </a:p>
          <a:p>
            <a:pPr lvl="1"/>
            <a:r>
              <a:rPr lang="en-US" dirty="0"/>
              <a:t>An existing flaw or weak point 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Exploit</a:t>
            </a:r>
          </a:p>
          <a:p>
            <a:pPr lvl="1"/>
            <a:r>
              <a:rPr lang="en-CA" dirty="0"/>
              <a:t>Taking advantage of a vulnerability </a:t>
            </a:r>
            <a:endParaRPr lang="en-CA" sz="1600" dirty="0"/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Countermeasure</a:t>
            </a:r>
          </a:p>
          <a:p>
            <a:pPr lvl="1"/>
            <a:r>
              <a:rPr lang="en-CA" dirty="0"/>
              <a:t>An action taken to counteract a danger, threat, etc.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9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Simplified Risk Management Model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802A-44A4-4E93-9CFC-E100EFA0153C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362200" y="1740297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105400" y="1746646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VULNER-ABILITIES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8077200" y="1740297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117432" y="3419803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COUNTER-MEASURES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117432" y="5672583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RISK</a:t>
            </a:r>
            <a:endParaRPr lang="en-CA" dirty="0"/>
          </a:p>
        </p:txBody>
      </p:sp>
      <p:grpSp>
        <p:nvGrpSpPr>
          <p:cNvPr id="94" name="Group 93"/>
          <p:cNvGrpSpPr/>
          <p:nvPr/>
        </p:nvGrpSpPr>
        <p:grpSpPr>
          <a:xfrm>
            <a:off x="6629400" y="1828800"/>
            <a:ext cx="1447800" cy="381000"/>
            <a:chOff x="5105400" y="1828800"/>
            <a:chExt cx="1447800" cy="381000"/>
          </a:xfrm>
        </p:grpSpPr>
        <p:cxnSp>
          <p:nvCxnSpPr>
            <p:cNvPr id="20" name="Elbow Connector 19"/>
            <p:cNvCxnSpPr>
              <a:stCxn id="7" idx="3"/>
              <a:endCxn id="8" idx="1"/>
            </p:cNvCxnSpPr>
            <p:nvPr/>
          </p:nvCxnSpPr>
          <p:spPr>
            <a:xfrm flipV="1">
              <a:off x="5181600" y="2121297"/>
              <a:ext cx="1371600" cy="63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05400" y="1828800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allow</a:t>
              </a:r>
              <a:endParaRPr lang="en-CA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10000" y="1795123"/>
            <a:ext cx="1295400" cy="381000"/>
            <a:chOff x="2286000" y="1795123"/>
            <a:chExt cx="1295400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2286000" y="1795123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have</a:t>
              </a:r>
              <a:endParaRPr lang="en-CA" dirty="0"/>
            </a:p>
          </p:txBody>
        </p:sp>
        <p:cxnSp>
          <p:nvCxnSpPr>
            <p:cNvPr id="45" name="Elbow Connector 44"/>
            <p:cNvCxnSpPr>
              <a:stCxn id="6" idx="3"/>
              <a:endCxn id="7" idx="1"/>
            </p:cNvCxnSpPr>
            <p:nvPr/>
          </p:nvCxnSpPr>
          <p:spPr>
            <a:xfrm>
              <a:off x="2438400" y="2121297"/>
              <a:ext cx="1143000" cy="63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917532" y="2502297"/>
            <a:ext cx="2959768" cy="917506"/>
            <a:chOff x="4393532" y="2502297"/>
            <a:chExt cx="2959768" cy="917506"/>
          </a:xfrm>
        </p:grpSpPr>
        <p:sp>
          <p:nvSpPr>
            <p:cNvPr id="30" name="TextBox 29"/>
            <p:cNvSpPr txBox="1"/>
            <p:nvPr/>
          </p:nvSpPr>
          <p:spPr>
            <a:xfrm>
              <a:off x="5149516" y="2598937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</a:t>
              </a:r>
              <a:endParaRPr lang="en-CA" dirty="0"/>
            </a:p>
          </p:txBody>
        </p:sp>
        <p:cxnSp>
          <p:nvCxnSpPr>
            <p:cNvPr id="67" name="Elbow Connector 66"/>
            <p:cNvCxnSpPr>
              <a:stCxn id="8" idx="2"/>
              <a:endCxn id="9" idx="0"/>
            </p:cNvCxnSpPr>
            <p:nvPr/>
          </p:nvCxnSpPr>
          <p:spPr>
            <a:xfrm rot="5400000">
              <a:off x="5414663" y="1481166"/>
              <a:ext cx="917506" cy="29597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715000" y="4188153"/>
            <a:ext cx="1828800" cy="1490780"/>
            <a:chOff x="4191000" y="4188153"/>
            <a:chExt cx="1828800" cy="1490780"/>
          </a:xfrm>
        </p:grpSpPr>
        <p:sp>
          <p:nvSpPr>
            <p:cNvPr id="29" name="TextBox 28"/>
            <p:cNvSpPr txBox="1"/>
            <p:nvPr/>
          </p:nvSpPr>
          <p:spPr>
            <a:xfrm>
              <a:off x="4191000" y="4549914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r</a:t>
              </a:r>
              <a:r>
                <a:rPr lang="en-US" sz="3600" dirty="0"/>
                <a:t>e</a:t>
              </a:r>
              <a:r>
                <a:rPr lang="en-US" sz="3200" dirty="0"/>
                <a:t>d</a:t>
              </a:r>
              <a:r>
                <a:rPr lang="en-US" sz="2800" dirty="0"/>
                <a:t>u</a:t>
              </a:r>
              <a:r>
                <a:rPr lang="en-US" sz="2400" dirty="0"/>
                <a:t>c</a:t>
              </a:r>
              <a:r>
                <a:rPr lang="en-US" sz="2000" dirty="0"/>
                <a:t>e</a:t>
              </a:r>
              <a:endParaRPr lang="en-CA" sz="2000" dirty="0"/>
            </a:p>
          </p:txBody>
        </p:sp>
        <p:cxnSp>
          <p:nvCxnSpPr>
            <p:cNvPr id="69" name="Elbow Connector 68"/>
            <p:cNvCxnSpPr>
              <a:stCxn id="9" idx="2"/>
              <a:endCxn id="10" idx="0"/>
            </p:cNvCxnSpPr>
            <p:nvPr/>
          </p:nvCxnSpPr>
          <p:spPr>
            <a:xfrm rot="5400000">
              <a:off x="3648142" y="4927193"/>
              <a:ext cx="149078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8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Risk Management Model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802A-44A4-4E93-9CFC-E100EFA0153C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362200" y="1740297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105400" y="1746646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VULNER-ABILITIES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8077200" y="1740297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117432" y="3419803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COUNTER-MEASURES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121443" y="4754586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RISK</a:t>
            </a:r>
            <a:endParaRPr lang="en-CA" dirty="0"/>
          </a:p>
        </p:txBody>
      </p:sp>
      <p:cxnSp>
        <p:nvCxnSpPr>
          <p:cNvPr id="20" name="Elbow Connector 19"/>
          <p:cNvCxnSpPr>
            <a:stCxn id="7" idx="3"/>
            <a:endCxn id="8" idx="1"/>
          </p:cNvCxnSpPr>
          <p:nvPr/>
        </p:nvCxnSpPr>
        <p:spPr>
          <a:xfrm flipV="1">
            <a:off x="6705600" y="2157373"/>
            <a:ext cx="1371600" cy="6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97579" y="177402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_B_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3858126" y="1746646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_A_</a:t>
            </a:r>
            <a:endParaRPr lang="en-CA" dirty="0"/>
          </a:p>
        </p:txBody>
      </p:sp>
      <p:cxnSp>
        <p:nvCxnSpPr>
          <p:cNvPr id="45" name="Elbow Connector 44"/>
          <p:cNvCxnSpPr>
            <a:stCxn id="6" idx="3"/>
            <a:endCxn id="7" idx="1"/>
          </p:cNvCxnSpPr>
          <p:nvPr/>
        </p:nvCxnSpPr>
        <p:spPr>
          <a:xfrm>
            <a:off x="3962400" y="2121298"/>
            <a:ext cx="1143000" cy="6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" idx="2"/>
            <a:endCxn id="9" idx="0"/>
          </p:cNvCxnSpPr>
          <p:nvPr/>
        </p:nvCxnSpPr>
        <p:spPr>
          <a:xfrm rot="5400000">
            <a:off x="6938663" y="1481166"/>
            <a:ext cx="917506" cy="2959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9" idx="2"/>
            <a:endCxn id="10" idx="0"/>
          </p:cNvCxnSpPr>
          <p:nvPr/>
        </p:nvCxnSpPr>
        <p:spPr>
          <a:xfrm rot="16200000" flipH="1">
            <a:off x="5633147" y="4466189"/>
            <a:ext cx="572783" cy="4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43700" y="253807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_C_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0" y="428563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_D_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6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Review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CIA, CIA Triad</a:t>
            </a:r>
          </a:p>
          <a:p>
            <a:r>
              <a:rPr lang="en-US" dirty="0"/>
              <a:t>RAT VEC</a:t>
            </a:r>
          </a:p>
          <a:p>
            <a:r>
              <a:rPr lang="en-US" dirty="0"/>
              <a:t>A 	h 	V	a	T	r	C	r	R </a:t>
            </a:r>
          </a:p>
          <a:p>
            <a:endParaRPr lang="en-US"/>
          </a:p>
          <a:p>
            <a:r>
              <a:rPr lang="en-US" dirty="0"/>
              <a:t>Localhost</a:t>
            </a:r>
          </a:p>
          <a:p>
            <a:r>
              <a:rPr lang="en-US" dirty="0"/>
              <a:t>Remote host</a:t>
            </a:r>
          </a:p>
          <a:p>
            <a:r>
              <a:rPr lang="en-US" dirty="0"/>
              <a:t>droplet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State Security fundamentals</a:t>
            </a:r>
            <a:endParaRPr lang="en-US" sz="2800" dirty="0"/>
          </a:p>
          <a:p>
            <a:pPr lvl="1"/>
            <a:r>
              <a:rPr lang="en-US" dirty="0"/>
              <a:t>Define &amp; evaluate advanced security terms </a:t>
            </a:r>
          </a:p>
          <a:p>
            <a:pPr lvl="2"/>
            <a:r>
              <a:rPr lang="en-US" dirty="0"/>
              <a:t>Assets</a:t>
            </a:r>
          </a:p>
          <a:p>
            <a:pPr lvl="2"/>
            <a:r>
              <a:rPr lang="en-US" dirty="0"/>
              <a:t>Vulnerabilities</a:t>
            </a:r>
          </a:p>
          <a:p>
            <a:pPr lvl="2"/>
            <a:r>
              <a:rPr lang="en-US" dirty="0"/>
              <a:t>Threats</a:t>
            </a:r>
          </a:p>
          <a:p>
            <a:pPr lvl="2"/>
            <a:r>
              <a:rPr lang="en-US" dirty="0"/>
              <a:t>Counter-Measurements</a:t>
            </a:r>
          </a:p>
          <a:p>
            <a:pPr lvl="2"/>
            <a:r>
              <a:rPr lang="en-US" dirty="0"/>
              <a:t>Risks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Every future topic will be bases on one or many Fundamental security term</a:t>
            </a:r>
          </a:p>
          <a:p>
            <a:r>
              <a:rPr lang="en-US"/>
              <a:t>Learning </a:t>
            </a:r>
            <a:r>
              <a:rPr lang="en-US" dirty="0"/>
              <a:t>Outcome(s)</a:t>
            </a:r>
          </a:p>
          <a:p>
            <a:pPr lvl="1"/>
            <a:r>
              <a:rPr lang="en-US" dirty="0"/>
              <a:t>Recall security fundamental terms and diagrams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016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1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5D4E-2DA6-49E2-8AB7-FB68FAD6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332A-B57C-4F43-A1B9-561E5A04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out a pen and paper and write down some ideas that come to mind when you think about the term security</a:t>
            </a:r>
          </a:p>
          <a:p>
            <a:r>
              <a:rPr lang="en-US" dirty="0"/>
              <a:t>Why do we have security?</a:t>
            </a:r>
          </a:p>
          <a:p>
            <a:r>
              <a:rPr lang="en-US" dirty="0"/>
              <a:t>Use these terms to help you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135147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833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Steps and/or checks we can make to ensure entity remains how it was intended (States &amp; behaviors)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Confidentiality, Integrity, Availability (CIA)</a:t>
            </a:r>
          </a:p>
          <a:p>
            <a:r>
              <a:rPr lang="en-US" dirty="0"/>
              <a:t>Comparison: Square</a:t>
            </a:r>
          </a:p>
          <a:p>
            <a:pPr lvl="1"/>
            <a:r>
              <a:rPr lang="en-US" dirty="0"/>
              <a:t>What is a square</a:t>
            </a:r>
          </a:p>
          <a:p>
            <a:pPr lvl="1"/>
            <a:r>
              <a:rPr lang="en-US" dirty="0"/>
              <a:t>Let’s define it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Why is security important?</a:t>
            </a:r>
          </a:p>
          <a:p>
            <a:pPr lvl="2"/>
            <a:r>
              <a:rPr lang="en-US" dirty="0"/>
              <a:t>CIA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What happens if no integrity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Volatile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2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3BB1-942C-4B54-BC0D-77E1598A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CIA Triad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2B52F-5CA4-4BE6-8372-50456B2F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principals that should be guaranteed in secure system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BD7D8D-F307-43E3-AE08-AD605891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86" y="1101319"/>
            <a:ext cx="4708187" cy="42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Given the definition and the significance, this is the conclusion</a:t>
            </a:r>
          </a:p>
          <a:p>
            <a:pPr lvl="2"/>
            <a:r>
              <a:rPr lang="en-US" dirty="0"/>
              <a:t>Can be trusted</a:t>
            </a:r>
          </a:p>
          <a:p>
            <a:pPr lvl="2"/>
            <a:r>
              <a:rPr lang="en-US" dirty="0"/>
              <a:t>Can be used as basis for something else</a:t>
            </a:r>
          </a:p>
          <a:p>
            <a:pPr lvl="2"/>
            <a:r>
              <a:rPr lang="en-US" dirty="0"/>
              <a:t>Think Cube in relation to Square</a:t>
            </a:r>
          </a:p>
          <a:p>
            <a:pPr lvl="3"/>
            <a:r>
              <a:rPr lang="en-US" dirty="0"/>
              <a:t>What is a Cube?</a:t>
            </a:r>
          </a:p>
        </p:txBody>
      </p:sp>
    </p:spTree>
    <p:extLst>
      <p:ext uri="{BB962C8B-B14F-4D97-AF65-F5344CB8AC3E}">
        <p14:creationId xmlns:p14="http://schemas.microsoft.com/office/powerpoint/2010/main" val="238820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Define &amp; Evaluate </a:t>
            </a:r>
            <a:br>
              <a:rPr lang="en-US" dirty="0"/>
            </a:br>
            <a:r>
              <a:rPr lang="en-US" dirty="0"/>
              <a:t>Advanced security terms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defining security that simple?</a:t>
            </a:r>
            <a:br>
              <a:rPr lang="en-US" dirty="0"/>
            </a:br>
            <a:r>
              <a:rPr lang="en-US" dirty="0"/>
              <a:t>What else should I know?</a:t>
            </a:r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409</Words>
  <Application>Microsoft Macintosh PowerPoint</Application>
  <PresentationFormat>Widescreen</PresentationFormat>
  <Paragraphs>109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Overview</vt:lpstr>
      <vt:lpstr>Security Fundamentals</vt:lpstr>
      <vt:lpstr>Define Security</vt:lpstr>
      <vt:lpstr>Security</vt:lpstr>
      <vt:lpstr>CIA Triad</vt:lpstr>
      <vt:lpstr>Security</vt:lpstr>
      <vt:lpstr>Define &amp; Evaluate  Advanced security terms</vt:lpstr>
      <vt:lpstr>Advanced Security Terms</vt:lpstr>
      <vt:lpstr>Advanced Security Terms</vt:lpstr>
      <vt:lpstr>Simplified Risk Management Model</vt:lpstr>
      <vt:lpstr>Simplified Risk Management Model</vt:lpstr>
      <vt:lpstr>Review</vt:lpstr>
      <vt:lpstr>Terms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18</cp:revision>
  <dcterms:created xsi:type="dcterms:W3CDTF">2019-11-29T15:53:42Z</dcterms:created>
  <dcterms:modified xsi:type="dcterms:W3CDTF">2021-02-21T17:19:23Z</dcterms:modified>
</cp:coreProperties>
</file>