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83" r:id="rId6"/>
    <p:sldId id="268" r:id="rId7"/>
    <p:sldId id="266" r:id="rId8"/>
    <p:sldId id="267" r:id="rId9"/>
    <p:sldId id="264" r:id="rId10"/>
    <p:sldId id="265" r:id="rId11"/>
    <p:sldId id="282" r:id="rId12"/>
    <p:sldId id="259" r:id="rId13"/>
    <p:sldId id="269" r:id="rId14"/>
    <p:sldId id="270" r:id="rId15"/>
    <p:sldId id="278" r:id="rId16"/>
    <p:sldId id="279" r:id="rId17"/>
    <p:sldId id="284" r:id="rId18"/>
    <p:sldId id="272" r:id="rId19"/>
    <p:sldId id="280" r:id="rId20"/>
    <p:sldId id="281" r:id="rId21"/>
    <p:sldId id="275" r:id="rId22"/>
    <p:sldId id="276" r:id="rId23"/>
    <p:sldId id="285" r:id="rId24"/>
    <p:sldId id="263" r:id="rId25"/>
    <p:sldId id="26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77"/>
  </p:normalViewPr>
  <p:slideViewPr>
    <p:cSldViewPr snapToGrid="0">
      <p:cViewPr varScale="1">
        <p:scale>
          <a:sx n="97" d="100"/>
          <a:sy n="97" d="100"/>
        </p:scale>
        <p:origin x="1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015C-38D6-4A21-A0A2-97127842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16BA0-D1F5-458F-8961-DC4C12252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A3EE3-36A7-4F23-A69E-6CC3330C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D1ED0-0CE1-4FFF-9BD1-7D1D956F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341D-553A-4F03-AF5F-EAA7EC1F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D87C-A49F-46C5-A1EF-36560B48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068CF-52B5-4569-B781-5E1897432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E2D00-5A80-4FBE-B0A2-B60988A9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F10D-26BC-44F6-A0F9-7DEE0571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C099-CE33-46C0-9802-2A085A91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1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F34F4-7E97-4B7F-A0CF-64CD79211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6B3A7-56F0-46DA-9CA6-8F6D066D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6DE25-BA2A-440D-B96D-42FB8C7A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20EA-E73A-4A97-A58B-8FD7AC35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270C7-3B86-4955-9B53-1A4D1E6E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6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EA43-C7DA-4452-AA39-E125E727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D6AF-1D07-45C5-BA07-570B55C2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EF8A-A2CD-49F2-B400-4FEA04C1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118B-C63C-4B8A-9282-111A97D1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BF53-178B-4706-A111-436D4663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ECB2-BE48-4A0E-BC7E-308782B1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9C6D-9082-4A26-AEA2-57513484A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1D328-1657-4FF9-BA5E-47104CE3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43BCD-F177-4641-9354-95BB5E5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3D06-3AC6-45A0-B7B7-B138C018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6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17AD-739B-4F68-A9FE-C05495EC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31C7-9169-4C08-BE83-5CC8B820A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A74F1-A2E0-4FA3-8B3E-5AAD2DB04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D30B-0B88-4483-BA33-D546D8F4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B04C5-89EB-4BA0-9A2E-00EAD6EC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CFB7-F3CC-44DF-A3FB-937159FB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BE5F-2160-4E53-BDF0-B64101DC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2945A-551E-4859-B5D0-D863C377C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0BA80-7E71-45C5-B35C-7C87F225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F91BA-AA3B-4B2C-9298-A12AFD71B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08BEC-58E0-4D01-A59A-CC01665F7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8840E-9736-4CBE-958A-EB7E83B4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5AF03-6FB6-4DC5-B7F5-3046872F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1A52E-8CBD-42EC-AACF-2A188C37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5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A253-1C3F-4064-9827-A8B3515F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7EE61-B57A-48C1-B5D1-8A4A2527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2E168-574F-40F9-BE97-EC538348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EC48F-B4B9-4DC9-88A0-4E2D82B8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26D2E-952E-4187-B5D7-5FBB20ED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87B47-6913-4028-940F-A0BAC39B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963CA-A7E7-4547-86B7-F253A9BB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12E-5F8B-4C38-959C-E787FF4C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3FA7-09C5-492A-ABA2-B65F1C79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F6D2C-1F4F-424F-9E69-3E5280B60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87BD9-088C-48FC-8F15-23725200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69DF7-13A2-44F0-9C55-DA2D6A4C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8E408-E791-4497-940F-530ADFAD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B58B-2099-4AF8-9553-22AB1807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BBDA6-E4A4-4D1D-BB50-2AC0BB2AA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35956-7A0F-4382-B667-1071ADA0C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586D-E6F7-4D8C-95A0-6CB10933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6833D-3E12-4AF5-895C-2B023920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16769-5792-4A5C-B252-AE57B4D5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1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558E1-6460-49A4-9E1A-A423CD20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F13B0-46BF-4DD6-B00D-1FD77C8C7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761E-E534-4D94-8110-7FD80A4AC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BFB6-E542-4693-A178-18F10038A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D48A-03B9-4EA8-8C97-B41A3AE59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server.net/tips/kb/mac-flooding-prevent/" TargetMode="External"/><Relationship Id="rId2" Type="http://schemas.openxmlformats.org/officeDocument/2006/relationships/hyperlink" Target="https://doubleoctopus.com/security-wiki/threats-and-tools/address-resolution-protocol-poison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cn8Zxh9bPio" TargetMode="External"/><Relationship Id="rId4" Type="http://schemas.openxmlformats.org/officeDocument/2006/relationships/hyperlink" Target="https://www.youtube.com/watch?v=gXTuTfOoFj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36F2-1AF7-4C3B-996D-62F89A4CB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Cyber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C1745-74BC-4218-B6DB-2ABDB7DDC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COMP3134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252828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3361-8D67-44A1-9790-45A9A6CE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Sniffing: </a:t>
            </a:r>
            <a:r>
              <a:rPr lang="en-US" dirty="0">
                <a:highlight>
                  <a:srgbClr val="FFFF00"/>
                </a:highlight>
              </a:rPr>
              <a:t>Active 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B0DF6-C09C-4916-BEEB-41258AB8C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Traffic is monitored and may be altered</a:t>
            </a:r>
          </a:p>
          <a:p>
            <a:r>
              <a:rPr lang="en-US" dirty="0"/>
              <a:t>Used to sniff a switch-based network. </a:t>
            </a:r>
          </a:p>
          <a:p>
            <a:r>
              <a:rPr lang="en-US" dirty="0"/>
              <a:t>Injects </a:t>
            </a:r>
            <a:r>
              <a:rPr lang="en-US" b="1" dirty="0">
                <a:highlight>
                  <a:srgbClr val="FFFF00"/>
                </a:highlight>
              </a:rPr>
              <a:t>address resolution packets</a:t>
            </a:r>
            <a:r>
              <a:rPr lang="en-US" dirty="0">
                <a:highlight>
                  <a:srgbClr val="FFFF00"/>
                </a:highlight>
              </a:rPr>
              <a:t> (ARP) </a:t>
            </a:r>
            <a:r>
              <a:rPr lang="en-US" dirty="0"/>
              <a:t>into a target network to flood on the switch </a:t>
            </a:r>
            <a:r>
              <a:rPr lang="en-US" b="1" dirty="0">
                <a:highlight>
                  <a:srgbClr val="FFFF00"/>
                </a:highlight>
              </a:rPr>
              <a:t>content addressable memory</a:t>
            </a:r>
            <a:r>
              <a:rPr lang="en-US" dirty="0">
                <a:highlight>
                  <a:srgbClr val="FFFF00"/>
                </a:highlight>
              </a:rPr>
              <a:t> (CAM) </a:t>
            </a:r>
            <a:r>
              <a:rPr lang="en-US" dirty="0"/>
              <a:t>table. </a:t>
            </a:r>
          </a:p>
          <a:p>
            <a:pPr lvl="1"/>
            <a:r>
              <a:rPr lang="en-US" dirty="0"/>
              <a:t>CAM keeps track of which host is connected to which 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1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3361-8D67-44A1-9790-45A9A6CE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Sniffing: Active 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B0DF6-C09C-4916-BEEB-41258AB8C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Active Sniffing </a:t>
            </a:r>
            <a:r>
              <a:rPr lang="en-US" dirty="0">
                <a:highlight>
                  <a:srgbClr val="FFFF00"/>
                </a:highlight>
              </a:rPr>
              <a:t>Techniques (4)</a:t>
            </a:r>
          </a:p>
          <a:p>
            <a:pPr lvl="1"/>
            <a:r>
              <a:rPr lang="en-US" dirty="0"/>
              <a:t>MAC Flooding</a:t>
            </a:r>
          </a:p>
          <a:p>
            <a:pPr lvl="1"/>
            <a:r>
              <a:rPr lang="en-US" dirty="0"/>
              <a:t>DNS Poisoning</a:t>
            </a:r>
          </a:p>
          <a:p>
            <a:pPr lvl="1"/>
            <a:r>
              <a:rPr lang="en-US" dirty="0"/>
              <a:t>Spoofing Attacks</a:t>
            </a:r>
          </a:p>
          <a:p>
            <a:pPr lvl="1"/>
            <a:r>
              <a:rPr lang="en-US" dirty="0"/>
              <a:t>ARP Poisoning</a:t>
            </a:r>
          </a:p>
          <a:p>
            <a:r>
              <a:rPr lang="en-US" dirty="0">
                <a:highlight>
                  <a:srgbClr val="FFFF00"/>
                </a:highlight>
              </a:rPr>
              <a:t>(4) Protocols </a:t>
            </a:r>
            <a:r>
              <a:rPr lang="en-US" dirty="0"/>
              <a:t>which are affected</a:t>
            </a:r>
          </a:p>
          <a:p>
            <a:pPr lvl="1"/>
            <a:r>
              <a:rPr lang="en-US" dirty="0"/>
              <a:t>HTTP</a:t>
            </a:r>
          </a:p>
          <a:p>
            <a:pPr lvl="1"/>
            <a:r>
              <a:rPr lang="en-US" dirty="0"/>
              <a:t>SMTP</a:t>
            </a:r>
          </a:p>
          <a:p>
            <a:pPr lvl="1"/>
            <a:r>
              <a:rPr lang="en-US" dirty="0"/>
              <a:t>FTP</a:t>
            </a:r>
          </a:p>
          <a:p>
            <a:pPr lvl="1"/>
            <a:r>
              <a:rPr lang="en-US" dirty="0"/>
              <a:t>IMAP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4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Implication</a:t>
            </a:r>
          </a:p>
          <a:p>
            <a:pPr lvl="1"/>
            <a:r>
              <a:rPr lang="en-US" dirty="0"/>
              <a:t>Open unused ports provide gateway to potential attackers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Various </a:t>
            </a:r>
            <a:r>
              <a:rPr lang="en-US" dirty="0">
                <a:highlight>
                  <a:srgbClr val="FFFF00"/>
                </a:highlight>
              </a:rPr>
              <a:t>sniffing tools</a:t>
            </a:r>
            <a:r>
              <a:rPr lang="en-US" dirty="0"/>
              <a:t> are used to accomplish network sniffing </a:t>
            </a:r>
          </a:p>
          <a:p>
            <a:pPr lvl="2"/>
            <a:r>
              <a:rPr lang="en-US" dirty="0"/>
              <a:t>Wireshark</a:t>
            </a:r>
          </a:p>
          <a:p>
            <a:r>
              <a:rPr lang="en-US" dirty="0"/>
              <a:t>Demo</a:t>
            </a:r>
          </a:p>
          <a:p>
            <a:pPr lvl="1"/>
            <a:r>
              <a:rPr lang="en-US" dirty="0"/>
              <a:t>Let’s look at Wireshark</a:t>
            </a:r>
          </a:p>
        </p:txBody>
      </p:sp>
    </p:spTree>
    <p:extLst>
      <p:ext uri="{BB962C8B-B14F-4D97-AF65-F5344CB8AC3E}">
        <p14:creationId xmlns:p14="http://schemas.microsoft.com/office/powerpoint/2010/main" val="1606570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Address Resolution Protocol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0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ARP</a:t>
            </a:r>
            <a:r>
              <a:rPr lang="en-US" dirty="0"/>
              <a:t> is acronym </a:t>
            </a:r>
          </a:p>
          <a:p>
            <a:pPr lvl="1"/>
            <a:r>
              <a:rPr lang="en-US" dirty="0"/>
              <a:t>Runs on </a:t>
            </a:r>
            <a:r>
              <a:rPr lang="en-US" dirty="0">
                <a:highlight>
                  <a:srgbClr val="FFFF00"/>
                </a:highlight>
              </a:rPr>
              <a:t>data link layer (Layer 2) </a:t>
            </a:r>
            <a:r>
              <a:rPr lang="en-US" dirty="0"/>
              <a:t>of the OSI model.</a:t>
            </a:r>
          </a:p>
          <a:p>
            <a:pPr lvl="1"/>
            <a:r>
              <a:rPr lang="en-US" dirty="0"/>
              <a:t>Purpose is to </a:t>
            </a:r>
            <a:r>
              <a:rPr lang="en-US" dirty="0">
                <a:highlight>
                  <a:srgbClr val="FFFF00"/>
                </a:highlight>
              </a:rPr>
              <a:t>resolve an IP address to a MAC address</a:t>
            </a:r>
          </a:p>
          <a:p>
            <a:pPr lvl="2"/>
            <a:r>
              <a:rPr lang="en-US" dirty="0"/>
              <a:t>Every hardware connected to the Internet has a unique MAC address association</a:t>
            </a:r>
          </a:p>
        </p:txBody>
      </p:sp>
    </p:spTree>
    <p:extLst>
      <p:ext uri="{BB962C8B-B14F-4D97-AF65-F5344CB8AC3E}">
        <p14:creationId xmlns:p14="http://schemas.microsoft.com/office/powerpoint/2010/main" val="258495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AF49-C9F7-4C6C-861F-07D9BF9E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89CEE-52C8-4762-B4BE-D4E9ECED6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7F018-32E2-428F-83AF-6004542D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7" y="1436234"/>
            <a:ext cx="59531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87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6755-7FFE-4054-97F5-4CB77476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E30D-CE09-403B-913D-DF1FA27E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825546"/>
          </a:xfrm>
        </p:spPr>
        <p:txBody>
          <a:bodyPr>
            <a:normAutofit/>
          </a:bodyPr>
          <a:lstStyle/>
          <a:p>
            <a:r>
              <a:rPr lang="en-US" dirty="0"/>
              <a:t>Host A wants to communicate with Host B with an IP 192.168.1.3. </a:t>
            </a:r>
          </a:p>
          <a:p>
            <a:r>
              <a:rPr lang="en-US" dirty="0"/>
              <a:t>Host A needs MAC address of Host B.</a:t>
            </a:r>
          </a:p>
          <a:p>
            <a:r>
              <a:rPr lang="en-US" dirty="0"/>
              <a:t>Host A will look inside its ARP table cache to search of Host B’s IP address</a:t>
            </a:r>
          </a:p>
          <a:p>
            <a:pPr lvl="1"/>
            <a:r>
              <a:rPr lang="en-US" dirty="0"/>
              <a:t>If not present, Host A will send an ARP broadcast packet to every device on the network asking, “Who has Host B’s IP address?”</a:t>
            </a:r>
          </a:p>
          <a:p>
            <a:pPr lvl="1"/>
            <a:r>
              <a:rPr lang="en-US" dirty="0"/>
              <a:t>Once Host B receives the ARP request, it will send an ARP reply telling Host A “I am Host B and here is my MAC address.” </a:t>
            </a:r>
          </a:p>
          <a:p>
            <a:pPr lvl="1"/>
            <a:r>
              <a:rPr lang="en-US" dirty="0"/>
              <a:t>The MAC address would be then saved inside the ARP table. </a:t>
            </a:r>
          </a:p>
          <a:p>
            <a:r>
              <a:rPr lang="en-US" dirty="0">
                <a:highlight>
                  <a:srgbClr val="FFFF00"/>
                </a:highlight>
              </a:rPr>
              <a:t>Command to view ARP table</a:t>
            </a: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arp</a:t>
            </a:r>
            <a:r>
              <a:rPr lang="en-US" dirty="0">
                <a:highlight>
                  <a:srgbClr val="FFFF00"/>
                </a:highlight>
              </a:rPr>
              <a:t> -a</a:t>
            </a:r>
          </a:p>
        </p:txBody>
      </p:sp>
    </p:spTree>
    <p:extLst>
      <p:ext uri="{BB962C8B-B14F-4D97-AF65-F5344CB8AC3E}">
        <p14:creationId xmlns:p14="http://schemas.microsoft.com/office/powerpoint/2010/main" val="3498233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8FA1-D23D-4F0F-ACF5-7F27919C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Spoofing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BD1B-A4E1-4DB7-8525-AB2881D83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Groups of 3</a:t>
            </a:r>
          </a:p>
          <a:p>
            <a:r>
              <a:rPr lang="en-US" dirty="0"/>
              <a:t>1 person is acting, 1 person is judge, 1 person is guessing</a:t>
            </a:r>
          </a:p>
          <a:p>
            <a:r>
              <a:rPr lang="en-US" dirty="0"/>
              <a:t>Actor</a:t>
            </a:r>
          </a:p>
          <a:p>
            <a:pPr lvl="1"/>
            <a:r>
              <a:rPr lang="en-US" dirty="0"/>
              <a:t>Write down famous individual name and pass it to judge</a:t>
            </a:r>
          </a:p>
          <a:p>
            <a:pPr lvl="1"/>
            <a:r>
              <a:rPr lang="en-US" dirty="0"/>
              <a:t>Speak like famous person BUT without uttering noun</a:t>
            </a:r>
          </a:p>
          <a:p>
            <a:r>
              <a:rPr lang="en-US" dirty="0"/>
              <a:t>Judge</a:t>
            </a:r>
          </a:p>
          <a:p>
            <a:pPr lvl="1"/>
            <a:r>
              <a:rPr lang="en-US" dirty="0"/>
              <a:t>Determine if guesser correctly guessed OR actor violated noun-rule</a:t>
            </a:r>
          </a:p>
          <a:p>
            <a:r>
              <a:rPr lang="en-US" dirty="0"/>
              <a:t>1-minute rounds</a:t>
            </a:r>
          </a:p>
        </p:txBody>
      </p:sp>
    </p:spTree>
    <p:extLst>
      <p:ext uri="{BB962C8B-B14F-4D97-AF65-F5344CB8AC3E}">
        <p14:creationId xmlns:p14="http://schemas.microsoft.com/office/powerpoint/2010/main" val="815724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ARP Poisoning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58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ARP Poisoning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Also know as </a:t>
            </a:r>
            <a:r>
              <a:rPr lang="en-US" dirty="0">
                <a:highlight>
                  <a:srgbClr val="FFFF00"/>
                </a:highlight>
              </a:rPr>
              <a:t>ARP Spoofing</a:t>
            </a:r>
          </a:p>
          <a:p>
            <a:pPr lvl="1"/>
            <a:r>
              <a:rPr lang="en-US" dirty="0"/>
              <a:t>Get in the middle of regular communication.</a:t>
            </a:r>
          </a:p>
          <a:p>
            <a:r>
              <a:rPr lang="en-US" dirty="0"/>
              <a:t>Method</a:t>
            </a:r>
          </a:p>
          <a:p>
            <a:pPr lvl="1"/>
            <a:r>
              <a:rPr lang="en-US" dirty="0"/>
              <a:t>Spoofed ARP reply sent to any host on a network </a:t>
            </a:r>
          </a:p>
          <a:p>
            <a:pPr lvl="2"/>
            <a:r>
              <a:rPr lang="en-US" dirty="0"/>
              <a:t>Make it believe that a certain IP is associated with a certain MAC address, </a:t>
            </a:r>
          </a:p>
          <a:p>
            <a:pPr lvl="3"/>
            <a:r>
              <a:rPr lang="en-US" dirty="0"/>
              <a:t>Thereby poisoning its ARP cache that keeps track of IP to MAC addresses.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ARP protocol always trust reply is coming from correct device.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8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655D-8AB4-416D-AC69-6636B39F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28DA-980B-48B3-AC27-C2444AA1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Passive and Active Sniffing </a:t>
            </a:r>
          </a:p>
          <a:p>
            <a:pPr lvl="1"/>
            <a:r>
              <a:rPr lang="en-US" dirty="0"/>
              <a:t>Address Resolution protocol (ARP)</a:t>
            </a:r>
          </a:p>
          <a:p>
            <a:pPr lvl="1"/>
            <a:r>
              <a:rPr lang="en-US" dirty="0"/>
              <a:t>ARP poisoning</a:t>
            </a:r>
          </a:p>
          <a:p>
            <a:pPr lvl="1"/>
            <a:r>
              <a:rPr lang="en-US" dirty="0"/>
              <a:t>Media Access Control (MAC) address flooding</a:t>
            </a:r>
          </a:p>
          <a:p>
            <a:r>
              <a:rPr lang="en-US" dirty="0"/>
              <a:t>Main Teaching Points</a:t>
            </a:r>
          </a:p>
          <a:p>
            <a:pPr lvl="1"/>
            <a:r>
              <a:rPr lang="en-US" dirty="0"/>
              <a:t>Listening/ monitoring / observation is intermediate step</a:t>
            </a:r>
          </a:p>
          <a:p>
            <a:pPr lvl="1"/>
            <a:r>
              <a:rPr lang="en-US" dirty="0"/>
              <a:t>Exploitation is advanced step</a:t>
            </a:r>
          </a:p>
          <a:p>
            <a:r>
              <a:rPr lang="en-US" dirty="0"/>
              <a:t>Learning Outcome(s)</a:t>
            </a:r>
          </a:p>
          <a:p>
            <a:pPr lvl="1"/>
            <a:r>
              <a:rPr lang="en-US" dirty="0"/>
              <a:t>Identify &amp; baseline network traffic using network monitoring tools</a:t>
            </a:r>
          </a:p>
          <a:p>
            <a:pPr lvl="1"/>
            <a:r>
              <a:rPr lang="en-US" dirty="0"/>
              <a:t>Identify and filter various protocols and network ports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48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E806-C203-4063-BE53-8787C844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Poisoning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233479-D7BB-4F0A-97AE-E81645A8A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235" y="1258364"/>
            <a:ext cx="9921530" cy="50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17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 Address Flooding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Media Access Control </a:t>
            </a:r>
          </a:p>
        </p:txBody>
      </p:sp>
    </p:spTree>
    <p:extLst>
      <p:ext uri="{BB962C8B-B14F-4D97-AF65-F5344CB8AC3E}">
        <p14:creationId xmlns:p14="http://schemas.microsoft.com/office/powerpoint/2010/main" val="2392107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MAC Address Flooding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Send huge amount of ARP replies to a switch</a:t>
            </a:r>
          </a:p>
          <a:p>
            <a:pPr lvl="2"/>
            <a:r>
              <a:rPr lang="en-US" dirty="0"/>
              <a:t>Thereby overloading the cam table of the switch.</a:t>
            </a:r>
          </a:p>
          <a:p>
            <a:pPr lvl="1"/>
            <a:r>
              <a:rPr lang="en-US" dirty="0"/>
              <a:t>Once the switch overloads, it goes into hub mode</a:t>
            </a:r>
          </a:p>
          <a:p>
            <a:pPr lvl="2"/>
            <a:r>
              <a:rPr lang="en-US" dirty="0"/>
              <a:t>It will forward the traffic to every computer on the network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Switches behaving like hubs makes network sniffing easier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45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E389-51CF-4F44-A1FC-33C2BD4B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Sniffing and Spoofing Counter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5F516-C648-4C46-AF1D-58330B6F6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ARP</a:t>
            </a:r>
          </a:p>
          <a:p>
            <a:pPr lvl="1"/>
            <a:r>
              <a:rPr lang="en-US" dirty="0"/>
              <a:t>Add IP-MAC address pairs manually</a:t>
            </a:r>
          </a:p>
          <a:p>
            <a:pPr lvl="2"/>
            <a:r>
              <a:rPr lang="en-US" dirty="0"/>
              <a:t>Time-consuming</a:t>
            </a:r>
          </a:p>
          <a:p>
            <a:r>
              <a:rPr lang="en-US" dirty="0"/>
              <a:t>Port security</a:t>
            </a:r>
          </a:p>
          <a:p>
            <a:pPr lvl="1"/>
            <a:r>
              <a:rPr lang="en-US" dirty="0"/>
              <a:t>Map each switch to port for sending and receiving </a:t>
            </a:r>
          </a:p>
          <a:p>
            <a:pPr lvl="2"/>
            <a:r>
              <a:rPr lang="en-US" dirty="0"/>
              <a:t>Cisco = </a:t>
            </a:r>
            <a:r>
              <a:rPr lang="en-US" dirty="0">
                <a:highlight>
                  <a:srgbClr val="FFFF00"/>
                </a:highlight>
              </a:rPr>
              <a:t>Dynamic ARP Inspection (DAI)</a:t>
            </a:r>
          </a:p>
          <a:p>
            <a:pPr lvl="1"/>
            <a:r>
              <a:rPr lang="en-US" dirty="0"/>
              <a:t>Discards invalid IP-MAC address pairs</a:t>
            </a:r>
          </a:p>
          <a:p>
            <a:pPr lvl="2"/>
            <a:r>
              <a:rPr lang="en-US" dirty="0"/>
              <a:t>Protections against DNS poisoning &amp; spoofing</a:t>
            </a:r>
          </a:p>
          <a:p>
            <a:pPr lvl="2"/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17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1218-9218-4CE5-BF13-78775D23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7C80D-27E0-4C65-B8D1-4869EAAF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Passive and Active Sniffing </a:t>
            </a:r>
          </a:p>
          <a:p>
            <a:r>
              <a:rPr lang="en-US" dirty="0"/>
              <a:t>Address Resolution protocol (ARP)</a:t>
            </a:r>
          </a:p>
          <a:p>
            <a:r>
              <a:rPr lang="en-US" dirty="0"/>
              <a:t>ARP poisoning</a:t>
            </a:r>
          </a:p>
          <a:p>
            <a:r>
              <a:rPr lang="en-US" dirty="0"/>
              <a:t>Media Access Control (MAC) address flooding</a:t>
            </a:r>
          </a:p>
          <a:p>
            <a:r>
              <a:rPr lang="en-US" dirty="0"/>
              <a:t>Hub</a:t>
            </a:r>
          </a:p>
          <a:p>
            <a:r>
              <a:rPr lang="en-US" dirty="0"/>
              <a:t>Switch</a:t>
            </a:r>
          </a:p>
          <a:p>
            <a:r>
              <a:rPr lang="en-US" dirty="0"/>
              <a:t>Network Interface Card (NIC) </a:t>
            </a:r>
          </a:p>
          <a:p>
            <a:r>
              <a:rPr lang="en-US" dirty="0"/>
              <a:t>Promiscuous mode </a:t>
            </a:r>
          </a:p>
          <a:p>
            <a:r>
              <a:rPr lang="en-US" dirty="0"/>
              <a:t>Content addressable memory (CAM)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69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0B56-D44D-4F74-92F7-F00E2FEE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0CA6-7670-4046-82C3-239395977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Websites</a:t>
            </a:r>
          </a:p>
          <a:p>
            <a:pPr lvl="1"/>
            <a:r>
              <a:rPr lang="en-US" dirty="0"/>
              <a:t>ARP Poisoning</a:t>
            </a:r>
          </a:p>
          <a:p>
            <a:pPr lvl="2"/>
            <a:r>
              <a:rPr lang="en-US" dirty="0">
                <a:hlinkClick r:id="rId2"/>
              </a:rPr>
              <a:t>https://doubleoctopus.com/security-wiki/threats-and-tools/address-resolution-protocol-poisoning/</a:t>
            </a:r>
            <a:endParaRPr lang="en-US" dirty="0"/>
          </a:p>
          <a:p>
            <a:pPr lvl="1"/>
            <a:r>
              <a:rPr lang="en-US" dirty="0"/>
              <a:t>MAC Address Flooding</a:t>
            </a:r>
          </a:p>
          <a:p>
            <a:pPr lvl="2"/>
            <a:r>
              <a:rPr lang="en-US" dirty="0">
                <a:hlinkClick r:id="rId3"/>
              </a:rPr>
              <a:t>https://www.interserver.net/tips/kb/mac-flooding-prevent/</a:t>
            </a:r>
            <a:endParaRPr lang="en-US" dirty="0"/>
          </a:p>
          <a:p>
            <a:r>
              <a:rPr lang="en-US" dirty="0"/>
              <a:t>Videos</a:t>
            </a:r>
          </a:p>
          <a:p>
            <a:pPr lvl="1"/>
            <a:r>
              <a:rPr lang="en-US" dirty="0"/>
              <a:t>Network Sniffing</a:t>
            </a:r>
          </a:p>
          <a:p>
            <a:pPr lvl="2"/>
            <a:r>
              <a:rPr lang="en-US" dirty="0">
                <a:hlinkClick r:id="rId4"/>
              </a:rPr>
              <a:t>https://www.youtube.com/watch?v=gXTuTfOoFjg</a:t>
            </a:r>
            <a:endParaRPr lang="en-US" dirty="0"/>
          </a:p>
          <a:p>
            <a:pPr lvl="1"/>
            <a:r>
              <a:rPr lang="en-US" dirty="0"/>
              <a:t>ARP</a:t>
            </a:r>
          </a:p>
          <a:p>
            <a:pPr lvl="2"/>
            <a:r>
              <a:rPr lang="en-US" dirty="0">
                <a:hlinkClick r:id="rId5"/>
              </a:rPr>
              <a:t>https://www.youtube.com/watch?v=cn8Zxh9bPio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Sniffing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1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Process of </a:t>
            </a:r>
            <a:r>
              <a:rPr lang="en-US" dirty="0">
                <a:highlight>
                  <a:srgbClr val="FFFF00"/>
                </a:highlight>
              </a:rPr>
              <a:t>monitoring and capturing data (packets) of a network</a:t>
            </a:r>
          </a:p>
          <a:p>
            <a:pPr lvl="2"/>
            <a:r>
              <a:rPr lang="en-US" dirty="0"/>
              <a:t>Promiscuous mode</a:t>
            </a:r>
          </a:p>
          <a:p>
            <a:pPr lvl="3"/>
            <a:r>
              <a:rPr lang="en-US" dirty="0"/>
              <a:t>Allows device to intercept and read each network packet that arrives in its entirety</a:t>
            </a:r>
          </a:p>
          <a:p>
            <a:pPr lvl="1"/>
            <a:r>
              <a:rPr lang="en-US" dirty="0"/>
              <a:t>Sniffing is the process of monitoring and capturing all the packets passing through a given network using sniffing tools.</a:t>
            </a:r>
          </a:p>
          <a:p>
            <a:r>
              <a:rPr lang="en-US" dirty="0"/>
              <a:t>Comparison: </a:t>
            </a:r>
          </a:p>
          <a:p>
            <a:pPr lvl="1"/>
            <a:r>
              <a:rPr lang="en-US" dirty="0"/>
              <a:t>Chat Room VS Instant Messenger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Can see all traffic even if it was no intended for your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7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A9B1-9431-45B5-ACD1-4598FBF6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Sniffing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7912C-5240-4A4D-BC49-43685C431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of 3</a:t>
            </a:r>
          </a:p>
          <a:p>
            <a:r>
              <a:rPr lang="en-US" dirty="0"/>
              <a:t>2 people speak to each other sitting down</a:t>
            </a:r>
          </a:p>
          <a:p>
            <a:pPr lvl="1"/>
            <a:r>
              <a:rPr lang="en-US" dirty="0"/>
              <a:t>Can move around in chair but stay seated</a:t>
            </a:r>
          </a:p>
          <a:p>
            <a:r>
              <a:rPr lang="en-US" dirty="0"/>
              <a:t>1 person listens 2 meters away write down all NOUNS you hear</a:t>
            </a:r>
          </a:p>
          <a:p>
            <a:pPr lvl="1"/>
            <a:r>
              <a:rPr lang="en-US" dirty="0"/>
              <a:t>BONIS: write down name of person whom uttered the noun</a:t>
            </a:r>
          </a:p>
          <a:p>
            <a:r>
              <a:rPr lang="en-US" dirty="0"/>
              <a:t>Talk for 1 minute</a:t>
            </a:r>
          </a:p>
          <a:p>
            <a:r>
              <a:rPr lang="en-US" dirty="0"/>
              <a:t>30 seconds listener recaps nouns</a:t>
            </a:r>
          </a:p>
          <a:p>
            <a:r>
              <a:rPr lang="en-US" dirty="0"/>
              <a:t>Repeat until everyone was the listener once</a:t>
            </a:r>
          </a:p>
        </p:txBody>
      </p:sp>
    </p:spTree>
    <p:extLst>
      <p:ext uri="{BB962C8B-B14F-4D97-AF65-F5344CB8AC3E}">
        <p14:creationId xmlns:p14="http://schemas.microsoft.com/office/powerpoint/2010/main" val="64853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B5B5-267C-474F-ABC7-51C63918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292D1-B381-4BC8-8A72-554FE7B02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Hub</a:t>
            </a:r>
          </a:p>
          <a:p>
            <a:pPr lvl="1"/>
            <a:r>
              <a:rPr lang="en-US" dirty="0"/>
              <a:t>All data is sent and received on all open ports (</a:t>
            </a:r>
            <a:r>
              <a:rPr lang="en-US" dirty="0">
                <a:highlight>
                  <a:srgbClr val="FFFF00"/>
                </a:highlight>
              </a:rPr>
              <a:t>traffic broadcasted to all hosts</a:t>
            </a:r>
            <a:r>
              <a:rPr lang="en-US" dirty="0"/>
              <a:t>)</a:t>
            </a:r>
          </a:p>
          <a:p>
            <a:r>
              <a:rPr lang="en-US" dirty="0"/>
              <a:t>Switch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Knows which hosts to send specific message </a:t>
            </a:r>
            <a:r>
              <a:rPr lang="en-US" dirty="0"/>
              <a:t>to and does so directly</a:t>
            </a:r>
          </a:p>
          <a:p>
            <a:r>
              <a:rPr lang="en-US" dirty="0"/>
              <a:t>Hub vs Switch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Hub</a:t>
            </a:r>
            <a:r>
              <a:rPr lang="en-US" dirty="0"/>
              <a:t> works on the physical layer (</a:t>
            </a:r>
            <a:r>
              <a:rPr lang="en-US" dirty="0">
                <a:highlight>
                  <a:srgbClr val="FFFF00"/>
                </a:highlight>
              </a:rPr>
              <a:t>Layer 1</a:t>
            </a:r>
            <a:r>
              <a:rPr lang="en-US" dirty="0"/>
              <a:t>) of OSI model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Switch</a:t>
            </a:r>
            <a:r>
              <a:rPr lang="en-US" dirty="0"/>
              <a:t> works on the data link layer (</a:t>
            </a:r>
            <a:r>
              <a:rPr lang="en-US" dirty="0">
                <a:highlight>
                  <a:srgbClr val="FFFF00"/>
                </a:highlight>
              </a:rPr>
              <a:t>Layer 2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Switch is more efficient than the hub. </a:t>
            </a:r>
          </a:p>
          <a:p>
            <a:pPr lvl="1"/>
            <a:r>
              <a:rPr lang="en-US" dirty="0"/>
              <a:t>Switch can join multiple computers within one LAN,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Hub just connects multiple Ethernet devices together as a single segment.</a:t>
            </a:r>
            <a:br>
              <a:rPr lang="en-US" dirty="0">
                <a:highlight>
                  <a:srgbClr val="FFFF00"/>
                </a:highlight>
              </a:rPr>
            </a:b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8645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2C40-192D-4703-B6C4-B0EC9C67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Network Sniffing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BD5AB-F191-4897-BD6D-02E3C9E36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Sniffer tools turns the </a:t>
            </a:r>
            <a:r>
              <a:rPr lang="en-US" b="1" dirty="0">
                <a:highlight>
                  <a:srgbClr val="FFFF00"/>
                </a:highlight>
              </a:rPr>
              <a:t>Network Interface Card (NIC)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of system to the </a:t>
            </a:r>
            <a:r>
              <a:rPr lang="en-US" b="1" dirty="0">
                <a:highlight>
                  <a:srgbClr val="FFFF00"/>
                </a:highlight>
              </a:rPr>
              <a:t>promiscuous mode</a:t>
            </a:r>
            <a:r>
              <a:rPr lang="en-US" dirty="0">
                <a:highlight>
                  <a:srgbClr val="FFFF00"/>
                </a:highlight>
              </a:rPr>
              <a:t> </a:t>
            </a:r>
          </a:p>
          <a:p>
            <a:r>
              <a:rPr lang="en-US" dirty="0"/>
              <a:t>A sniffer can continuously monitor all the traffic to a computer through the NIC by decoding the information encapsulated in the data packets.</a:t>
            </a:r>
          </a:p>
        </p:txBody>
      </p:sp>
    </p:spTree>
    <p:extLst>
      <p:ext uri="{BB962C8B-B14F-4D97-AF65-F5344CB8AC3E}">
        <p14:creationId xmlns:p14="http://schemas.microsoft.com/office/powerpoint/2010/main" val="139805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2C40-192D-4703-B6C4-B0EC9C67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Network Sniffing Works</a:t>
            </a:r>
          </a:p>
        </p:txBody>
      </p:sp>
      <p:pic>
        <p:nvPicPr>
          <p:cNvPr id="2050" name="Picture 2" descr="Sniffing Networks">
            <a:extLst>
              <a:ext uri="{FF2B5EF4-FFF2-40B4-BE49-F238E27FC236}">
                <a16:creationId xmlns:a16="http://schemas.microsoft.com/office/drawing/2014/main" id="{AFE79EAD-F9DB-4A65-91A0-2AADED349C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14" y="1523053"/>
            <a:ext cx="8539844" cy="452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22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3361-8D67-44A1-9790-45A9A6CE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Sniffing: </a:t>
            </a:r>
            <a:r>
              <a:rPr lang="en-US" dirty="0">
                <a:highlight>
                  <a:srgbClr val="FFFF00"/>
                </a:highlight>
              </a:rPr>
              <a:t>Passive 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B0DF6-C09C-4916-BEEB-41258AB8C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Traffic is recorded but not altered</a:t>
            </a:r>
          </a:p>
          <a:p>
            <a:pPr lvl="1"/>
            <a:r>
              <a:rPr lang="en-US" dirty="0"/>
              <a:t>Only listening</a:t>
            </a:r>
          </a:p>
          <a:p>
            <a:r>
              <a:rPr lang="en-US" dirty="0">
                <a:highlight>
                  <a:srgbClr val="FFFF00"/>
                </a:highlight>
              </a:rPr>
              <a:t>Hub</a:t>
            </a:r>
            <a:r>
              <a:rPr lang="en-US" dirty="0"/>
              <a:t> devices</a:t>
            </a:r>
          </a:p>
          <a:p>
            <a:pPr lvl="1"/>
            <a:r>
              <a:rPr lang="en-US" dirty="0"/>
              <a:t>traffic is sent to all the ports. </a:t>
            </a:r>
          </a:p>
          <a:p>
            <a:r>
              <a:rPr lang="en-US" dirty="0"/>
              <a:t>Network that uses hubs </a:t>
            </a:r>
          </a:p>
          <a:p>
            <a:pPr lvl="1"/>
            <a:r>
              <a:rPr lang="en-US" dirty="0"/>
              <a:t>All hosts on the network can see the traffic. </a:t>
            </a:r>
          </a:p>
          <a:p>
            <a:pPr lvl="2"/>
            <a:r>
              <a:rPr lang="en-US" dirty="0"/>
              <a:t>Therefore attacker can easily capture traffic</a:t>
            </a:r>
          </a:p>
          <a:p>
            <a:r>
              <a:rPr lang="en-US" dirty="0"/>
              <a:t>Hubs are almost obsolete</a:t>
            </a:r>
          </a:p>
          <a:p>
            <a:pPr lvl="1"/>
            <a:r>
              <a:rPr lang="en-US" dirty="0"/>
              <a:t>Modern networks use switches. </a:t>
            </a:r>
          </a:p>
          <a:p>
            <a:r>
              <a:rPr lang="en-US" dirty="0"/>
              <a:t>Passive sniffing is no longer effective.</a:t>
            </a:r>
          </a:p>
        </p:txBody>
      </p:sp>
    </p:spTree>
    <p:extLst>
      <p:ext uri="{BB962C8B-B14F-4D97-AF65-F5344CB8AC3E}">
        <p14:creationId xmlns:p14="http://schemas.microsoft.com/office/powerpoint/2010/main" val="22467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3682</TotalTime>
  <Words>1013</Words>
  <Application>Microsoft Macintosh PowerPoint</Application>
  <PresentationFormat>Widescreen</PresentationFormat>
  <Paragraphs>163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Introduction to  Cyber Security</vt:lpstr>
      <vt:lpstr>Overview</vt:lpstr>
      <vt:lpstr>Network Sniffing</vt:lpstr>
      <vt:lpstr>Network Sniffing</vt:lpstr>
      <vt:lpstr>Network Sniffing Game</vt:lpstr>
      <vt:lpstr>Key definitions</vt:lpstr>
      <vt:lpstr>How Network Sniffing Works</vt:lpstr>
      <vt:lpstr>How Network Sniffing Works</vt:lpstr>
      <vt:lpstr>Network Sniffing: Passive Sniffing</vt:lpstr>
      <vt:lpstr>Network Sniffing: Active Sniffing</vt:lpstr>
      <vt:lpstr>Network Sniffing: Active Sniffing</vt:lpstr>
      <vt:lpstr>Network Sniffing</vt:lpstr>
      <vt:lpstr>Address Resolution Protocol</vt:lpstr>
      <vt:lpstr>Address Resolution Protocol</vt:lpstr>
      <vt:lpstr>Address Resolution Protocol</vt:lpstr>
      <vt:lpstr>Address Resolution Protocol</vt:lpstr>
      <vt:lpstr>Spoofing Game</vt:lpstr>
      <vt:lpstr>ARP Poisoning </vt:lpstr>
      <vt:lpstr>ARP Poisoning</vt:lpstr>
      <vt:lpstr>ARP Poisoning</vt:lpstr>
      <vt:lpstr>MAC Address Flooding</vt:lpstr>
      <vt:lpstr>MAC Address Flooding</vt:lpstr>
      <vt:lpstr>Sniffing and Spoofing Counter Measurements</vt:lpstr>
      <vt:lpstr>Terms to Know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Cyber Security</dc:title>
  <dc:creator>Ben Blanc</dc:creator>
  <cp:lastModifiedBy>Thinh Kieu</cp:lastModifiedBy>
  <cp:revision>41</cp:revision>
  <dcterms:created xsi:type="dcterms:W3CDTF">2019-11-29T15:53:42Z</dcterms:created>
  <dcterms:modified xsi:type="dcterms:W3CDTF">2021-02-21T19:48:00Z</dcterms:modified>
</cp:coreProperties>
</file>