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7" r:id="rId5"/>
    <p:sldId id="268" r:id="rId6"/>
    <p:sldId id="264" r:id="rId7"/>
    <p:sldId id="276" r:id="rId8"/>
    <p:sldId id="269" r:id="rId9"/>
    <p:sldId id="275" r:id="rId10"/>
    <p:sldId id="280" r:id="rId11"/>
    <p:sldId id="279" r:id="rId12"/>
    <p:sldId id="278" r:id="rId13"/>
    <p:sldId id="266" r:id="rId14"/>
    <p:sldId id="277" r:id="rId15"/>
    <p:sldId id="281" r:id="rId16"/>
    <p:sldId id="263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99" d="100"/>
          <a:sy n="99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015C-38D6-4A21-A0A2-97127842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16BA0-D1F5-458F-8961-DC4C12252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A3EE3-36A7-4F23-A69E-6CC3330C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D1ED0-0CE1-4FFF-9BD1-7D1D956F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341D-553A-4F03-AF5F-EAA7EC1F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D87C-A49F-46C5-A1EF-36560B48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068CF-52B5-4569-B781-5E1897432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E2D00-5A80-4FBE-B0A2-B60988A9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F10D-26BC-44F6-A0F9-7DEE0571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C099-CE33-46C0-9802-2A085A91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1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F34F4-7E97-4B7F-A0CF-64CD79211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6B3A7-56F0-46DA-9CA6-8F6D066D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6DE25-BA2A-440D-B96D-42FB8C7A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20EA-E73A-4A97-A58B-8FD7AC35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270C7-3B86-4955-9B53-1A4D1E6E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6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EA43-C7DA-4452-AA39-E125E727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D6AF-1D07-45C5-BA07-570B55C2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EF8A-A2CD-49F2-B400-4FEA04C1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118B-C63C-4B8A-9282-111A97D1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BF53-178B-4706-A111-436D4663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ECB2-BE48-4A0E-BC7E-308782B1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9C6D-9082-4A26-AEA2-57513484A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1D328-1657-4FF9-BA5E-47104CE3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43BCD-F177-4641-9354-95BB5E5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3D06-3AC6-45A0-B7B7-B138C018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6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17AD-739B-4F68-A9FE-C05495EC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31C7-9169-4C08-BE83-5CC8B820A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A74F1-A2E0-4FA3-8B3E-5AAD2DB04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D30B-0B88-4483-BA33-D546D8F4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B04C5-89EB-4BA0-9A2E-00EAD6EC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CFB7-F3CC-44DF-A3FB-937159FB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BE5F-2160-4E53-BDF0-B64101DC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2945A-551E-4859-B5D0-D863C377C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0BA80-7E71-45C5-B35C-7C87F225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F91BA-AA3B-4B2C-9298-A12AFD71B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08BEC-58E0-4D01-A59A-CC01665F7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8840E-9736-4CBE-958A-EB7E83B4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5AF03-6FB6-4DC5-B7F5-3046872F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1A52E-8CBD-42EC-AACF-2A188C37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5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A253-1C3F-4064-9827-A8B3515F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7EE61-B57A-48C1-B5D1-8A4A2527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2E168-574F-40F9-BE97-EC538348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EC48F-B4B9-4DC9-88A0-4E2D82B8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26D2E-952E-4187-B5D7-5FBB20ED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87B47-6913-4028-940F-A0BAC39B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963CA-A7E7-4547-86B7-F253A9BB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12E-5F8B-4C38-959C-E787FF4C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3FA7-09C5-492A-ABA2-B65F1C79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F6D2C-1F4F-424F-9E69-3E5280B60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87BD9-088C-48FC-8F15-23725200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69DF7-13A2-44F0-9C55-DA2D6A4C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8E408-E791-4497-940F-530ADFAD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B58B-2099-4AF8-9553-22AB1807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BBDA6-E4A4-4D1D-BB50-2AC0BB2AA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35956-7A0F-4382-B667-1071ADA0C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586D-E6F7-4D8C-95A0-6CB10933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6833D-3E12-4AF5-895C-2B023920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16769-5792-4A5C-B252-AE57B4D5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1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558E1-6460-49A4-9E1A-A423CD20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F13B0-46BF-4DD6-B00D-1FD77C8C7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761E-E534-4D94-8110-7FD80A4AC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3998-985A-4D94-B13E-1B64131194E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BFB6-E542-4693-A178-18F10038A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D48A-03B9-4EA8-8C97-B41A3AE59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loaltonetworks.com/cyberpedia/what-is-a-denial-of-service-attack-dos" TargetMode="External"/><Relationship Id="rId2" Type="http://schemas.openxmlformats.org/officeDocument/2006/relationships/hyperlink" Target="https://www.datto.com/library/what-is-a-dos-attac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jXbpRhP8ztw" TargetMode="External"/><Relationship Id="rId4" Type="http://schemas.openxmlformats.org/officeDocument/2006/relationships/hyperlink" Target="https://www.youtube.com/watch?v=0-dpSyDDEn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36F2-1AF7-4C3B-996D-62F89A4CB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Cyber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C1745-74BC-4218-B6DB-2ABDB7DDC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COMP3134</a:t>
            </a:r>
            <a:br>
              <a:rPr lang="en-US" dirty="0"/>
            </a:br>
            <a:br>
              <a:rPr lang="en-US" dirty="0"/>
            </a:br>
            <a:r>
              <a:rPr lang="en-US"/>
              <a:t>Week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8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Internet Control Message Protocol (ICMP) </a:t>
            </a:r>
            <a:r>
              <a:rPr lang="en-US" dirty="0"/>
              <a:t>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Sending large number of ICMP packets </a:t>
            </a:r>
          </a:p>
          <a:p>
            <a:pPr lvl="1"/>
            <a:r>
              <a:rPr lang="en-US" dirty="0"/>
              <a:t>Overwhelm system so cannot respond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Sending large number of documents to printer queue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 Overwhelm system so cannot respond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1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Application-Level</a:t>
            </a:r>
            <a:r>
              <a:rPr lang="en-US" dirty="0"/>
              <a:t>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Exploiting a vulnerability in program</a:t>
            </a:r>
          </a:p>
          <a:p>
            <a:pPr lvl="2"/>
            <a:r>
              <a:rPr lang="en-US" dirty="0"/>
              <a:t>Sends large amount of data</a:t>
            </a:r>
          </a:p>
          <a:p>
            <a:pPr lvl="2"/>
            <a:r>
              <a:rPr lang="en-US" dirty="0"/>
              <a:t>Sends unexpected data</a:t>
            </a:r>
          </a:p>
          <a:p>
            <a:pPr lvl="2"/>
            <a:r>
              <a:rPr lang="en-US" dirty="0"/>
              <a:t>Sends malformed packets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Asking waiter/waitress </a:t>
            </a:r>
          </a:p>
          <a:p>
            <a:pPr lvl="2"/>
            <a:r>
              <a:rPr lang="en-US" dirty="0"/>
              <a:t>A table for 25 people</a:t>
            </a:r>
          </a:p>
          <a:p>
            <a:pPr lvl="2"/>
            <a:r>
              <a:rPr lang="en-US" dirty="0"/>
              <a:t>Menu items not on list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Unhandled or unexpected issue causes application to not behave normally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5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Permanent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Also known as </a:t>
            </a:r>
            <a:r>
              <a:rPr lang="en-US" dirty="0" err="1">
                <a:highlight>
                  <a:srgbClr val="FFFF00"/>
                </a:highlight>
              </a:rPr>
              <a:t>phlashing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Make permanent, irreversible changes to devices or hardware</a:t>
            </a:r>
          </a:p>
          <a:p>
            <a:pPr lvl="2"/>
            <a:r>
              <a:rPr lang="en-US" dirty="0"/>
              <a:t>Render it unusable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Data loss may be permanent </a:t>
            </a:r>
          </a:p>
          <a:p>
            <a:pPr lvl="1"/>
            <a:r>
              <a:rPr lang="en-US" dirty="0"/>
              <a:t>Time to recover from such attack is significantly longer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48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Denial of Service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7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Distributed Denial of Service  DDoS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Attempt to make an online service or a website unavailable by </a:t>
            </a:r>
            <a:r>
              <a:rPr lang="en-US" dirty="0">
                <a:highlight>
                  <a:srgbClr val="FFFF00"/>
                </a:highlight>
              </a:rPr>
              <a:t>overloading it with huge floods of traffic generated from multiple sources</a:t>
            </a:r>
          </a:p>
          <a:p>
            <a:pPr lvl="1"/>
            <a:r>
              <a:rPr lang="en-US" dirty="0"/>
              <a:t>In </a:t>
            </a:r>
            <a:r>
              <a:rPr lang="en-US" dirty="0">
                <a:highlight>
                  <a:srgbClr val="FFFF00"/>
                </a:highlight>
              </a:rPr>
              <a:t>DoS</a:t>
            </a:r>
            <a:r>
              <a:rPr lang="en-US" dirty="0"/>
              <a:t> attack = </a:t>
            </a:r>
            <a:r>
              <a:rPr lang="en-US" dirty="0">
                <a:highlight>
                  <a:srgbClr val="FFFF00"/>
                </a:highlight>
              </a:rPr>
              <a:t>one computer and one Internet connection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DDoS </a:t>
            </a:r>
            <a:r>
              <a:rPr lang="en-US" dirty="0"/>
              <a:t>=  </a:t>
            </a:r>
            <a:r>
              <a:rPr lang="en-US" dirty="0">
                <a:highlight>
                  <a:srgbClr val="FFFF00"/>
                </a:highlight>
              </a:rPr>
              <a:t>many computers and many Internet connections</a:t>
            </a:r>
          </a:p>
          <a:p>
            <a:pPr lvl="2"/>
            <a:r>
              <a:rPr lang="en-US" dirty="0"/>
              <a:t>Distributed globally in what is referred to as a botnet or zombies</a:t>
            </a:r>
          </a:p>
          <a:p>
            <a:r>
              <a:rPr lang="en-US" dirty="0"/>
              <a:t>Multi-Phase process</a:t>
            </a:r>
          </a:p>
          <a:p>
            <a:pPr lvl="1"/>
            <a:r>
              <a:rPr lang="en-US" dirty="0"/>
              <a:t>Set up or infect distribution of computers (botnet, zombies)</a:t>
            </a:r>
          </a:p>
          <a:p>
            <a:pPr lvl="1"/>
            <a:r>
              <a:rPr lang="en-US" dirty="0"/>
              <a:t>Load attack script on master computers</a:t>
            </a:r>
          </a:p>
          <a:p>
            <a:pPr lvl="1"/>
            <a:r>
              <a:rPr lang="en-US" dirty="0"/>
              <a:t>Initialize attack</a:t>
            </a:r>
          </a:p>
          <a:p>
            <a:pPr lvl="2"/>
            <a:r>
              <a:rPr lang="en-US" dirty="0"/>
              <a:t>Master computers communicate to zombies to begin / coordinate attack</a:t>
            </a:r>
          </a:p>
        </p:txBody>
      </p:sp>
    </p:spTree>
    <p:extLst>
      <p:ext uri="{BB962C8B-B14F-4D97-AF65-F5344CB8AC3E}">
        <p14:creationId xmlns:p14="http://schemas.microsoft.com/office/powerpoint/2010/main" val="2638983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A717-82F1-4E35-8CAD-F888974A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Denial of Service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853470-D305-458D-A971-E095BD607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385" y="1254868"/>
            <a:ext cx="8274627" cy="540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81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1218-9218-4CE5-BF13-78775D23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7C80D-27E0-4C65-B8D1-4869EAAF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Denial of Service (DoS)</a:t>
            </a:r>
          </a:p>
          <a:p>
            <a:r>
              <a:rPr lang="en-US" dirty="0"/>
              <a:t>Volumetric attacks</a:t>
            </a:r>
          </a:p>
          <a:p>
            <a:r>
              <a:rPr lang="en-US" dirty="0"/>
              <a:t>SYN flood attacks</a:t>
            </a:r>
          </a:p>
          <a:p>
            <a:r>
              <a:rPr lang="en-US" dirty="0"/>
              <a:t>Internet Control Message Protocol (ICMP) attacks</a:t>
            </a:r>
          </a:p>
          <a:p>
            <a:r>
              <a:rPr lang="en-US" dirty="0"/>
              <a:t>Application-level attacks</a:t>
            </a:r>
          </a:p>
          <a:p>
            <a:r>
              <a:rPr lang="en-US" dirty="0"/>
              <a:t>Permanent DoS</a:t>
            </a:r>
          </a:p>
          <a:p>
            <a:r>
              <a:rPr lang="en-US" dirty="0"/>
              <a:t>Distributed Denial of Service (DDoS)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69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0B56-D44D-4F74-92F7-F00E2FEE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0CA6-7670-4046-82C3-23939597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  <a:p>
            <a:pPr lvl="1"/>
            <a:r>
              <a:rPr lang="en-US" dirty="0"/>
              <a:t>DoS Attack</a:t>
            </a:r>
          </a:p>
          <a:p>
            <a:pPr lvl="2"/>
            <a:r>
              <a:rPr lang="en-US" dirty="0">
                <a:hlinkClick r:id="rId2"/>
              </a:rPr>
              <a:t>https://www.datto.com/library/what-is-a-dos-attack</a:t>
            </a:r>
            <a:endParaRPr lang="en-US" dirty="0"/>
          </a:p>
          <a:p>
            <a:pPr lvl="2"/>
            <a:r>
              <a:rPr lang="en-US">
                <a:hlinkClick r:id="rId3"/>
              </a:rPr>
              <a:t>https://www.paloaltonetworks.com/cyberpedia/what-is-a-denial-of-service-attack-dos</a:t>
            </a:r>
            <a:endParaRPr lang="en-US" dirty="0"/>
          </a:p>
          <a:p>
            <a:r>
              <a:rPr lang="en-US" dirty="0"/>
              <a:t>Videos</a:t>
            </a:r>
          </a:p>
          <a:p>
            <a:pPr lvl="1"/>
            <a:r>
              <a:rPr lang="en-US" dirty="0"/>
              <a:t>DoS Attack</a:t>
            </a:r>
          </a:p>
          <a:p>
            <a:pPr lvl="2"/>
            <a:r>
              <a:rPr lang="en-US" dirty="0">
                <a:hlinkClick r:id="rId4"/>
              </a:rPr>
              <a:t>https://www.youtube.com/watch?v=0-dpSyDDEn0</a:t>
            </a:r>
            <a:endParaRPr lang="en-US" dirty="0"/>
          </a:p>
          <a:p>
            <a:pPr lvl="1"/>
            <a:r>
              <a:rPr lang="en-US" dirty="0"/>
              <a:t>DDoS Attack</a:t>
            </a:r>
          </a:p>
          <a:p>
            <a:pPr lvl="2"/>
            <a:r>
              <a:rPr lang="en-US" dirty="0">
                <a:hlinkClick r:id="rId5"/>
              </a:rPr>
              <a:t>https://www.youtube.com/watch?v=jXbpRhP8ztw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655D-8AB4-416D-AC69-6636B39F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28DA-980B-48B3-AC27-C2444AA1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Denial of Service (DoS) </a:t>
            </a:r>
          </a:p>
          <a:p>
            <a:pPr lvl="1"/>
            <a:r>
              <a:rPr lang="en-US" dirty="0"/>
              <a:t>DoS attack techniques</a:t>
            </a:r>
          </a:p>
          <a:p>
            <a:pPr lvl="1"/>
            <a:r>
              <a:rPr lang="en-US" dirty="0"/>
              <a:t>Distributed Denial of Service </a:t>
            </a:r>
          </a:p>
          <a:p>
            <a:pPr lvl="1"/>
            <a:r>
              <a:rPr lang="en-US" dirty="0"/>
              <a:t>DoS/DDoS counter measurements</a:t>
            </a:r>
          </a:p>
          <a:p>
            <a:r>
              <a:rPr lang="en-US" dirty="0"/>
              <a:t>Main Teaching Points</a:t>
            </a:r>
          </a:p>
          <a:p>
            <a:pPr lvl="1"/>
            <a:r>
              <a:rPr lang="en-US" dirty="0"/>
              <a:t>Exploitation tactic 2: Overloading</a:t>
            </a:r>
          </a:p>
          <a:p>
            <a:r>
              <a:rPr lang="en-US" dirty="0"/>
              <a:t>Learning Outcome(s)</a:t>
            </a:r>
          </a:p>
          <a:p>
            <a:pPr lvl="1"/>
            <a:r>
              <a:rPr lang="en-US" dirty="0"/>
              <a:t>Identify and filter various protocols and network ports</a:t>
            </a:r>
          </a:p>
          <a:p>
            <a:pPr lvl="1"/>
            <a:r>
              <a:rPr lang="en-US" dirty="0"/>
              <a:t>Implement various tactics to attack a network or application</a:t>
            </a:r>
          </a:p>
        </p:txBody>
      </p:sp>
    </p:spTree>
    <p:extLst>
      <p:ext uri="{BB962C8B-B14F-4D97-AF65-F5344CB8AC3E}">
        <p14:creationId xmlns:p14="http://schemas.microsoft.com/office/powerpoint/2010/main" val="213294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Denial of Service </a:t>
            </a:r>
            <a:r>
              <a:rPr lang="en-US" dirty="0">
                <a:highlight>
                  <a:srgbClr val="FFFF00"/>
                </a:highlight>
              </a:rPr>
              <a:t>(DoS)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1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 of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CI</a:t>
            </a:r>
            <a:r>
              <a:rPr lang="en-US" b="1" dirty="0">
                <a:highlight>
                  <a:srgbClr val="FFFF00"/>
                </a:highlight>
              </a:rPr>
              <a:t>A</a:t>
            </a:r>
          </a:p>
          <a:p>
            <a:pPr lvl="2"/>
            <a:r>
              <a:rPr lang="en-US" dirty="0"/>
              <a:t>Targets availability</a:t>
            </a:r>
          </a:p>
          <a:p>
            <a:pPr lvl="2"/>
            <a:r>
              <a:rPr lang="en-US" dirty="0"/>
              <a:t>Goal not necessarily to infiltrate but disrupt </a:t>
            </a:r>
          </a:p>
          <a:p>
            <a:r>
              <a:rPr lang="en-US" dirty="0"/>
              <a:t>Comparison: Telemarketers</a:t>
            </a:r>
          </a:p>
          <a:p>
            <a:pPr lvl="1"/>
            <a:r>
              <a:rPr lang="en-US" dirty="0"/>
              <a:t>Keep receiving phone calls =&gt; Turn off phone =&gt; Miss Important call</a:t>
            </a:r>
          </a:p>
          <a:p>
            <a:pPr lvl="2"/>
            <a:r>
              <a:rPr lang="en-US" dirty="0"/>
              <a:t>A service gets denied =&gt; you suffer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Easy tool to launch but hard to defend against</a:t>
            </a:r>
          </a:p>
          <a:p>
            <a:pPr lvl="1"/>
            <a:r>
              <a:rPr lang="en-US" dirty="0"/>
              <a:t>Service is disrupted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5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 of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Implication</a:t>
            </a:r>
          </a:p>
          <a:p>
            <a:pPr lvl="1"/>
            <a:r>
              <a:rPr lang="en-US" dirty="0"/>
              <a:t>Cheap and effective way of attacker</a:t>
            </a:r>
          </a:p>
          <a:p>
            <a:pPr lvl="2"/>
            <a:r>
              <a:rPr lang="en-US" dirty="0"/>
              <a:t>Many monetize opportunity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A search for term “</a:t>
            </a:r>
            <a:r>
              <a:rPr lang="en-US" dirty="0" err="1">
                <a:highlight>
                  <a:srgbClr val="FFFF00"/>
                </a:highlight>
              </a:rPr>
              <a:t>booter</a:t>
            </a:r>
            <a:r>
              <a:rPr lang="en-US" dirty="0"/>
              <a:t>” =&gt; many DoS services</a:t>
            </a:r>
          </a:p>
        </p:txBody>
      </p:sp>
    </p:spTree>
    <p:extLst>
      <p:ext uri="{BB962C8B-B14F-4D97-AF65-F5344CB8AC3E}">
        <p14:creationId xmlns:p14="http://schemas.microsoft.com/office/powerpoint/2010/main" val="85550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DoS Attack Techniques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1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Attack Techniques List </a:t>
            </a:r>
            <a:r>
              <a:rPr lang="en-US" dirty="0">
                <a:highlight>
                  <a:srgbClr val="FFFF00"/>
                </a:highlight>
              </a:rPr>
              <a:t>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Volumetric attacks</a:t>
            </a:r>
          </a:p>
          <a:p>
            <a:r>
              <a:rPr lang="en-US" dirty="0"/>
              <a:t>SYN flood attacks</a:t>
            </a:r>
          </a:p>
          <a:p>
            <a:r>
              <a:rPr lang="en-US" dirty="0"/>
              <a:t>Internet Control Message Protocol (ICMP) attacks</a:t>
            </a:r>
          </a:p>
          <a:p>
            <a:r>
              <a:rPr lang="en-US" dirty="0"/>
              <a:t>Application-level attacks</a:t>
            </a:r>
          </a:p>
          <a:p>
            <a:r>
              <a:rPr lang="en-US" dirty="0"/>
              <a:t>Permanent DoS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2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Volumetric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Consuming bandwidth </a:t>
            </a:r>
            <a:r>
              <a:rPr lang="en-US" dirty="0"/>
              <a:t>of machine(s) =&gt; Blocking communication capability</a:t>
            </a:r>
          </a:p>
          <a:p>
            <a:pPr lvl="1"/>
            <a:r>
              <a:rPr lang="en-US" dirty="0"/>
              <a:t>Saturate bandwidth = blocked machine</a:t>
            </a:r>
          </a:p>
          <a:p>
            <a:endParaRPr lang="en-US" dirty="0"/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Having may applications open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4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SYN Flood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3-Way Handshake</a:t>
            </a:r>
          </a:p>
          <a:p>
            <a:pPr lvl="2"/>
            <a:r>
              <a:rPr lang="en-US" dirty="0"/>
              <a:t>SYN message sent to server</a:t>
            </a:r>
          </a:p>
          <a:p>
            <a:pPr lvl="2"/>
            <a:r>
              <a:rPr lang="en-US" dirty="0"/>
              <a:t>Server sends SYN-ACK to client</a:t>
            </a:r>
          </a:p>
          <a:p>
            <a:pPr lvl="2"/>
            <a:r>
              <a:rPr lang="en-US" dirty="0"/>
              <a:t>Client responds with AWK</a:t>
            </a:r>
          </a:p>
          <a:p>
            <a:pPr lvl="1"/>
            <a:r>
              <a:rPr lang="en-US" dirty="0"/>
              <a:t>SYN Flood is when attacker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Does not respond with AWK</a:t>
            </a:r>
          </a:p>
          <a:p>
            <a:r>
              <a:rPr lang="en-US" dirty="0"/>
              <a:t>Comparison: Telemarketer’s worst nightmare</a:t>
            </a:r>
          </a:p>
          <a:p>
            <a:pPr lvl="1"/>
            <a:r>
              <a:rPr lang="en-US" dirty="0"/>
              <a:t>Dial-tone that never ends during phone call attempt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Server is hung up / starved </a:t>
            </a:r>
          </a:p>
        </p:txBody>
      </p:sp>
    </p:spTree>
    <p:extLst>
      <p:ext uri="{BB962C8B-B14F-4D97-AF65-F5344CB8AC3E}">
        <p14:creationId xmlns:p14="http://schemas.microsoft.com/office/powerpoint/2010/main" val="161067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554</Words>
  <Application>Microsoft Macintosh PowerPoint</Application>
  <PresentationFormat>Widescreen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Introduction to  Cyber Security</vt:lpstr>
      <vt:lpstr>Overview</vt:lpstr>
      <vt:lpstr>Denial of Service (DoS)</vt:lpstr>
      <vt:lpstr>Denial of Service</vt:lpstr>
      <vt:lpstr>Denial of Service</vt:lpstr>
      <vt:lpstr>DoS Attack Techniques</vt:lpstr>
      <vt:lpstr>DoS Attack Techniques List (5)</vt:lpstr>
      <vt:lpstr>Volumetric Attacks</vt:lpstr>
      <vt:lpstr>SYN Flood Attacks</vt:lpstr>
      <vt:lpstr>Internet Control Message Protocol (ICMP) attacks</vt:lpstr>
      <vt:lpstr>Application-Level Attacks</vt:lpstr>
      <vt:lpstr>Permanent DoS</vt:lpstr>
      <vt:lpstr>Distributed Denial of Service </vt:lpstr>
      <vt:lpstr>Distributed Denial of Service  DDoS</vt:lpstr>
      <vt:lpstr>Distributed Denial of Service </vt:lpstr>
      <vt:lpstr>Terms to Know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Cyber Security</dc:title>
  <dc:creator>Ben Blanc</dc:creator>
  <cp:lastModifiedBy>Thinh Kieu</cp:lastModifiedBy>
  <cp:revision>22</cp:revision>
  <dcterms:created xsi:type="dcterms:W3CDTF">2019-11-29T15:53:42Z</dcterms:created>
  <dcterms:modified xsi:type="dcterms:W3CDTF">2021-02-21T20:22:07Z</dcterms:modified>
</cp:coreProperties>
</file>