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75" r:id="rId6"/>
    <p:sldId id="272" r:id="rId7"/>
    <p:sldId id="264" r:id="rId8"/>
    <p:sldId id="276" r:id="rId9"/>
    <p:sldId id="266" r:id="rId10"/>
    <p:sldId id="267" r:id="rId11"/>
    <p:sldId id="268" r:id="rId12"/>
    <p:sldId id="270" r:id="rId13"/>
    <p:sldId id="271" r:id="rId14"/>
    <p:sldId id="263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37"/>
  </p:normalViewPr>
  <p:slideViewPr>
    <p:cSldViewPr snapToGrid="0">
      <p:cViewPr varScale="1">
        <p:scale>
          <a:sx n="98" d="100"/>
          <a:sy n="98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015C-38D6-4A21-A0A2-97127842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16BA0-D1F5-458F-8961-DC4C12252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A3EE3-36A7-4F23-A69E-6CC3330C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D1ED0-0CE1-4FFF-9BD1-7D1D956F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341D-553A-4F03-AF5F-EAA7EC1F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D87C-A49F-46C5-A1EF-36560B48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068CF-52B5-4569-B781-5E1897432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E2D00-5A80-4FBE-B0A2-B60988A9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F10D-26BC-44F6-A0F9-7DEE0571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C099-CE33-46C0-9802-2A085A91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1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F34F4-7E97-4B7F-A0CF-64CD79211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6B3A7-56F0-46DA-9CA6-8F6D066D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6DE25-BA2A-440D-B96D-42FB8C7A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20EA-E73A-4A97-A58B-8FD7AC35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270C7-3B86-4955-9B53-1A4D1E6E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6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EA43-C7DA-4452-AA39-E125E727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D6AF-1D07-45C5-BA07-570B55C2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EF8A-A2CD-49F2-B400-4FEA04C1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118B-C63C-4B8A-9282-111A97D1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BF53-178B-4706-A111-436D4663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ECB2-BE48-4A0E-BC7E-308782B1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9C6D-9082-4A26-AEA2-57513484A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1D328-1657-4FF9-BA5E-47104CE3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43BCD-F177-4641-9354-95BB5E5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3D06-3AC6-45A0-B7B7-B138C018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6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17AD-739B-4F68-A9FE-C05495EC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31C7-9169-4C08-BE83-5CC8B820A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A74F1-A2E0-4FA3-8B3E-5AAD2DB04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D30B-0B88-4483-BA33-D546D8F4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B04C5-89EB-4BA0-9A2E-00EAD6EC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CFB7-F3CC-44DF-A3FB-937159FB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BE5F-2160-4E53-BDF0-B64101DC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2945A-551E-4859-B5D0-D863C377C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0BA80-7E71-45C5-B35C-7C87F225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F91BA-AA3B-4B2C-9298-A12AFD71B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08BEC-58E0-4D01-A59A-CC01665F7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8840E-9736-4CBE-958A-EB7E83B4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5AF03-6FB6-4DC5-B7F5-3046872F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1A52E-8CBD-42EC-AACF-2A188C37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5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A253-1C3F-4064-9827-A8B3515F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7EE61-B57A-48C1-B5D1-8A4A2527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2E168-574F-40F9-BE97-EC538348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EC48F-B4B9-4DC9-88A0-4E2D82B8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26D2E-952E-4187-B5D7-5FBB20ED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87B47-6913-4028-940F-A0BAC39B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963CA-A7E7-4547-86B7-F253A9BB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12E-5F8B-4C38-959C-E787FF4C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3FA7-09C5-492A-ABA2-B65F1C79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F6D2C-1F4F-424F-9E69-3E5280B60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87BD9-088C-48FC-8F15-23725200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69DF7-13A2-44F0-9C55-DA2D6A4C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8E408-E791-4497-940F-530ADFAD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B58B-2099-4AF8-9553-22AB1807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BBDA6-E4A4-4D1D-BB50-2AC0BB2AA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35956-7A0F-4382-B667-1071ADA0C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586D-E6F7-4D8C-95A0-6CB10933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6833D-3E12-4AF5-895C-2B023920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16769-5792-4A5C-B252-AE57B4D5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1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558E1-6460-49A4-9E1A-A423CD20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F13B0-46BF-4DD6-B00D-1FD77C8C7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761E-E534-4D94-8110-7FD80A4AC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3998-985A-4D94-B13E-1B64131194E0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BFB6-E542-4693-A178-18F10038A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D48A-03B9-4EA8-8C97-B41A3AE59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perva.com/learn/application-security/defense-in-depth/" TargetMode="External"/><Relationship Id="rId2" Type="http://schemas.openxmlformats.org/officeDocument/2006/relationships/hyperlink" Target="https://www.forcepoint.com/cyber-edu/defense-dept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IiWFMIgKaqQ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36F2-1AF7-4C3B-996D-62F89A4CB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Cyber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C1745-74BC-4218-B6DB-2ABDB7DDC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COMP3134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Week 10</a:t>
            </a:r>
          </a:p>
        </p:txBody>
      </p:sp>
    </p:spTree>
    <p:extLst>
      <p:ext uri="{BB962C8B-B14F-4D97-AF65-F5344CB8AC3E}">
        <p14:creationId xmlns:p14="http://schemas.microsoft.com/office/powerpoint/2010/main" val="252828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Down the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Change accessibility levels of user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Add file or folder-level permissions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Limit parent directory access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Remove file access</a:t>
            </a:r>
          </a:p>
          <a:p>
            <a:pPr lvl="1"/>
            <a:r>
              <a:rPr lang="en-US" dirty="0"/>
              <a:t>Remove list of commands user may execute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Change process ownership from root to other user (</a:t>
            </a:r>
            <a:r>
              <a:rPr lang="en-US" dirty="0" err="1">
                <a:highlight>
                  <a:srgbClr val="FFFF00"/>
                </a:highlight>
              </a:rPr>
              <a:t>chown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136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Log and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Log</a:t>
            </a:r>
          </a:p>
          <a:p>
            <a:pPr lvl="2"/>
            <a:r>
              <a:rPr lang="en-US" dirty="0"/>
              <a:t>Keep formal record or all access and commands executing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Audit</a:t>
            </a:r>
          </a:p>
          <a:p>
            <a:pPr lvl="2"/>
            <a:r>
              <a:rPr lang="en-US" dirty="0"/>
              <a:t>Action plan that documents what procedures an auditor will follow to validate that an organization is in conformance with compliance regulations.	</a:t>
            </a:r>
          </a:p>
          <a:p>
            <a:pPr lvl="3"/>
            <a:r>
              <a:rPr lang="en-US" dirty="0"/>
              <a:t>Measures how well system conforms to regulatory compliance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Record keeping</a:t>
            </a:r>
          </a:p>
          <a:p>
            <a:pPr lvl="1"/>
            <a:r>
              <a:rPr lang="en-US" dirty="0"/>
              <a:t>Emergency plans / procedures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4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Provide Ongoing Vulnerability Scans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Perform periodic vulnerability scans</a:t>
            </a:r>
          </a:p>
          <a:p>
            <a:pPr lvl="2"/>
            <a:r>
              <a:rPr lang="en-US" dirty="0"/>
              <a:t>Using automated assessment </a:t>
            </a:r>
            <a:r>
              <a:rPr lang="en-US" dirty="0" err="1"/>
              <a:t>rools</a:t>
            </a:r>
            <a:endParaRPr lang="en-US" dirty="0"/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Health &amp; safety inspections</a:t>
            </a:r>
          </a:p>
          <a:p>
            <a:pPr lvl="1"/>
            <a:r>
              <a:rPr lang="en-US" dirty="0"/>
              <a:t>Testing/re-evaluation of safety procedures</a:t>
            </a:r>
          </a:p>
          <a:p>
            <a:pPr lvl="2"/>
            <a:r>
              <a:rPr lang="en-US" dirty="0"/>
              <a:t>Checking expiry date of fire extinguishers / first-aid kits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25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 Ongoing Vulnerability Scans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Nessus</a:t>
            </a:r>
          </a:p>
          <a:p>
            <a:pPr lvl="1"/>
            <a:r>
              <a:rPr lang="en-US" dirty="0" err="1"/>
              <a:t>Acunetix</a:t>
            </a:r>
            <a:r>
              <a:rPr lang="en-US" dirty="0"/>
              <a:t> Web Vulnerability Scanner</a:t>
            </a:r>
          </a:p>
          <a:p>
            <a:pPr lvl="1"/>
            <a:r>
              <a:rPr lang="en-US" dirty="0" err="1"/>
              <a:t>Netsparker</a:t>
            </a:r>
            <a:endParaRPr lang="en-US" dirty="0"/>
          </a:p>
          <a:p>
            <a:pPr lvl="1"/>
            <a:r>
              <a:rPr lang="en-US" dirty="0"/>
              <a:t>IBM </a:t>
            </a:r>
            <a:r>
              <a:rPr lang="en-US" dirty="0" err="1"/>
              <a:t>AppScan</a:t>
            </a:r>
            <a:endParaRPr lang="en-US" dirty="0"/>
          </a:p>
          <a:p>
            <a:pPr lvl="1"/>
            <a:r>
              <a:rPr lang="en-US" dirty="0"/>
              <a:t>Retina CS</a:t>
            </a:r>
          </a:p>
          <a:p>
            <a:pPr lvl="1"/>
            <a:r>
              <a:rPr lang="en-US" dirty="0"/>
              <a:t>GFI </a:t>
            </a:r>
            <a:r>
              <a:rPr lang="en-US" dirty="0" err="1"/>
              <a:t>LanGuard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54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1218-9218-4CE5-BF13-78775D23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7C80D-27E0-4C65-B8D1-4869EAAF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Defense-in-depth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Deploy</a:t>
            </a:r>
          </a:p>
          <a:p>
            <a:r>
              <a:rPr lang="en-US" dirty="0"/>
              <a:t>Scan</a:t>
            </a:r>
          </a:p>
          <a:p>
            <a:r>
              <a:rPr lang="en-US" dirty="0"/>
              <a:t>File System</a:t>
            </a:r>
          </a:p>
          <a:p>
            <a:r>
              <a:rPr lang="en-US" dirty="0"/>
              <a:t>Audit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69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0B56-D44D-4F74-92F7-F00E2FEE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0CA6-7670-4046-82C3-23939597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  <a:p>
            <a:pPr lvl="1"/>
            <a:r>
              <a:rPr lang="en-US" dirty="0">
                <a:hlinkClick r:id="rId2"/>
              </a:rPr>
              <a:t>https://www.forcepoint.com/cyber-edu/defense-depth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https://www.imperva.com/learn/application-security/defense-in-depth/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Videos</a:t>
            </a:r>
          </a:p>
          <a:p>
            <a:pPr lvl="1"/>
            <a:r>
              <a:rPr lang="en-US">
                <a:hlinkClick r:id="rId4"/>
              </a:rPr>
              <a:t>https://www.youtube.com/watch?v=IiWFMIgKaqQ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655D-8AB4-416D-AC69-6636B39F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28DA-980B-48B3-AC27-C2444AA1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Securing Web Servers</a:t>
            </a:r>
          </a:p>
          <a:p>
            <a:r>
              <a:rPr lang="en-US" dirty="0"/>
              <a:t>Main Teaching Points</a:t>
            </a:r>
          </a:p>
          <a:p>
            <a:pPr lvl="1"/>
            <a:r>
              <a:rPr lang="en-US" dirty="0"/>
              <a:t>Make it as difficult as possible for attackers</a:t>
            </a:r>
          </a:p>
          <a:p>
            <a:r>
              <a:rPr lang="en-US" dirty="0"/>
              <a:t>Learning Outcome(s)</a:t>
            </a:r>
          </a:p>
          <a:p>
            <a:pPr lvl="1"/>
            <a:r>
              <a:rPr lang="fr-FR" dirty="0"/>
              <a:t>Critique and </a:t>
            </a:r>
            <a:r>
              <a:rPr lang="fr-FR" dirty="0" err="1"/>
              <a:t>execute</a:t>
            </a:r>
            <a:r>
              <a:rPr lang="fr-FR" dirty="0"/>
              <a:t> mitigation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4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Securing Web Servers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1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Web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47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Apply </a:t>
            </a:r>
            <a:r>
              <a:rPr lang="en-US" dirty="0">
                <a:highlight>
                  <a:srgbClr val="FFFF00"/>
                </a:highlight>
              </a:rPr>
              <a:t>defense-in-depth (</a:t>
            </a:r>
            <a:r>
              <a:rPr lang="en-US" dirty="0" err="1">
                <a:highlight>
                  <a:srgbClr val="FFFF00"/>
                </a:highlight>
              </a:rPr>
              <a:t>DiD</a:t>
            </a:r>
            <a:r>
              <a:rPr lang="en-US" dirty="0">
                <a:highlight>
                  <a:srgbClr val="FFFF00"/>
                </a:highlight>
              </a:rPr>
              <a:t>) </a:t>
            </a:r>
            <a:r>
              <a:rPr lang="en-US" dirty="0"/>
              <a:t>techniques</a:t>
            </a:r>
          </a:p>
          <a:p>
            <a:r>
              <a:rPr lang="en-US" dirty="0"/>
              <a:t>Techniques include</a:t>
            </a:r>
          </a:p>
          <a:p>
            <a:pPr lvl="1"/>
            <a:r>
              <a:rPr lang="en-US" dirty="0"/>
              <a:t>Harden Before Deploying</a:t>
            </a:r>
          </a:p>
          <a:p>
            <a:pPr lvl="1"/>
            <a:r>
              <a:rPr lang="en-US" dirty="0"/>
              <a:t>Patch Management</a:t>
            </a:r>
          </a:p>
          <a:p>
            <a:pPr lvl="1"/>
            <a:r>
              <a:rPr lang="en-US" dirty="0"/>
              <a:t>Disable Unneeded Services</a:t>
            </a:r>
          </a:p>
          <a:p>
            <a:pPr lvl="1"/>
            <a:r>
              <a:rPr lang="en-US" dirty="0"/>
              <a:t>Lock Down the File System</a:t>
            </a:r>
          </a:p>
          <a:p>
            <a:pPr lvl="1"/>
            <a:r>
              <a:rPr lang="en-US" dirty="0"/>
              <a:t>Log and Audit</a:t>
            </a:r>
          </a:p>
          <a:p>
            <a:pPr lvl="1"/>
            <a:r>
              <a:rPr lang="en-US" dirty="0"/>
              <a:t>Provide Ongoing Vulnerability Scans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7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Defense-in-Depth (</a:t>
            </a:r>
            <a:r>
              <a:rPr lang="en-US" dirty="0" err="1">
                <a:highlight>
                  <a:srgbClr val="FFFF00"/>
                </a:highlight>
              </a:rPr>
              <a:t>DiD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47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 series of layered mechanisms for protection </a:t>
            </a:r>
          </a:p>
          <a:p>
            <a:pPr lvl="1"/>
            <a:r>
              <a:rPr lang="en-US" dirty="0"/>
              <a:t>One mechanism fails =&gt; another steps up</a:t>
            </a:r>
          </a:p>
          <a:p>
            <a:r>
              <a:rPr lang="en-US" dirty="0"/>
              <a:t>Comparison: Castle structure</a:t>
            </a:r>
          </a:p>
          <a:p>
            <a:pPr lvl="1"/>
            <a:r>
              <a:rPr lang="en-US" dirty="0"/>
              <a:t>Outer wall</a:t>
            </a:r>
          </a:p>
          <a:p>
            <a:pPr lvl="1"/>
            <a:r>
              <a:rPr lang="en-US" dirty="0"/>
              <a:t>Outer ward</a:t>
            </a:r>
          </a:p>
          <a:p>
            <a:pPr lvl="1"/>
            <a:r>
              <a:rPr lang="en-US" dirty="0"/>
              <a:t>Inner wall</a:t>
            </a:r>
          </a:p>
          <a:p>
            <a:pPr lvl="1"/>
            <a:r>
              <a:rPr lang="en-US" dirty="0"/>
              <a:t>Inner ward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Attacker needs to accomplish attacks to gain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9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Harden Before Deploying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Ensure network is safe (Layer 3 of OSI model)</a:t>
            </a:r>
          </a:p>
          <a:p>
            <a:r>
              <a:rPr lang="en-US" dirty="0"/>
              <a:t>Techniques</a:t>
            </a:r>
          </a:p>
          <a:p>
            <a:pPr lvl="1"/>
            <a:r>
              <a:rPr lang="en-US" dirty="0"/>
              <a:t>Updated OS to latest stable version</a:t>
            </a:r>
          </a:p>
          <a:p>
            <a:pPr lvl="1"/>
            <a:r>
              <a:rPr lang="en-US" dirty="0"/>
              <a:t>Apply OS/distribution patches</a:t>
            </a:r>
          </a:p>
          <a:p>
            <a:pPr lvl="1"/>
            <a:r>
              <a:rPr lang="en-US" dirty="0"/>
              <a:t>Disable root login</a:t>
            </a:r>
          </a:p>
          <a:p>
            <a:pPr lvl="1"/>
            <a:r>
              <a:rPr lang="en-US" dirty="0"/>
              <a:t>Use strong passwords</a:t>
            </a:r>
          </a:p>
          <a:p>
            <a:pPr lvl="1"/>
            <a:r>
              <a:rPr lang="en-US" dirty="0"/>
              <a:t>Update or remove third party software</a:t>
            </a:r>
          </a:p>
          <a:p>
            <a:pPr lvl="1"/>
            <a:r>
              <a:rPr lang="en-US" dirty="0"/>
              <a:t>Enable and use firewalls </a:t>
            </a:r>
          </a:p>
          <a:p>
            <a:pPr lvl="1"/>
            <a:r>
              <a:rPr lang="en-US" dirty="0"/>
              <a:t>Following guidelines of CIS benchmarking for OS/distribution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9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Disable Unneeded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Services run in background of OS</a:t>
            </a:r>
          </a:p>
          <a:p>
            <a:pPr lvl="2"/>
            <a:r>
              <a:rPr lang="en-US" dirty="0"/>
              <a:t>Provide continuous functionality/features</a:t>
            </a:r>
          </a:p>
          <a:p>
            <a:pPr lvl="1"/>
            <a:r>
              <a:rPr lang="en-US" dirty="0"/>
              <a:t>Services can have vulnerabilities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If you’re not using it, lose it</a:t>
            </a:r>
            <a:br>
              <a:rPr lang="en-US" dirty="0">
                <a:highlight>
                  <a:srgbClr val="FFFF00"/>
                </a:highlight>
              </a:rPr>
            </a:b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Unplug an appliance/device when not in use</a:t>
            </a:r>
          </a:p>
          <a:p>
            <a:pPr lvl="2"/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Router? Microwave? Fridge? TV?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8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0BDE-8AD6-4AE3-9453-61D45080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Unneeded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6BBBC-BC03-4F2E-960A-56CB6C12D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Stop service</a:t>
            </a:r>
          </a:p>
          <a:p>
            <a:pPr lvl="1"/>
            <a:r>
              <a:rPr lang="en-US" dirty="0"/>
              <a:t>Disable service</a:t>
            </a:r>
          </a:p>
          <a:p>
            <a:pPr lvl="1"/>
            <a:r>
              <a:rPr lang="en-US" dirty="0"/>
              <a:t>Remove service file</a:t>
            </a:r>
          </a:p>
          <a:p>
            <a:pPr lvl="1"/>
            <a:r>
              <a:rPr lang="en-US" dirty="0"/>
              <a:t>Reload system and service manager</a:t>
            </a:r>
          </a:p>
        </p:txBody>
      </p:sp>
    </p:spTree>
    <p:extLst>
      <p:ext uri="{BB962C8B-B14F-4D97-AF65-F5344CB8AC3E}">
        <p14:creationId xmlns:p14="http://schemas.microsoft.com/office/powerpoint/2010/main" val="205681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Lock Down the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Limit and/or remove access </a:t>
            </a:r>
            <a:r>
              <a:rPr lang="en-US" dirty="0"/>
              <a:t>(permission) of file system files or folders 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Give key-passes to those with elevated authority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Attacker needs to get access of not any user, but specific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6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468</Words>
  <Application>Microsoft Macintosh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Introduction to  Cyber Security</vt:lpstr>
      <vt:lpstr>Overview</vt:lpstr>
      <vt:lpstr>Securing Web Servers</vt:lpstr>
      <vt:lpstr>Securing Web Servers</vt:lpstr>
      <vt:lpstr>Defense-in-Depth (DiD)</vt:lpstr>
      <vt:lpstr>Harden Before Deploying</vt:lpstr>
      <vt:lpstr>Disable Unneeded Services</vt:lpstr>
      <vt:lpstr>Disable Unneeded Services</vt:lpstr>
      <vt:lpstr>Lock Down the File System</vt:lpstr>
      <vt:lpstr>Lock Down the File System</vt:lpstr>
      <vt:lpstr>Log and Audit</vt:lpstr>
      <vt:lpstr>Provide Ongoing Vulnerability Scans</vt:lpstr>
      <vt:lpstr>Provide Ongoing Vulnerability Scans</vt:lpstr>
      <vt:lpstr>Terms to Know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Cyber Security</dc:title>
  <dc:creator>Ben Blanc</dc:creator>
  <cp:lastModifiedBy>Thinh Kieu</cp:lastModifiedBy>
  <cp:revision>21</cp:revision>
  <dcterms:created xsi:type="dcterms:W3CDTF">2019-11-29T15:53:42Z</dcterms:created>
  <dcterms:modified xsi:type="dcterms:W3CDTF">2021-03-20T20:23:44Z</dcterms:modified>
</cp:coreProperties>
</file>