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8" r:id="rId4"/>
    <p:sldId id="258" r:id="rId5"/>
    <p:sldId id="302" r:id="rId6"/>
    <p:sldId id="303" r:id="rId7"/>
    <p:sldId id="321" r:id="rId8"/>
    <p:sldId id="322" r:id="rId9"/>
    <p:sldId id="301" r:id="rId10"/>
    <p:sldId id="261" r:id="rId11"/>
    <p:sldId id="299" r:id="rId12"/>
    <p:sldId id="307" r:id="rId13"/>
    <p:sldId id="323" r:id="rId14"/>
    <p:sldId id="308" r:id="rId15"/>
    <p:sldId id="309" r:id="rId16"/>
    <p:sldId id="310" r:id="rId17"/>
    <p:sldId id="313" r:id="rId18"/>
    <p:sldId id="314" r:id="rId19"/>
    <p:sldId id="315" r:id="rId20"/>
    <p:sldId id="317" r:id="rId21"/>
    <p:sldId id="318" r:id="rId22"/>
    <p:sldId id="316" r:id="rId23"/>
    <p:sldId id="311" r:id="rId24"/>
    <p:sldId id="312" r:id="rId25"/>
    <p:sldId id="304" r:id="rId26"/>
    <p:sldId id="305" r:id="rId27"/>
    <p:sldId id="319" r:id="rId28"/>
    <p:sldId id="306" r:id="rId29"/>
    <p:sldId id="262" r:id="rId30"/>
    <p:sldId id="320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AB15A-8CF0-4AB5-AF9D-65E6C81B300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80A2C-AF2B-4BA1-B99A-E2488C38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aJ1KcCDz-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to write delivery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8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https://www.youtube.com/watch?v=aaJ1KcCDz-c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to group and research 4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Discussion.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aJ1KcCDz-c?feature=oembed" TargetMode="Externa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v4y_uOneC0" TargetMode="External"/><Relationship Id="rId2" Type="http://schemas.openxmlformats.org/officeDocument/2006/relationships/hyperlink" Target="https://latesthackingnews.com/2017/05/18/information-gathering-techniqu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it and what is its significance?</a:t>
            </a:r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Transmission Control Protocol/Internet Protocol</a:t>
            </a:r>
          </a:p>
          <a:p>
            <a:pPr lvl="1"/>
            <a:r>
              <a:rPr lang="en-US" dirty="0"/>
              <a:t>Set of standardized rules that allow computers to communicate on a network such as the internet.</a:t>
            </a:r>
          </a:p>
          <a:p>
            <a:r>
              <a:rPr lang="en-US" dirty="0"/>
              <a:t>Distinctions</a:t>
            </a:r>
          </a:p>
          <a:p>
            <a:pPr lvl="1"/>
            <a:r>
              <a:rPr lang="en-US" dirty="0"/>
              <a:t>IP </a:t>
            </a:r>
          </a:p>
          <a:p>
            <a:pPr lvl="2"/>
            <a:r>
              <a:rPr lang="en-US" dirty="0"/>
              <a:t>Gets address to which data is sent. </a:t>
            </a:r>
          </a:p>
          <a:p>
            <a:pPr lvl="1"/>
            <a:r>
              <a:rPr lang="en-US" dirty="0"/>
              <a:t>TCP </a:t>
            </a:r>
          </a:p>
          <a:p>
            <a:pPr lvl="2"/>
            <a:r>
              <a:rPr lang="en-US" dirty="0"/>
              <a:t>Data delivery once that IP located</a:t>
            </a:r>
          </a:p>
          <a:p>
            <a:r>
              <a:rPr lang="en-US" dirty="0"/>
              <a:t>Comparison:</a:t>
            </a:r>
          </a:p>
          <a:p>
            <a:pPr lvl="1"/>
            <a:r>
              <a:rPr lang="en-US" dirty="0"/>
              <a:t>Worker delivering package to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8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DBF7-82E4-4506-959A-3EE5845E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266CA-F3F1-4FC4-88CA-7BBC17002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291" y="1452599"/>
            <a:ext cx="9912004" cy="47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1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E4D7-FAEB-4EAB-B820-E4749370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TCP/IP Works</a:t>
            </a:r>
          </a:p>
        </p:txBody>
      </p:sp>
      <p:pic>
        <p:nvPicPr>
          <p:cNvPr id="4" name="Online Media 3" title="Animation of packet Transmission through Layers of TCP/IP">
            <a:hlinkClick r:id="" action="ppaction://media"/>
            <a:extLst>
              <a:ext uri="{FF2B5EF4-FFF2-40B4-BE49-F238E27FC236}">
                <a16:creationId xmlns:a16="http://schemas.microsoft.com/office/drawing/2014/main" id="{DA7ABF98-8CE7-42EF-B9E4-958517E9FB6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28056" y="1806772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071E-DC8D-411F-9E6E-4E1065BA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8867-A654-43AB-A148-4B0732AF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Interface: </a:t>
            </a:r>
          </a:p>
          <a:p>
            <a:pPr lvl="1"/>
            <a:r>
              <a:rPr lang="en-US" dirty="0"/>
              <a:t>physical &amp; data link layer</a:t>
            </a:r>
          </a:p>
          <a:p>
            <a:pPr lvl="1"/>
            <a:r>
              <a:rPr lang="en-US" dirty="0"/>
              <a:t>Includes Host-to-network layer protocols</a:t>
            </a:r>
          </a:p>
          <a:p>
            <a:pPr lvl="2"/>
            <a:r>
              <a:rPr lang="en-US" dirty="0"/>
              <a:t>Serial Line internet protocol &amp; point to point protocol</a:t>
            </a:r>
          </a:p>
          <a:p>
            <a:r>
              <a:rPr lang="en-US" dirty="0"/>
              <a:t>Internet Layer</a:t>
            </a:r>
          </a:p>
          <a:p>
            <a:pPr lvl="1"/>
            <a:r>
              <a:rPr lang="en-US" dirty="0"/>
              <a:t>IP = primary protocol </a:t>
            </a:r>
          </a:p>
          <a:p>
            <a:pPr lvl="1"/>
            <a:r>
              <a:rPr lang="en-US" dirty="0"/>
              <a:t>Provides data encapsulation routing, addressing and </a:t>
            </a:r>
            <a:br>
              <a:rPr lang="en-US" dirty="0"/>
            </a:br>
            <a:r>
              <a:rPr lang="en-US" dirty="0"/>
              <a:t>fragmentation services to protocols at transport layer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447AD-C917-430A-B3F7-2C1C6237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00" y="849753"/>
            <a:ext cx="30194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E4E8-32A2-411A-9DF8-F66F6CE2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BEB5-2E5E-4EC5-A9AB-2323DEB8E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  <a:p>
            <a:pPr lvl="1"/>
            <a:r>
              <a:rPr lang="en-US" dirty="0"/>
              <a:t>Transmission control protocol </a:t>
            </a:r>
          </a:p>
          <a:p>
            <a:pPr lvl="1"/>
            <a:r>
              <a:rPr lang="en-US" dirty="0"/>
              <a:t>User datagram protocol</a:t>
            </a:r>
          </a:p>
          <a:p>
            <a:pPr lvl="1"/>
            <a:r>
              <a:rPr lang="en-US" dirty="0"/>
              <a:t>Provides connection or connectionless </a:t>
            </a:r>
            <a:br>
              <a:rPr lang="en-US" dirty="0"/>
            </a:br>
            <a:r>
              <a:rPr lang="en-US" dirty="0"/>
              <a:t>data transfer services.</a:t>
            </a:r>
          </a:p>
          <a:p>
            <a:r>
              <a:rPr lang="en-US" dirty="0"/>
              <a:t>Application layer </a:t>
            </a:r>
          </a:p>
          <a:p>
            <a:pPr lvl="1"/>
            <a:r>
              <a:rPr lang="en-US" dirty="0"/>
              <a:t>File Transfer Protocol </a:t>
            </a:r>
            <a:br>
              <a:rPr lang="en-US" dirty="0"/>
            </a:br>
            <a:r>
              <a:rPr lang="en-US" dirty="0"/>
              <a:t>Hypertext Transfer Protocol </a:t>
            </a:r>
            <a:br>
              <a:rPr lang="en-US" dirty="0"/>
            </a:br>
            <a:r>
              <a:rPr lang="en-US" dirty="0"/>
              <a:t>&amp;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C5CB8-42D4-4893-85D3-F6E4EF5B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726" y="1358106"/>
            <a:ext cx="30194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455-563D-4FC6-90DC-CD96C3E8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Interface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A88E-804D-451E-92F3-C0678C41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the Host To Network</a:t>
            </a:r>
          </a:p>
          <a:p>
            <a:r>
              <a:rPr lang="en-US" dirty="0"/>
              <a:t>inform the upper layers </a:t>
            </a:r>
          </a:p>
          <a:p>
            <a:pPr lvl="1"/>
            <a:r>
              <a:rPr lang="en-US" dirty="0"/>
              <a:t>Begin sending the data packets.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57ECB-01DA-4B7D-8441-8B044DBF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25" y="1825625"/>
            <a:ext cx="4229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E1F5-448A-4A73-A168-F632C0B2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5F13-F295-4C83-A422-0F9D6BDE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machine on internet has one address</a:t>
            </a:r>
          </a:p>
          <a:p>
            <a:pPr lvl="1"/>
            <a:r>
              <a:rPr lang="en-US" dirty="0"/>
              <a:t>these address cannot be used for sending packets data </a:t>
            </a:r>
          </a:p>
          <a:p>
            <a:pPr lvl="2"/>
            <a:r>
              <a:rPr lang="en-US" dirty="0"/>
              <a:t>data link layer does not understand the internet address.</a:t>
            </a:r>
          </a:p>
          <a:p>
            <a:r>
              <a:rPr lang="en-US" dirty="0"/>
              <a:t>ARP =  Address resolution protocol</a:t>
            </a:r>
          </a:p>
          <a:p>
            <a:pPr lvl="1"/>
            <a:r>
              <a:rPr lang="en-US" dirty="0"/>
              <a:t>Transfer IP Address to Physical Address</a:t>
            </a:r>
          </a:p>
          <a:p>
            <a:pPr lvl="1"/>
            <a:endParaRPr lang="en-US" dirty="0"/>
          </a:p>
          <a:p>
            <a:r>
              <a:rPr lang="en-US" dirty="0"/>
              <a:t>RARP = Reverse Address resolution protocol</a:t>
            </a:r>
          </a:p>
          <a:p>
            <a:pPr lvl="1"/>
            <a:r>
              <a:rPr lang="en-US" dirty="0"/>
              <a:t>Transfer Physical Address to IP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06967-E66F-4610-8557-AE02C948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11" y="1614488"/>
            <a:ext cx="2457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EB83-8E54-47EF-885F-F6341652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( TCP and UDP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83B9-DAD3-4EA4-94F2-79B6DFD7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packets from the source to destination.</a:t>
            </a:r>
          </a:p>
          <a:p>
            <a:r>
              <a:rPr lang="en-US" dirty="0"/>
              <a:t>Deliver packets between the end points.</a:t>
            </a:r>
          </a:p>
          <a:p>
            <a:r>
              <a:rPr lang="en-US" dirty="0"/>
              <a:t>Two protocols </a:t>
            </a:r>
          </a:p>
          <a:p>
            <a:pPr lvl="1"/>
            <a:r>
              <a:rPr lang="en-US" dirty="0"/>
              <a:t>TCP</a:t>
            </a:r>
          </a:p>
          <a:p>
            <a:pPr lvl="2"/>
            <a:r>
              <a:rPr lang="en-US" dirty="0"/>
              <a:t>Transmission Control Protocol </a:t>
            </a:r>
          </a:p>
          <a:p>
            <a:pPr lvl="1"/>
            <a:r>
              <a:rPr lang="en-US" dirty="0"/>
              <a:t>UDP</a:t>
            </a:r>
          </a:p>
          <a:p>
            <a:pPr lvl="2"/>
            <a:r>
              <a:rPr lang="en-US" dirty="0"/>
              <a:t>User Datagram Protocol</a:t>
            </a:r>
          </a:p>
        </p:txBody>
      </p:sp>
    </p:spTree>
    <p:extLst>
      <p:ext uri="{BB962C8B-B14F-4D97-AF65-F5344CB8AC3E}">
        <p14:creationId xmlns:p14="http://schemas.microsoft.com/office/powerpoint/2010/main" val="157598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7590-8450-4E8A-BE9F-A6A7E0D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5162-66AF-413C-9A38-88A2B200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two hosts to establish connection and exchange data reliably</a:t>
            </a:r>
          </a:p>
          <a:p>
            <a:r>
              <a:rPr lang="en-US" dirty="0"/>
              <a:t>Three-step handshake at startup</a:t>
            </a:r>
          </a:p>
          <a:p>
            <a:pPr lvl="1"/>
            <a:r>
              <a:rPr lang="en-US" dirty="0"/>
              <a:t>Uses sequence acknowledgment numbers</a:t>
            </a:r>
          </a:p>
          <a:p>
            <a:r>
              <a:rPr lang="en-US" dirty="0"/>
              <a:t>At completion of data-transmission</a:t>
            </a:r>
          </a:p>
          <a:p>
            <a:pPr lvl="1"/>
            <a:r>
              <a:rPr lang="en-US" dirty="0"/>
              <a:t>Four-step shutdown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6BCD-76E1-4DD4-AC6E-6B01F99C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8" y="4071938"/>
            <a:ext cx="4686300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4AF41-4B56-456D-AD4B-3B7ECFB4F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4124325"/>
            <a:ext cx="6467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5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99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OSI Model</a:t>
            </a:r>
            <a:endParaRPr lang="en-US" sz="2800" dirty="0"/>
          </a:p>
          <a:p>
            <a:pPr lvl="1"/>
            <a:r>
              <a:rPr lang="en-US" dirty="0"/>
              <a:t>Anatomy of TCP/IP protocols</a:t>
            </a:r>
          </a:p>
          <a:p>
            <a:pPr lvl="1"/>
            <a:r>
              <a:rPr lang="en-US" dirty="0"/>
              <a:t> Information Gathering 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Knowledge is beginning step</a:t>
            </a:r>
          </a:p>
          <a:p>
            <a:pPr lvl="1"/>
            <a:r>
              <a:rPr lang="en-US" dirty="0"/>
              <a:t>Listening/ monitoring / observation is intermediate step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Recall security fundamental terms and diagrams</a:t>
            </a:r>
          </a:p>
          <a:p>
            <a:pPr lvl="1"/>
            <a:r>
              <a:rPr lang="en-US" dirty="0"/>
              <a:t>Apply and classify network discovery and security auditing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B4CB-205B-4F60-B424-33ADF737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Packet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458F-5A9B-494F-8879-011F03D5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CFF60-841E-4802-99BC-E8AC2CC0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64727"/>
            <a:ext cx="6299876" cy="351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C0404-D6D1-487E-B99D-1E89DFA3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26" y="1583715"/>
            <a:ext cx="5593403" cy="11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5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1BDB-BE21-499E-9F3D-E5F852C2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C5EA-A9E9-47D9-A1F7-797949EE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handshaking</a:t>
            </a:r>
          </a:p>
          <a:p>
            <a:r>
              <a:rPr lang="en-US" dirty="0"/>
              <a:t>Less reliable than TCP</a:t>
            </a:r>
          </a:p>
          <a:p>
            <a:r>
              <a:rPr lang="en-US" dirty="0"/>
              <a:t>Faster than TCP</a:t>
            </a:r>
          </a:p>
          <a:p>
            <a:r>
              <a:rPr lang="en-US" dirty="0"/>
              <a:t>Packet loss may occur</a:t>
            </a:r>
          </a:p>
          <a:p>
            <a:r>
              <a:rPr lang="en-US" dirty="0"/>
              <a:t>Easier to spoof by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7701F-7857-497F-B16B-E7910D06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47" y="2371624"/>
            <a:ext cx="7115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8AD3-7F48-4531-9AA5-2A0B1C70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TCP And UDP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6EA2F-42EB-4246-A4C2-ECE4C7B0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548" y="1595336"/>
            <a:ext cx="10990904" cy="45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8AD1-B6D1-407D-8904-C8A37C4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Protocols of TCP/IP 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7D446-8E95-429A-8593-214AC75FD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99" y="1893418"/>
            <a:ext cx="96003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F911-1323-4FAB-A124-92F51448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OSI and TCP/IP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1661E-ABF7-41E8-B42D-1669BD1D5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982" y="1865000"/>
            <a:ext cx="7896783" cy="48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First phase of determining vulnerabilities </a:t>
            </a:r>
          </a:p>
          <a:p>
            <a:pPr lvl="2"/>
            <a:r>
              <a:rPr lang="en-US" dirty="0"/>
              <a:t>Gather as much information as possible regarding online presence</a:t>
            </a:r>
          </a:p>
          <a:p>
            <a:r>
              <a:rPr lang="en-US" dirty="0"/>
              <a:t>Gather what information </a:t>
            </a:r>
          </a:p>
          <a:p>
            <a:pPr lvl="1"/>
            <a:r>
              <a:rPr lang="en-US" dirty="0"/>
              <a:t>Network?</a:t>
            </a:r>
          </a:p>
          <a:p>
            <a:pPr lvl="1"/>
            <a:r>
              <a:rPr lang="en-US" dirty="0"/>
              <a:t>Application?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The more information you have about the target, the better chance of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8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0623-5633-4599-B8E4-D9936C49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DAB-7912-4A3C-AD5F-ACBBDC4E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information gathering</a:t>
            </a:r>
          </a:p>
          <a:p>
            <a:pPr lvl="1"/>
            <a:r>
              <a:rPr lang="en-US" dirty="0"/>
              <a:t>Directly engage with the target</a:t>
            </a:r>
          </a:p>
          <a:p>
            <a:pPr lvl="2"/>
            <a:r>
              <a:rPr lang="en-US" dirty="0"/>
              <a:t>Gathering info about what </a:t>
            </a:r>
          </a:p>
          <a:p>
            <a:pPr lvl="3"/>
            <a:r>
              <a:rPr lang="en-US" dirty="0"/>
              <a:t>Open Ports</a:t>
            </a:r>
          </a:p>
          <a:p>
            <a:pPr lvl="3"/>
            <a:r>
              <a:rPr lang="en-US" dirty="0"/>
              <a:t>Services running</a:t>
            </a:r>
          </a:p>
          <a:p>
            <a:pPr lvl="3"/>
            <a:r>
              <a:rPr lang="en-US" dirty="0"/>
              <a:t>OS using</a:t>
            </a:r>
          </a:p>
          <a:p>
            <a:pPr lvl="1"/>
            <a:r>
              <a:rPr lang="en-US" dirty="0"/>
              <a:t>Downfall</a:t>
            </a:r>
          </a:p>
          <a:p>
            <a:pPr lvl="2"/>
            <a:r>
              <a:rPr lang="en-US" dirty="0"/>
              <a:t>Easily detected and logged</a:t>
            </a:r>
          </a:p>
          <a:p>
            <a:r>
              <a:rPr lang="en-US" dirty="0"/>
              <a:t>Passive information gathering</a:t>
            </a:r>
          </a:p>
          <a:p>
            <a:pPr lvl="1"/>
            <a:r>
              <a:rPr lang="en-US" dirty="0"/>
              <a:t>Do not directly engage with the target. </a:t>
            </a:r>
          </a:p>
          <a:p>
            <a:pPr lvl="2"/>
            <a:r>
              <a:rPr lang="en-US" dirty="0"/>
              <a:t>Use search engines, social media, and other websites to gather info</a:t>
            </a:r>
          </a:p>
        </p:txBody>
      </p:sp>
    </p:spTree>
    <p:extLst>
      <p:ext uri="{BB962C8B-B14F-4D97-AF65-F5344CB8AC3E}">
        <p14:creationId xmlns:p14="http://schemas.microsoft.com/office/powerpoint/2010/main" val="1228965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Given our knowledge of OSI Model, TCP/IP structure &amp; how to research using search engines, we should know significance of gathered information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Tools used</a:t>
            </a:r>
          </a:p>
          <a:p>
            <a:pPr lvl="2"/>
            <a:r>
              <a:rPr lang="en-US" dirty="0" err="1"/>
              <a:t>Whois</a:t>
            </a:r>
            <a:endParaRPr lang="en-US" dirty="0"/>
          </a:p>
          <a:p>
            <a:pPr lvl="2"/>
            <a:r>
              <a:rPr lang="en-US" dirty="0"/>
              <a:t>Ping</a:t>
            </a:r>
          </a:p>
          <a:p>
            <a:pPr lvl="2"/>
            <a:r>
              <a:rPr lang="en-US" dirty="0"/>
              <a:t>Trace</a:t>
            </a:r>
          </a:p>
          <a:p>
            <a:pPr lvl="2"/>
            <a:r>
              <a:rPr lang="en-US" dirty="0"/>
              <a:t>traceroute</a:t>
            </a:r>
          </a:p>
          <a:p>
            <a:pPr lvl="2"/>
            <a:r>
              <a:rPr lang="en-US" dirty="0"/>
              <a:t>Nmap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Let’s use the tools and view the output</a:t>
            </a:r>
          </a:p>
        </p:txBody>
      </p:sp>
    </p:spTree>
    <p:extLst>
      <p:ext uri="{BB962C8B-B14F-4D97-AF65-F5344CB8AC3E}">
        <p14:creationId xmlns:p14="http://schemas.microsoft.com/office/powerpoint/2010/main" val="421797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Review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3F5-341A-4166-AC62-A47CED85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D4DE-46F4-48E9-9499-FD2E7E56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Systems Interconnection</a:t>
            </a:r>
          </a:p>
          <a:p>
            <a:pPr lvl="1"/>
            <a:r>
              <a:rPr lang="en-US" dirty="0"/>
              <a:t>7 layers</a:t>
            </a:r>
          </a:p>
          <a:p>
            <a:pPr lvl="2"/>
            <a:r>
              <a:rPr lang="en-US" dirty="0"/>
              <a:t>A P S T N D P</a:t>
            </a:r>
          </a:p>
          <a:p>
            <a:r>
              <a:rPr lang="en-US" dirty="0"/>
              <a:t>Transmission Control Protocol/Internet Protocol</a:t>
            </a:r>
          </a:p>
          <a:p>
            <a:pPr lvl="1"/>
            <a:r>
              <a:rPr lang="en-US" dirty="0"/>
              <a:t>4 layers</a:t>
            </a:r>
          </a:p>
          <a:p>
            <a:pPr lvl="2"/>
            <a:r>
              <a:rPr lang="en-US" dirty="0"/>
              <a:t>A T I N</a:t>
            </a:r>
          </a:p>
          <a:p>
            <a:r>
              <a:rPr lang="en-US" dirty="0"/>
              <a:t>(Reverse)Address resolution protocol</a:t>
            </a:r>
          </a:p>
          <a:p>
            <a:r>
              <a:rPr lang="en-US" dirty="0"/>
              <a:t>Transmission Control Protocol</a:t>
            </a:r>
          </a:p>
          <a:p>
            <a:r>
              <a:rPr lang="en-US" dirty="0"/>
              <a:t>User Datagram Protocol</a:t>
            </a:r>
          </a:p>
          <a:p>
            <a:r>
              <a:rPr lang="en-US" dirty="0"/>
              <a:t>Active information gathering</a:t>
            </a:r>
          </a:p>
          <a:p>
            <a:r>
              <a:rPr lang="en-US" dirty="0"/>
              <a:t>Passive information gathering</a:t>
            </a:r>
          </a:p>
        </p:txBody>
      </p:sp>
    </p:spTree>
    <p:extLst>
      <p:ext uri="{BB962C8B-B14F-4D97-AF65-F5344CB8AC3E}">
        <p14:creationId xmlns:p14="http://schemas.microsoft.com/office/powerpoint/2010/main" val="44751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https://latesthackingnews.com/2017/05/18/information-gathering-techniques/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https://www.youtube.com/watch?v=vv4y_uOneC0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Open Systems Interconnection</a:t>
            </a:r>
          </a:p>
          <a:p>
            <a:pPr lvl="1"/>
            <a:r>
              <a:rPr lang="en-US" dirty="0"/>
              <a:t>Framework that describes the functions of a networking or telecommunication system</a:t>
            </a:r>
          </a:p>
          <a:p>
            <a:pPr lvl="1"/>
            <a:r>
              <a:rPr lang="en-US" dirty="0"/>
              <a:t>Help give a visual description of what is going on with a networking system</a:t>
            </a:r>
          </a:p>
          <a:p>
            <a:pPr lvl="1"/>
            <a:r>
              <a:rPr lang="en-US" dirty="0"/>
              <a:t>7 Layers</a:t>
            </a:r>
          </a:p>
          <a:p>
            <a:pPr lvl="2"/>
            <a:r>
              <a:rPr lang="en-US" dirty="0"/>
              <a:t>Application</a:t>
            </a:r>
          </a:p>
          <a:p>
            <a:pPr lvl="2"/>
            <a:r>
              <a:rPr lang="en-US" dirty="0"/>
              <a:t>Presentation</a:t>
            </a:r>
          </a:p>
          <a:p>
            <a:pPr lvl="2"/>
            <a:r>
              <a:rPr lang="en-US" dirty="0"/>
              <a:t>Session</a:t>
            </a:r>
          </a:p>
          <a:p>
            <a:pPr lvl="2"/>
            <a:r>
              <a:rPr lang="en-US" dirty="0"/>
              <a:t>Transport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Data Link</a:t>
            </a:r>
          </a:p>
          <a:p>
            <a:pPr lvl="2"/>
            <a:r>
              <a:rPr lang="en-US" dirty="0"/>
              <a:t>Physical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0456-EE9F-44F1-8273-9398667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9E3E-9865-4780-BC97-2AA00DA3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887A7-B8E1-4267-AB8B-2667D598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73" y="1825625"/>
            <a:ext cx="6234185" cy="42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9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3215-969A-4020-93C9-2EDD2B94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35DDC-4BEB-49B3-AF9F-6F0FEA8B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34" y="1439031"/>
            <a:ext cx="7437839" cy="53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E6DB-394E-41D0-B176-67B6F1EE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Testing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ECF2-1892-46D3-A954-CA04646B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layers in OSI model? </a:t>
            </a:r>
          </a:p>
          <a:p>
            <a:pPr lvl="1"/>
            <a:r>
              <a:rPr lang="en-US" dirty="0"/>
              <a:t>7</a:t>
            </a:r>
          </a:p>
          <a:p>
            <a:r>
              <a:rPr lang="en-US" dirty="0"/>
              <a:t>How many layers related to physical hardware?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Physical </a:t>
            </a:r>
          </a:p>
          <a:p>
            <a:pPr lvl="2"/>
            <a:r>
              <a:rPr lang="en-US" dirty="0"/>
              <a:t>Data Link</a:t>
            </a:r>
          </a:p>
          <a:p>
            <a:r>
              <a:rPr lang="en-US" dirty="0"/>
              <a:t>How many layers related to transmission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Transport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E6DB-394E-41D0-B176-67B6F1EE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Testing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ECF2-1892-46D3-A954-CA04646B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>
            <a:normAutofit/>
          </a:bodyPr>
          <a:lstStyle/>
          <a:p>
            <a:r>
              <a:rPr lang="en-US" dirty="0"/>
              <a:t>How many layers related to transmission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Transport</a:t>
            </a:r>
          </a:p>
          <a:p>
            <a:r>
              <a:rPr lang="en-US" dirty="0"/>
              <a:t>How many layers related to distribution of a service to client</a:t>
            </a:r>
          </a:p>
          <a:p>
            <a:pPr lvl="1"/>
            <a:r>
              <a:rPr lang="en-US" dirty="0"/>
              <a:t>ALL</a:t>
            </a:r>
          </a:p>
          <a:p>
            <a:r>
              <a:rPr lang="en-US" dirty="0"/>
              <a:t>How many layers are average online user aware of (subjective)</a:t>
            </a:r>
          </a:p>
          <a:p>
            <a:pPr lvl="1"/>
            <a:r>
              <a:rPr lang="en-US" dirty="0"/>
              <a:t>3</a:t>
            </a:r>
          </a:p>
          <a:p>
            <a:pPr lvl="2"/>
            <a:r>
              <a:rPr lang="en-US" dirty="0"/>
              <a:t>Application</a:t>
            </a:r>
          </a:p>
          <a:p>
            <a:pPr lvl="2"/>
            <a:r>
              <a:rPr lang="en-US" dirty="0"/>
              <a:t>Presentation</a:t>
            </a:r>
          </a:p>
          <a:p>
            <a:pPr lvl="2"/>
            <a:r>
              <a:rPr lang="en-US" dirty="0"/>
              <a:t>Session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6233-2F09-42EE-BD24-6C1520ED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4833-555F-4C12-B94F-BD5BB9E2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Comparison: Forearm (or any limb)</a:t>
            </a:r>
          </a:p>
          <a:p>
            <a:pPr lvl="1"/>
            <a:r>
              <a:rPr lang="en-US" dirty="0"/>
              <a:t>Many Layers</a:t>
            </a:r>
          </a:p>
          <a:p>
            <a:pPr lvl="2"/>
            <a:r>
              <a:rPr lang="en-US" dirty="0"/>
              <a:t>Outermost skin</a:t>
            </a:r>
          </a:p>
          <a:p>
            <a:pPr lvl="2"/>
            <a:r>
              <a:rPr lang="en-US" dirty="0"/>
              <a:t>Sub-skin (hair, glands)</a:t>
            </a:r>
          </a:p>
          <a:p>
            <a:pPr lvl="2"/>
            <a:r>
              <a:rPr lang="en-US" dirty="0"/>
              <a:t>Tissue</a:t>
            </a:r>
          </a:p>
          <a:p>
            <a:pPr lvl="2"/>
            <a:r>
              <a:rPr lang="en-US" dirty="0"/>
              <a:t>Muscle</a:t>
            </a:r>
          </a:p>
          <a:p>
            <a:pPr lvl="2"/>
            <a:r>
              <a:rPr lang="en-US" dirty="0"/>
              <a:t>Bone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Helps you when troubleshooting</a:t>
            </a:r>
          </a:p>
          <a:p>
            <a:pPr lvl="1"/>
            <a:r>
              <a:rPr lang="en-US" dirty="0"/>
              <a:t>Helps you visualize packet flow</a:t>
            </a:r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Given the brief knowledge of OSI model, you understand flow of transmission of data (beginner step)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803</Words>
  <Application>Microsoft Office PowerPoint</Application>
  <PresentationFormat>Widescreen</PresentationFormat>
  <Paragraphs>198</Paragraphs>
  <Slides>31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OSI Model</vt:lpstr>
      <vt:lpstr>OSI Model</vt:lpstr>
      <vt:lpstr>OSI Model </vt:lpstr>
      <vt:lpstr>OSI Model</vt:lpstr>
      <vt:lpstr>Skill Testing Quiz 1</vt:lpstr>
      <vt:lpstr>Skill Testing Quiz 2</vt:lpstr>
      <vt:lpstr>OSI Model</vt:lpstr>
      <vt:lpstr>TCP/IP</vt:lpstr>
      <vt:lpstr>TCP/IP</vt:lpstr>
      <vt:lpstr>TCP/IP</vt:lpstr>
      <vt:lpstr>How TCP/IP Works</vt:lpstr>
      <vt:lpstr>Layers of TCP/IP</vt:lpstr>
      <vt:lpstr>Layers of TCP/IP</vt:lpstr>
      <vt:lpstr>Network Interface Layer</vt:lpstr>
      <vt:lpstr>Internet Layer </vt:lpstr>
      <vt:lpstr>Transport Layer ( TCP and UDP )</vt:lpstr>
      <vt:lpstr>Transmission Control Protocol</vt:lpstr>
      <vt:lpstr>TCP Packet Structure</vt:lpstr>
      <vt:lpstr>User Datagram Protocol</vt:lpstr>
      <vt:lpstr>Comparison between TCP And UDP</vt:lpstr>
      <vt:lpstr>Common Protocols of TCP/IP Layers</vt:lpstr>
      <vt:lpstr>Comparison Of OSI and TCP/IP</vt:lpstr>
      <vt:lpstr>Information Gathering</vt:lpstr>
      <vt:lpstr>Information Gathering</vt:lpstr>
      <vt:lpstr>Information Gathering Techniques</vt:lpstr>
      <vt:lpstr>Information Gathering</vt:lpstr>
      <vt:lpstr>Review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Ben Blanc</cp:lastModifiedBy>
  <cp:revision>41</cp:revision>
  <dcterms:created xsi:type="dcterms:W3CDTF">2019-11-29T15:53:42Z</dcterms:created>
  <dcterms:modified xsi:type="dcterms:W3CDTF">2020-01-12T00:52:26Z</dcterms:modified>
</cp:coreProperties>
</file>