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0"/>
  </p:notesMasterIdLst>
  <p:sldIdLst>
    <p:sldId id="256" r:id="rId2"/>
    <p:sldId id="257" r:id="rId3"/>
    <p:sldId id="258" r:id="rId4"/>
    <p:sldId id="259" r:id="rId5"/>
    <p:sldId id="260" r:id="rId6"/>
    <p:sldId id="262" r:id="rId7"/>
    <p:sldId id="263" r:id="rId8"/>
    <p:sldId id="264" r:id="rId9"/>
    <p:sldId id="265" r:id="rId10"/>
    <p:sldId id="266" r:id="rId11"/>
    <p:sldId id="267" r:id="rId12"/>
    <p:sldId id="270" r:id="rId13"/>
    <p:sldId id="271" r:id="rId14"/>
    <p:sldId id="272" r:id="rId15"/>
    <p:sldId id="273" r:id="rId16"/>
    <p:sldId id="268" r:id="rId17"/>
    <p:sldId id="274" r:id="rId18"/>
    <p:sldId id="269" r:id="rId19"/>
  </p:sldIdLst>
  <p:sldSz cx="9144000" cy="5143500" type="screen16x9"/>
  <p:notesSz cx="6858000" cy="9144000"/>
  <p:embeddedFontLst>
    <p:embeddedFont>
      <p:font typeface="Calibri" pitchFamily="34" charset="0"/>
      <p:regular r:id="rId21"/>
      <p:bold r:id="rId22"/>
      <p:italic r:id="rId23"/>
      <p:boldItalic r:id="rId24"/>
    </p:embeddedFont>
    <p:embeddedFont>
      <p:font typeface="Nunito" charset="-93"/>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7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83032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SLIDES_API2023453426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SLIDES_API2023453426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SLIDES_API2023453426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SLIDES_API2023453426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SLIDES_API2023453426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SLIDES_API2023453426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SLIDES_API2023453426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SLIDES_API2023453426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SLIDES_API2023453426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SLIDES_API2023453426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SLIDES_API2023453426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SLIDES_API2023453426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SLIDES_API2023453426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SLIDES_API2023453426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SLIDES_API2023453426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SLIDES_API2023453426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SLIDES_API2023453426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SLIDES_API2023453426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SLIDES_API202345342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SLIDES_API202345342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SLIDES_API202345342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SLIDES_API202345342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SLIDES_API2023453426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SLIDES_API202345342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SLIDES_API2023453426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SLIDES_API202345342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SLIDES_API2023453426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SLIDES_API2023453426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SLIDES_API2023453426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SLIDES_API2023453426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SLIDES_API2023453426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SLIDES_API2023453426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SLIDES_API2023453426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SLIDES_API2023453426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With Paragraph v2 - Image">
  <p:cSld name="TITLE_AND_BODY_1_3_1_2">
    <p:spTree>
      <p:nvGrpSpPr>
        <p:cNvPr id="1" name="Shape 124"/>
        <p:cNvGrpSpPr/>
        <p:nvPr/>
      </p:nvGrpSpPr>
      <p:grpSpPr>
        <a:xfrm>
          <a:off x="0" y="0"/>
          <a:ext cx="0" cy="0"/>
          <a:chOff x="0" y="0"/>
          <a:chExt cx="0" cy="0"/>
        </a:xfrm>
      </p:grpSpPr>
      <p:sp>
        <p:nvSpPr>
          <p:cNvPr id="125" name="Google Shape;125;p13"/>
          <p:cNvSpPr/>
          <p:nvPr/>
        </p:nvSpPr>
        <p:spPr>
          <a:xfrm>
            <a:off x="4902575" y="153100"/>
            <a:ext cx="74700" cy="4837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977275" y="0"/>
            <a:ext cx="4166700" cy="5143500"/>
          </a:xfrm>
          <a:prstGeom prst="rect">
            <a:avLst/>
          </a:prstGeom>
          <a:noFill/>
          <a:ln>
            <a:noFill/>
          </a:ln>
        </p:spPr>
      </p:sp>
      <p:sp>
        <p:nvSpPr>
          <p:cNvPr id="127" name="Google Shape;127;p13"/>
          <p:cNvSpPr txBox="1">
            <a:spLocks noGrp="1"/>
          </p:cNvSpPr>
          <p:nvPr>
            <p:ph type="title"/>
          </p:nvPr>
        </p:nvSpPr>
        <p:spPr>
          <a:xfrm>
            <a:off x="566250" y="597425"/>
            <a:ext cx="4093500" cy="446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28" name="Google Shape;128;p13"/>
          <p:cNvSpPr txBox="1">
            <a:spLocks noGrp="1"/>
          </p:cNvSpPr>
          <p:nvPr>
            <p:ph type="sldNum" idx="12"/>
          </p:nvPr>
        </p:nvSpPr>
        <p:spPr>
          <a:xfrm>
            <a:off x="7999953" y="4663224"/>
            <a:ext cx="5778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129" name="Google Shape;129;p13"/>
          <p:cNvSpPr txBox="1">
            <a:spLocks noGrp="1"/>
          </p:cNvSpPr>
          <p:nvPr>
            <p:ph type="body" idx="1"/>
          </p:nvPr>
        </p:nvSpPr>
        <p:spPr>
          <a:xfrm>
            <a:off x="566250" y="1154125"/>
            <a:ext cx="4093500" cy="3280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1"/>
              </a:buClr>
              <a:buSzPts val="1300"/>
              <a:buChar char="✓"/>
              <a:defRPr/>
            </a:lvl1pPr>
            <a:lvl2pPr marL="914400" lvl="1" indent="-298450">
              <a:spcBef>
                <a:spcPts val="0"/>
              </a:spcBef>
              <a:spcAft>
                <a:spcPts val="0"/>
              </a:spcAft>
              <a:buClr>
                <a:schemeClr val="accent1"/>
              </a:buClr>
              <a:buSzPts val="1100"/>
              <a:buChar char="✓"/>
              <a:defRPr/>
            </a:lvl2pPr>
            <a:lvl3pPr marL="1371600" lvl="2" indent="-298450">
              <a:spcBef>
                <a:spcPts val="0"/>
              </a:spcBef>
              <a:spcAft>
                <a:spcPts val="0"/>
              </a:spcAft>
              <a:buClr>
                <a:schemeClr val="accent1"/>
              </a:buClr>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0" name="Google Shape;130;p13"/>
          <p:cNvSpPr/>
          <p:nvPr/>
        </p:nvSpPr>
        <p:spPr>
          <a:xfrm rot="928263">
            <a:off x="441868" y="4712314"/>
            <a:ext cx="248766" cy="696557"/>
          </a:xfrm>
          <a:custGeom>
            <a:avLst/>
            <a:gdLst/>
            <a:ahLst/>
            <a:cxnLst/>
            <a:rect l="l" t="t" r="r" b="b"/>
            <a:pathLst>
              <a:path w="1110" h="3108" extrusionOk="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With Bullet Points v1">
  <p:cSld name="TITLE_AND_BODY_1_3_1_3">
    <p:spTree>
      <p:nvGrpSpPr>
        <p:cNvPr id="1" name="Shape 131"/>
        <p:cNvGrpSpPr/>
        <p:nvPr/>
      </p:nvGrpSpPr>
      <p:grpSpPr>
        <a:xfrm>
          <a:off x="0" y="0"/>
          <a:ext cx="0" cy="0"/>
          <a:chOff x="0" y="0"/>
          <a:chExt cx="0" cy="0"/>
        </a:xfrm>
      </p:grpSpPr>
      <p:sp>
        <p:nvSpPr>
          <p:cNvPr id="132" name="Google Shape;132;p14"/>
          <p:cNvSpPr/>
          <p:nvPr/>
        </p:nvSpPr>
        <p:spPr>
          <a:xfrm>
            <a:off x="4902575" y="153100"/>
            <a:ext cx="74700" cy="4837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a:spLocks noGrp="1"/>
          </p:cNvSpPr>
          <p:nvPr>
            <p:ph type="pic" idx="2"/>
          </p:nvPr>
        </p:nvSpPr>
        <p:spPr>
          <a:xfrm>
            <a:off x="4977275" y="0"/>
            <a:ext cx="4166700" cy="5143500"/>
          </a:xfrm>
          <a:prstGeom prst="rect">
            <a:avLst/>
          </a:prstGeom>
          <a:noFill/>
          <a:ln>
            <a:noFill/>
          </a:ln>
        </p:spPr>
      </p:sp>
      <p:sp>
        <p:nvSpPr>
          <p:cNvPr id="134" name="Google Shape;134;p14"/>
          <p:cNvSpPr txBox="1">
            <a:spLocks noGrp="1"/>
          </p:cNvSpPr>
          <p:nvPr>
            <p:ph type="title"/>
          </p:nvPr>
        </p:nvSpPr>
        <p:spPr>
          <a:xfrm>
            <a:off x="566250" y="597425"/>
            <a:ext cx="4093500" cy="446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135" name="Google Shape;135;p14"/>
          <p:cNvSpPr txBox="1">
            <a:spLocks noGrp="1"/>
          </p:cNvSpPr>
          <p:nvPr>
            <p:ph type="sldNum" idx="12"/>
          </p:nvPr>
        </p:nvSpPr>
        <p:spPr>
          <a:xfrm>
            <a:off x="7999953" y="4663224"/>
            <a:ext cx="5778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136" name="Google Shape;136;p14"/>
          <p:cNvSpPr txBox="1">
            <a:spLocks noGrp="1"/>
          </p:cNvSpPr>
          <p:nvPr>
            <p:ph type="body" idx="1"/>
          </p:nvPr>
        </p:nvSpPr>
        <p:spPr>
          <a:xfrm>
            <a:off x="566250" y="1154125"/>
            <a:ext cx="4093500" cy="3280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1"/>
              </a:buClr>
              <a:buSzPts val="1300"/>
              <a:buChar char="✓"/>
              <a:defRPr/>
            </a:lvl1pPr>
            <a:lvl2pPr marL="914400" lvl="1" indent="-298450">
              <a:spcBef>
                <a:spcPts val="0"/>
              </a:spcBef>
              <a:spcAft>
                <a:spcPts val="0"/>
              </a:spcAft>
              <a:buClr>
                <a:schemeClr val="accent1"/>
              </a:buClr>
              <a:buSzPts val="1100"/>
              <a:buChar char="✓"/>
              <a:defRPr/>
            </a:lvl2pPr>
            <a:lvl3pPr marL="1371600" lvl="2" indent="-298450">
              <a:spcBef>
                <a:spcPts val="0"/>
              </a:spcBef>
              <a:spcAft>
                <a:spcPts val="0"/>
              </a:spcAft>
              <a:buClr>
                <a:schemeClr val="accent1"/>
              </a:buClr>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7" name="Google Shape;137;p14"/>
          <p:cNvSpPr/>
          <p:nvPr/>
        </p:nvSpPr>
        <p:spPr>
          <a:xfrm>
            <a:off x="-503789" y="1027235"/>
            <a:ext cx="1020173" cy="189771"/>
          </a:xfrm>
          <a:custGeom>
            <a:avLst/>
            <a:gdLst/>
            <a:ahLst/>
            <a:cxnLst/>
            <a:rect l="l" t="t" r="r" b="b"/>
            <a:pathLst>
              <a:path w="3333" h="620" extrusionOk="0">
                <a:moveTo>
                  <a:pt x="476" y="0"/>
                </a:moveTo>
                <a:lnTo>
                  <a:pt x="873" y="396"/>
                </a:lnTo>
                <a:lnTo>
                  <a:pt x="1270" y="0"/>
                </a:lnTo>
                <a:lnTo>
                  <a:pt x="1667" y="396"/>
                </a:lnTo>
                <a:lnTo>
                  <a:pt x="2063" y="0"/>
                </a:lnTo>
                <a:lnTo>
                  <a:pt x="2460" y="396"/>
                </a:lnTo>
                <a:lnTo>
                  <a:pt x="2857" y="0"/>
                </a:lnTo>
                <a:lnTo>
                  <a:pt x="3310" y="452"/>
                </a:lnTo>
                <a:lnTo>
                  <a:pt x="3315" y="458"/>
                </a:lnTo>
                <a:lnTo>
                  <a:pt x="3320" y="464"/>
                </a:lnTo>
                <a:lnTo>
                  <a:pt x="3324" y="471"/>
                </a:lnTo>
                <a:lnTo>
                  <a:pt x="3327" y="478"/>
                </a:lnTo>
                <a:lnTo>
                  <a:pt x="3330" y="485"/>
                </a:lnTo>
                <a:lnTo>
                  <a:pt x="3332" y="493"/>
                </a:lnTo>
                <a:lnTo>
                  <a:pt x="3333" y="500"/>
                </a:lnTo>
                <a:lnTo>
                  <a:pt x="3333" y="508"/>
                </a:lnTo>
                <a:lnTo>
                  <a:pt x="3333" y="516"/>
                </a:lnTo>
                <a:lnTo>
                  <a:pt x="3332" y="523"/>
                </a:lnTo>
                <a:lnTo>
                  <a:pt x="3330" y="531"/>
                </a:lnTo>
                <a:lnTo>
                  <a:pt x="3327" y="538"/>
                </a:lnTo>
                <a:lnTo>
                  <a:pt x="3324" y="545"/>
                </a:lnTo>
                <a:lnTo>
                  <a:pt x="3320" y="552"/>
                </a:lnTo>
                <a:lnTo>
                  <a:pt x="3315" y="558"/>
                </a:lnTo>
                <a:lnTo>
                  <a:pt x="3310" y="564"/>
                </a:lnTo>
                <a:lnTo>
                  <a:pt x="3304" y="569"/>
                </a:lnTo>
                <a:lnTo>
                  <a:pt x="3298" y="574"/>
                </a:lnTo>
                <a:lnTo>
                  <a:pt x="3291" y="578"/>
                </a:lnTo>
                <a:lnTo>
                  <a:pt x="3284" y="581"/>
                </a:lnTo>
                <a:lnTo>
                  <a:pt x="3276" y="584"/>
                </a:lnTo>
                <a:lnTo>
                  <a:pt x="3269" y="586"/>
                </a:lnTo>
                <a:lnTo>
                  <a:pt x="3261" y="587"/>
                </a:lnTo>
                <a:lnTo>
                  <a:pt x="3254" y="587"/>
                </a:lnTo>
                <a:lnTo>
                  <a:pt x="3246" y="587"/>
                </a:lnTo>
                <a:lnTo>
                  <a:pt x="3238" y="586"/>
                </a:lnTo>
                <a:lnTo>
                  <a:pt x="3231" y="584"/>
                </a:lnTo>
                <a:lnTo>
                  <a:pt x="3223" y="581"/>
                </a:lnTo>
                <a:lnTo>
                  <a:pt x="3216" y="578"/>
                </a:lnTo>
                <a:lnTo>
                  <a:pt x="3209" y="574"/>
                </a:lnTo>
                <a:lnTo>
                  <a:pt x="3203" y="569"/>
                </a:lnTo>
                <a:lnTo>
                  <a:pt x="3197" y="564"/>
                </a:lnTo>
                <a:lnTo>
                  <a:pt x="2857" y="224"/>
                </a:lnTo>
                <a:lnTo>
                  <a:pt x="2460" y="620"/>
                </a:lnTo>
                <a:lnTo>
                  <a:pt x="2063" y="224"/>
                </a:lnTo>
                <a:lnTo>
                  <a:pt x="1667" y="620"/>
                </a:lnTo>
                <a:lnTo>
                  <a:pt x="1270" y="224"/>
                </a:lnTo>
                <a:lnTo>
                  <a:pt x="873" y="620"/>
                </a:lnTo>
                <a:lnTo>
                  <a:pt x="476" y="224"/>
                </a:lnTo>
                <a:lnTo>
                  <a:pt x="136" y="564"/>
                </a:lnTo>
                <a:lnTo>
                  <a:pt x="130" y="569"/>
                </a:lnTo>
                <a:lnTo>
                  <a:pt x="124" y="574"/>
                </a:lnTo>
                <a:lnTo>
                  <a:pt x="117" y="578"/>
                </a:lnTo>
                <a:lnTo>
                  <a:pt x="110" y="581"/>
                </a:lnTo>
                <a:lnTo>
                  <a:pt x="102" y="584"/>
                </a:lnTo>
                <a:lnTo>
                  <a:pt x="95" y="586"/>
                </a:lnTo>
                <a:lnTo>
                  <a:pt x="87" y="587"/>
                </a:lnTo>
                <a:lnTo>
                  <a:pt x="80" y="587"/>
                </a:lnTo>
                <a:lnTo>
                  <a:pt x="72" y="587"/>
                </a:lnTo>
                <a:lnTo>
                  <a:pt x="64" y="586"/>
                </a:lnTo>
                <a:lnTo>
                  <a:pt x="57" y="584"/>
                </a:lnTo>
                <a:lnTo>
                  <a:pt x="49" y="581"/>
                </a:lnTo>
                <a:lnTo>
                  <a:pt x="42" y="578"/>
                </a:lnTo>
                <a:lnTo>
                  <a:pt x="35" y="574"/>
                </a:lnTo>
                <a:lnTo>
                  <a:pt x="29" y="569"/>
                </a:lnTo>
                <a:lnTo>
                  <a:pt x="23" y="564"/>
                </a:lnTo>
                <a:lnTo>
                  <a:pt x="18" y="558"/>
                </a:lnTo>
                <a:lnTo>
                  <a:pt x="13" y="552"/>
                </a:lnTo>
                <a:lnTo>
                  <a:pt x="9" y="545"/>
                </a:lnTo>
                <a:lnTo>
                  <a:pt x="6" y="538"/>
                </a:lnTo>
                <a:lnTo>
                  <a:pt x="3" y="531"/>
                </a:lnTo>
                <a:lnTo>
                  <a:pt x="1" y="523"/>
                </a:lnTo>
                <a:lnTo>
                  <a:pt x="0" y="516"/>
                </a:lnTo>
                <a:lnTo>
                  <a:pt x="0" y="508"/>
                </a:lnTo>
                <a:lnTo>
                  <a:pt x="0" y="500"/>
                </a:lnTo>
                <a:lnTo>
                  <a:pt x="1" y="493"/>
                </a:lnTo>
                <a:lnTo>
                  <a:pt x="3" y="485"/>
                </a:lnTo>
                <a:lnTo>
                  <a:pt x="6" y="478"/>
                </a:lnTo>
                <a:lnTo>
                  <a:pt x="9" y="471"/>
                </a:lnTo>
                <a:lnTo>
                  <a:pt x="13" y="464"/>
                </a:lnTo>
                <a:lnTo>
                  <a:pt x="18" y="458"/>
                </a:lnTo>
                <a:lnTo>
                  <a:pt x="23" y="452"/>
                </a:lnTo>
                <a:lnTo>
                  <a:pt x="476" y="0"/>
                </a:lnTo>
                <a:close/>
              </a:path>
            </a:pathLst>
          </a:custGeom>
          <a:solidFill>
            <a:srgbClr val="7BC2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14"/>
          <p:cNvSpPr/>
          <p:nvPr/>
        </p:nvSpPr>
        <p:spPr>
          <a:xfrm rot="928263">
            <a:off x="441868" y="4712314"/>
            <a:ext cx="248766" cy="696557"/>
          </a:xfrm>
          <a:custGeom>
            <a:avLst/>
            <a:gdLst/>
            <a:ahLst/>
            <a:cxnLst/>
            <a:rect l="l" t="t" r="r" b="b"/>
            <a:pathLst>
              <a:path w="1110" h="3108" extrusionOk="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Bullet Points v2">
  <p:cSld name="TITLE_AND_BODY_1_3_1_1">
    <p:spTree>
      <p:nvGrpSpPr>
        <p:cNvPr id="1" name="Shape 139"/>
        <p:cNvGrpSpPr/>
        <p:nvPr/>
      </p:nvGrpSpPr>
      <p:grpSpPr>
        <a:xfrm>
          <a:off x="0" y="0"/>
          <a:ext cx="0" cy="0"/>
          <a:chOff x="0" y="0"/>
          <a:chExt cx="0" cy="0"/>
        </a:xfrm>
      </p:grpSpPr>
      <p:sp>
        <p:nvSpPr>
          <p:cNvPr id="140" name="Google Shape;140;p15"/>
          <p:cNvSpPr/>
          <p:nvPr/>
        </p:nvSpPr>
        <p:spPr>
          <a:xfrm>
            <a:off x="3339998" y="-727815"/>
            <a:ext cx="1311564" cy="1311564"/>
          </a:xfrm>
          <a:custGeom>
            <a:avLst/>
            <a:gdLst/>
            <a:ahLst/>
            <a:cxnLst/>
            <a:rect l="l" t="t" r="r" b="b"/>
            <a:pathLst>
              <a:path w="4285" h="4285" extrusionOk="0">
                <a:moveTo>
                  <a:pt x="2143" y="4126"/>
                </a:moveTo>
                <a:lnTo>
                  <a:pt x="2345" y="4116"/>
                </a:lnTo>
                <a:lnTo>
                  <a:pt x="2542" y="4086"/>
                </a:lnTo>
                <a:lnTo>
                  <a:pt x="2732" y="4037"/>
                </a:lnTo>
                <a:lnTo>
                  <a:pt x="2915" y="3970"/>
                </a:lnTo>
                <a:lnTo>
                  <a:pt x="3088" y="3887"/>
                </a:lnTo>
                <a:lnTo>
                  <a:pt x="3252" y="3787"/>
                </a:lnTo>
                <a:lnTo>
                  <a:pt x="3404" y="3673"/>
                </a:lnTo>
                <a:lnTo>
                  <a:pt x="3545" y="3545"/>
                </a:lnTo>
                <a:lnTo>
                  <a:pt x="3673" y="3404"/>
                </a:lnTo>
                <a:lnTo>
                  <a:pt x="3787" y="3252"/>
                </a:lnTo>
                <a:lnTo>
                  <a:pt x="3887" y="3088"/>
                </a:lnTo>
                <a:lnTo>
                  <a:pt x="3970" y="2915"/>
                </a:lnTo>
                <a:lnTo>
                  <a:pt x="4037" y="2732"/>
                </a:lnTo>
                <a:lnTo>
                  <a:pt x="4086" y="2542"/>
                </a:lnTo>
                <a:lnTo>
                  <a:pt x="4116" y="2345"/>
                </a:lnTo>
                <a:lnTo>
                  <a:pt x="4126" y="2143"/>
                </a:lnTo>
                <a:lnTo>
                  <a:pt x="4116" y="1940"/>
                </a:lnTo>
                <a:lnTo>
                  <a:pt x="4086" y="1743"/>
                </a:lnTo>
                <a:lnTo>
                  <a:pt x="4037" y="1553"/>
                </a:lnTo>
                <a:lnTo>
                  <a:pt x="3970" y="1370"/>
                </a:lnTo>
                <a:lnTo>
                  <a:pt x="3887" y="1197"/>
                </a:lnTo>
                <a:lnTo>
                  <a:pt x="3787" y="1033"/>
                </a:lnTo>
                <a:lnTo>
                  <a:pt x="3673" y="881"/>
                </a:lnTo>
                <a:lnTo>
                  <a:pt x="3545" y="740"/>
                </a:lnTo>
                <a:lnTo>
                  <a:pt x="3404" y="612"/>
                </a:lnTo>
                <a:lnTo>
                  <a:pt x="3252" y="498"/>
                </a:lnTo>
                <a:lnTo>
                  <a:pt x="3088" y="398"/>
                </a:lnTo>
                <a:lnTo>
                  <a:pt x="2915" y="315"/>
                </a:lnTo>
                <a:lnTo>
                  <a:pt x="2732" y="248"/>
                </a:lnTo>
                <a:lnTo>
                  <a:pt x="2542" y="199"/>
                </a:lnTo>
                <a:lnTo>
                  <a:pt x="2345" y="169"/>
                </a:lnTo>
                <a:lnTo>
                  <a:pt x="2143" y="159"/>
                </a:lnTo>
                <a:lnTo>
                  <a:pt x="1940" y="169"/>
                </a:lnTo>
                <a:lnTo>
                  <a:pt x="1743" y="199"/>
                </a:lnTo>
                <a:lnTo>
                  <a:pt x="1553" y="248"/>
                </a:lnTo>
                <a:lnTo>
                  <a:pt x="1370" y="315"/>
                </a:lnTo>
                <a:lnTo>
                  <a:pt x="1197" y="398"/>
                </a:lnTo>
                <a:lnTo>
                  <a:pt x="1033" y="498"/>
                </a:lnTo>
                <a:lnTo>
                  <a:pt x="881" y="612"/>
                </a:lnTo>
                <a:lnTo>
                  <a:pt x="740" y="740"/>
                </a:lnTo>
                <a:lnTo>
                  <a:pt x="612" y="881"/>
                </a:lnTo>
                <a:lnTo>
                  <a:pt x="498" y="1033"/>
                </a:lnTo>
                <a:lnTo>
                  <a:pt x="398" y="1197"/>
                </a:lnTo>
                <a:lnTo>
                  <a:pt x="315" y="1370"/>
                </a:lnTo>
                <a:lnTo>
                  <a:pt x="248" y="1553"/>
                </a:lnTo>
                <a:lnTo>
                  <a:pt x="199" y="1743"/>
                </a:lnTo>
                <a:lnTo>
                  <a:pt x="169" y="1940"/>
                </a:lnTo>
                <a:lnTo>
                  <a:pt x="159" y="2143"/>
                </a:lnTo>
                <a:lnTo>
                  <a:pt x="169" y="2345"/>
                </a:lnTo>
                <a:lnTo>
                  <a:pt x="199" y="2542"/>
                </a:lnTo>
                <a:lnTo>
                  <a:pt x="248" y="2732"/>
                </a:lnTo>
                <a:lnTo>
                  <a:pt x="315" y="2915"/>
                </a:lnTo>
                <a:lnTo>
                  <a:pt x="398" y="3088"/>
                </a:lnTo>
                <a:lnTo>
                  <a:pt x="498" y="3252"/>
                </a:lnTo>
                <a:lnTo>
                  <a:pt x="612" y="3404"/>
                </a:lnTo>
                <a:lnTo>
                  <a:pt x="740" y="3545"/>
                </a:lnTo>
                <a:lnTo>
                  <a:pt x="881" y="3673"/>
                </a:lnTo>
                <a:lnTo>
                  <a:pt x="1033" y="3787"/>
                </a:lnTo>
                <a:lnTo>
                  <a:pt x="1197" y="3887"/>
                </a:lnTo>
                <a:lnTo>
                  <a:pt x="1370" y="3970"/>
                </a:lnTo>
                <a:lnTo>
                  <a:pt x="1553" y="4037"/>
                </a:lnTo>
                <a:lnTo>
                  <a:pt x="1743" y="4086"/>
                </a:lnTo>
                <a:lnTo>
                  <a:pt x="1940" y="4116"/>
                </a:lnTo>
                <a:lnTo>
                  <a:pt x="2143" y="4126"/>
                </a:lnTo>
                <a:moveTo>
                  <a:pt x="2143" y="4285"/>
                </a:moveTo>
                <a:lnTo>
                  <a:pt x="2361" y="4274"/>
                </a:lnTo>
                <a:lnTo>
                  <a:pt x="2574" y="4241"/>
                </a:lnTo>
                <a:lnTo>
                  <a:pt x="2779" y="4189"/>
                </a:lnTo>
                <a:lnTo>
                  <a:pt x="2976" y="4117"/>
                </a:lnTo>
                <a:lnTo>
                  <a:pt x="3164" y="4026"/>
                </a:lnTo>
                <a:lnTo>
                  <a:pt x="3340" y="3919"/>
                </a:lnTo>
                <a:lnTo>
                  <a:pt x="3505" y="3796"/>
                </a:lnTo>
                <a:lnTo>
                  <a:pt x="3657" y="3657"/>
                </a:lnTo>
                <a:lnTo>
                  <a:pt x="3796" y="3505"/>
                </a:lnTo>
                <a:lnTo>
                  <a:pt x="3919" y="3340"/>
                </a:lnTo>
                <a:lnTo>
                  <a:pt x="4026" y="3164"/>
                </a:lnTo>
                <a:lnTo>
                  <a:pt x="4117" y="2976"/>
                </a:lnTo>
                <a:lnTo>
                  <a:pt x="4189" y="2779"/>
                </a:lnTo>
                <a:lnTo>
                  <a:pt x="4241" y="2574"/>
                </a:lnTo>
                <a:lnTo>
                  <a:pt x="4274" y="2361"/>
                </a:lnTo>
                <a:lnTo>
                  <a:pt x="4285" y="2143"/>
                </a:lnTo>
                <a:lnTo>
                  <a:pt x="4274" y="1924"/>
                </a:lnTo>
                <a:lnTo>
                  <a:pt x="4241" y="1711"/>
                </a:lnTo>
                <a:lnTo>
                  <a:pt x="4189" y="1506"/>
                </a:lnTo>
                <a:lnTo>
                  <a:pt x="4117" y="1309"/>
                </a:lnTo>
                <a:lnTo>
                  <a:pt x="4026" y="1121"/>
                </a:lnTo>
                <a:lnTo>
                  <a:pt x="3919" y="945"/>
                </a:lnTo>
                <a:lnTo>
                  <a:pt x="3796" y="780"/>
                </a:lnTo>
                <a:lnTo>
                  <a:pt x="3657" y="628"/>
                </a:lnTo>
                <a:lnTo>
                  <a:pt x="3505" y="489"/>
                </a:lnTo>
                <a:lnTo>
                  <a:pt x="3340" y="366"/>
                </a:lnTo>
                <a:lnTo>
                  <a:pt x="3164" y="259"/>
                </a:lnTo>
                <a:lnTo>
                  <a:pt x="2976" y="168"/>
                </a:lnTo>
                <a:lnTo>
                  <a:pt x="2779" y="96"/>
                </a:lnTo>
                <a:lnTo>
                  <a:pt x="2574" y="44"/>
                </a:lnTo>
                <a:lnTo>
                  <a:pt x="2361" y="11"/>
                </a:lnTo>
                <a:lnTo>
                  <a:pt x="2143" y="0"/>
                </a:lnTo>
                <a:lnTo>
                  <a:pt x="1924" y="11"/>
                </a:lnTo>
                <a:lnTo>
                  <a:pt x="1711" y="44"/>
                </a:lnTo>
                <a:lnTo>
                  <a:pt x="1506" y="96"/>
                </a:lnTo>
                <a:lnTo>
                  <a:pt x="1309" y="168"/>
                </a:lnTo>
                <a:lnTo>
                  <a:pt x="1121" y="259"/>
                </a:lnTo>
                <a:lnTo>
                  <a:pt x="945" y="366"/>
                </a:lnTo>
                <a:lnTo>
                  <a:pt x="780" y="489"/>
                </a:lnTo>
                <a:lnTo>
                  <a:pt x="628" y="628"/>
                </a:lnTo>
                <a:lnTo>
                  <a:pt x="489" y="780"/>
                </a:lnTo>
                <a:lnTo>
                  <a:pt x="366" y="945"/>
                </a:lnTo>
                <a:lnTo>
                  <a:pt x="259" y="1121"/>
                </a:lnTo>
                <a:lnTo>
                  <a:pt x="168" y="1309"/>
                </a:lnTo>
                <a:lnTo>
                  <a:pt x="96" y="1506"/>
                </a:lnTo>
                <a:lnTo>
                  <a:pt x="44" y="1711"/>
                </a:lnTo>
                <a:lnTo>
                  <a:pt x="11" y="1924"/>
                </a:lnTo>
                <a:lnTo>
                  <a:pt x="0" y="2143"/>
                </a:lnTo>
                <a:lnTo>
                  <a:pt x="11" y="2361"/>
                </a:lnTo>
                <a:lnTo>
                  <a:pt x="44" y="2574"/>
                </a:lnTo>
                <a:lnTo>
                  <a:pt x="96" y="2779"/>
                </a:lnTo>
                <a:lnTo>
                  <a:pt x="168" y="2976"/>
                </a:lnTo>
                <a:lnTo>
                  <a:pt x="259" y="3164"/>
                </a:lnTo>
                <a:lnTo>
                  <a:pt x="366" y="3340"/>
                </a:lnTo>
                <a:lnTo>
                  <a:pt x="489" y="3505"/>
                </a:lnTo>
                <a:lnTo>
                  <a:pt x="628" y="3657"/>
                </a:lnTo>
                <a:lnTo>
                  <a:pt x="780" y="3796"/>
                </a:lnTo>
                <a:lnTo>
                  <a:pt x="945" y="3919"/>
                </a:lnTo>
                <a:lnTo>
                  <a:pt x="1121" y="4026"/>
                </a:lnTo>
                <a:lnTo>
                  <a:pt x="1309" y="4117"/>
                </a:lnTo>
                <a:lnTo>
                  <a:pt x="1506" y="4189"/>
                </a:lnTo>
                <a:lnTo>
                  <a:pt x="1711" y="4241"/>
                </a:lnTo>
                <a:lnTo>
                  <a:pt x="1924" y="4274"/>
                </a:lnTo>
                <a:lnTo>
                  <a:pt x="2143" y="4285"/>
                </a:lnTo>
                <a:close/>
              </a:path>
            </a:pathLst>
          </a:custGeom>
          <a:solidFill>
            <a:srgbClr val="FFD15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15"/>
          <p:cNvSpPr/>
          <p:nvPr/>
        </p:nvSpPr>
        <p:spPr>
          <a:xfrm>
            <a:off x="0" y="153100"/>
            <a:ext cx="74700" cy="4837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a:spLocks noGrp="1"/>
          </p:cNvSpPr>
          <p:nvPr>
            <p:ph type="pic" idx="2"/>
          </p:nvPr>
        </p:nvSpPr>
        <p:spPr>
          <a:xfrm>
            <a:off x="0" y="0"/>
            <a:ext cx="4166700" cy="5143500"/>
          </a:xfrm>
          <a:prstGeom prst="rect">
            <a:avLst/>
          </a:prstGeom>
          <a:noFill/>
          <a:ln>
            <a:noFill/>
          </a:ln>
        </p:spPr>
      </p:sp>
      <p:sp>
        <p:nvSpPr>
          <p:cNvPr id="143" name="Google Shape;143;p15"/>
          <p:cNvSpPr txBox="1">
            <a:spLocks noGrp="1"/>
          </p:cNvSpPr>
          <p:nvPr>
            <p:ph type="title"/>
          </p:nvPr>
        </p:nvSpPr>
        <p:spPr>
          <a:xfrm>
            <a:off x="4651550" y="673625"/>
            <a:ext cx="4093500" cy="443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4" name="Google Shape;144;p15"/>
          <p:cNvSpPr txBox="1">
            <a:spLocks noGrp="1"/>
          </p:cNvSpPr>
          <p:nvPr>
            <p:ph type="sldNum" idx="12"/>
          </p:nvPr>
        </p:nvSpPr>
        <p:spPr>
          <a:xfrm>
            <a:off x="7999953" y="4663224"/>
            <a:ext cx="5778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
        <p:nvSpPr>
          <p:cNvPr id="145" name="Google Shape;145;p15"/>
          <p:cNvSpPr txBox="1">
            <a:spLocks noGrp="1"/>
          </p:cNvSpPr>
          <p:nvPr>
            <p:ph type="body" idx="1"/>
          </p:nvPr>
        </p:nvSpPr>
        <p:spPr>
          <a:xfrm>
            <a:off x="4651550" y="1154125"/>
            <a:ext cx="4093500" cy="3280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1"/>
              </a:buClr>
              <a:buSzPts val="1300"/>
              <a:buChar char="✓"/>
              <a:defRPr/>
            </a:lvl1pPr>
            <a:lvl2pPr marL="914400" lvl="1" indent="-298450">
              <a:spcBef>
                <a:spcPts val="0"/>
              </a:spcBef>
              <a:spcAft>
                <a:spcPts val="0"/>
              </a:spcAft>
              <a:buClr>
                <a:schemeClr val="accent1"/>
              </a:buClr>
              <a:buSzPts val="1100"/>
              <a:buChar char="✓"/>
              <a:defRPr/>
            </a:lvl2pPr>
            <a:lvl3pPr marL="1371600" lvl="2" indent="-298450">
              <a:spcBef>
                <a:spcPts val="0"/>
              </a:spcBef>
              <a:spcAft>
                <a:spcPts val="0"/>
              </a:spcAft>
              <a:buClr>
                <a:schemeClr val="accent1"/>
              </a:buClr>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46" name="Google Shape;146;p15"/>
          <p:cNvSpPr/>
          <p:nvPr/>
        </p:nvSpPr>
        <p:spPr>
          <a:xfrm rot="1443446">
            <a:off x="8639017" y="102008"/>
            <a:ext cx="245014" cy="686036"/>
          </a:xfrm>
          <a:custGeom>
            <a:avLst/>
            <a:gdLst/>
            <a:ahLst/>
            <a:cxnLst/>
            <a:rect l="l" t="t" r="r" b="b"/>
            <a:pathLst>
              <a:path w="1110" h="3108" extrusionOk="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FF81A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15"/>
          <p:cNvSpPr/>
          <p:nvPr/>
        </p:nvSpPr>
        <p:spPr>
          <a:xfrm>
            <a:off x="8509819" y="4273785"/>
            <a:ext cx="1019867" cy="189771"/>
          </a:xfrm>
          <a:custGeom>
            <a:avLst/>
            <a:gdLst/>
            <a:ahLst/>
            <a:cxnLst/>
            <a:rect l="l" t="t" r="r" b="b"/>
            <a:pathLst>
              <a:path w="3332" h="620" extrusionOk="0">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15"/>
          <p:cNvSpPr/>
          <p:nvPr/>
        </p:nvSpPr>
        <p:spPr>
          <a:xfrm>
            <a:off x="3340012" y="4866785"/>
            <a:ext cx="1566224" cy="371890"/>
          </a:xfrm>
          <a:custGeom>
            <a:avLst/>
            <a:gdLst/>
            <a:ahLst/>
            <a:cxnLst/>
            <a:rect l="l" t="t" r="r" b="b"/>
            <a:pathLst>
              <a:path w="5117" h="1215" extrusionOk="0">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Paragraph v1">
  <p:cSld name="TITLE_AND_BODY_1_5">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566250" y="408150"/>
            <a:ext cx="80115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800"/>
              <a:buNone/>
              <a:defRPr>
                <a:solidFill>
                  <a:schemeClr val="dk2"/>
                </a:solidFill>
              </a:defRPr>
            </a:lvl2pPr>
            <a:lvl3pPr lvl="2">
              <a:spcBef>
                <a:spcPts val="0"/>
              </a:spcBef>
              <a:spcAft>
                <a:spcPts val="0"/>
              </a:spcAft>
              <a:buClr>
                <a:schemeClr val="dk2"/>
              </a:buClr>
              <a:buSzPts val="2800"/>
              <a:buNone/>
              <a:defRPr>
                <a:solidFill>
                  <a:schemeClr val="dk2"/>
                </a:solidFill>
              </a:defRPr>
            </a:lvl3pPr>
            <a:lvl4pPr lvl="3">
              <a:spcBef>
                <a:spcPts val="0"/>
              </a:spcBef>
              <a:spcAft>
                <a:spcPts val="0"/>
              </a:spcAft>
              <a:buClr>
                <a:schemeClr val="dk2"/>
              </a:buClr>
              <a:buSzPts val="2800"/>
              <a:buNone/>
              <a:defRPr>
                <a:solidFill>
                  <a:schemeClr val="dk2"/>
                </a:solidFill>
              </a:defRPr>
            </a:lvl4pPr>
            <a:lvl5pPr lvl="4">
              <a:spcBef>
                <a:spcPts val="0"/>
              </a:spcBef>
              <a:spcAft>
                <a:spcPts val="0"/>
              </a:spcAft>
              <a:buClr>
                <a:schemeClr val="dk2"/>
              </a:buClr>
              <a:buSzPts val="2800"/>
              <a:buNone/>
              <a:defRPr>
                <a:solidFill>
                  <a:schemeClr val="dk2"/>
                </a:solidFill>
              </a:defRPr>
            </a:lvl5pPr>
            <a:lvl6pPr lvl="5">
              <a:spcBef>
                <a:spcPts val="0"/>
              </a:spcBef>
              <a:spcAft>
                <a:spcPts val="0"/>
              </a:spcAft>
              <a:buClr>
                <a:schemeClr val="dk2"/>
              </a:buClr>
              <a:buSzPts val="2800"/>
              <a:buNone/>
              <a:defRPr>
                <a:solidFill>
                  <a:schemeClr val="dk2"/>
                </a:solidFill>
              </a:defRPr>
            </a:lvl6pPr>
            <a:lvl7pPr lvl="6">
              <a:spcBef>
                <a:spcPts val="0"/>
              </a:spcBef>
              <a:spcAft>
                <a:spcPts val="0"/>
              </a:spcAft>
              <a:buClr>
                <a:schemeClr val="dk2"/>
              </a:buClr>
              <a:buSzPts val="2800"/>
              <a:buNone/>
              <a:defRPr>
                <a:solidFill>
                  <a:schemeClr val="dk2"/>
                </a:solidFill>
              </a:defRPr>
            </a:lvl7pPr>
            <a:lvl8pPr lvl="7">
              <a:spcBef>
                <a:spcPts val="0"/>
              </a:spcBef>
              <a:spcAft>
                <a:spcPts val="0"/>
              </a:spcAft>
              <a:buClr>
                <a:schemeClr val="dk2"/>
              </a:buClr>
              <a:buSzPts val="2800"/>
              <a:buNone/>
              <a:defRPr>
                <a:solidFill>
                  <a:schemeClr val="dk2"/>
                </a:solidFill>
              </a:defRPr>
            </a:lvl8pPr>
            <a:lvl9pPr lvl="8">
              <a:spcBef>
                <a:spcPts val="0"/>
              </a:spcBef>
              <a:spcAft>
                <a:spcPts val="0"/>
              </a:spcAft>
              <a:buClr>
                <a:schemeClr val="dk2"/>
              </a:buClr>
              <a:buSzPts val="2800"/>
              <a:buNone/>
              <a:defRPr>
                <a:solidFill>
                  <a:schemeClr val="dk2"/>
                </a:solidFill>
              </a:defRPr>
            </a:lvl9pPr>
          </a:lstStyle>
          <a:p>
            <a:endParaRPr/>
          </a:p>
        </p:txBody>
      </p:sp>
      <p:sp>
        <p:nvSpPr>
          <p:cNvPr id="151" name="Google Shape;151;p16"/>
          <p:cNvSpPr txBox="1">
            <a:spLocks noGrp="1"/>
          </p:cNvSpPr>
          <p:nvPr>
            <p:ph type="body" idx="1"/>
          </p:nvPr>
        </p:nvSpPr>
        <p:spPr>
          <a:xfrm>
            <a:off x="566250" y="959700"/>
            <a:ext cx="7777200" cy="2766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52" name="Google Shape;152;p16"/>
          <p:cNvSpPr/>
          <p:nvPr/>
        </p:nvSpPr>
        <p:spPr>
          <a:xfrm>
            <a:off x="0" y="0"/>
            <a:ext cx="9144000" cy="54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rot="1259128">
            <a:off x="8892146" y="218857"/>
            <a:ext cx="339751" cy="951303"/>
          </a:xfrm>
          <a:custGeom>
            <a:avLst/>
            <a:gdLst/>
            <a:ahLst/>
            <a:cxnLst/>
            <a:rect l="l" t="t" r="r" b="b"/>
            <a:pathLst>
              <a:path w="1110" h="3108" extrusionOk="0">
                <a:moveTo>
                  <a:pt x="0" y="556"/>
                </a:moveTo>
                <a:lnTo>
                  <a:pt x="3" y="499"/>
                </a:lnTo>
                <a:lnTo>
                  <a:pt x="11" y="444"/>
                </a:lnTo>
                <a:lnTo>
                  <a:pt x="25" y="391"/>
                </a:lnTo>
                <a:lnTo>
                  <a:pt x="44" y="339"/>
                </a:lnTo>
                <a:lnTo>
                  <a:pt x="67" y="291"/>
                </a:lnTo>
                <a:lnTo>
                  <a:pt x="95" y="245"/>
                </a:lnTo>
                <a:lnTo>
                  <a:pt x="127" y="202"/>
                </a:lnTo>
                <a:lnTo>
                  <a:pt x="163" y="163"/>
                </a:lnTo>
                <a:lnTo>
                  <a:pt x="202" y="127"/>
                </a:lnTo>
                <a:lnTo>
                  <a:pt x="245" y="95"/>
                </a:lnTo>
                <a:lnTo>
                  <a:pt x="291" y="67"/>
                </a:lnTo>
                <a:lnTo>
                  <a:pt x="339" y="44"/>
                </a:lnTo>
                <a:lnTo>
                  <a:pt x="390" y="25"/>
                </a:lnTo>
                <a:lnTo>
                  <a:pt x="444" y="11"/>
                </a:lnTo>
                <a:lnTo>
                  <a:pt x="499" y="3"/>
                </a:lnTo>
                <a:lnTo>
                  <a:pt x="556" y="0"/>
                </a:lnTo>
                <a:lnTo>
                  <a:pt x="612" y="3"/>
                </a:lnTo>
                <a:lnTo>
                  <a:pt x="667" y="11"/>
                </a:lnTo>
                <a:lnTo>
                  <a:pt x="720" y="25"/>
                </a:lnTo>
                <a:lnTo>
                  <a:pt x="771" y="44"/>
                </a:lnTo>
                <a:lnTo>
                  <a:pt x="820" y="67"/>
                </a:lnTo>
                <a:lnTo>
                  <a:pt x="865" y="95"/>
                </a:lnTo>
                <a:lnTo>
                  <a:pt x="908" y="127"/>
                </a:lnTo>
                <a:lnTo>
                  <a:pt x="947" y="163"/>
                </a:lnTo>
                <a:lnTo>
                  <a:pt x="983" y="202"/>
                </a:lnTo>
                <a:lnTo>
                  <a:pt x="1015" y="245"/>
                </a:lnTo>
                <a:lnTo>
                  <a:pt x="1043" y="291"/>
                </a:lnTo>
                <a:lnTo>
                  <a:pt x="1066" y="339"/>
                </a:lnTo>
                <a:lnTo>
                  <a:pt x="1085" y="391"/>
                </a:lnTo>
                <a:lnTo>
                  <a:pt x="1099" y="444"/>
                </a:lnTo>
                <a:lnTo>
                  <a:pt x="1107" y="499"/>
                </a:lnTo>
                <a:lnTo>
                  <a:pt x="1110" y="556"/>
                </a:lnTo>
                <a:lnTo>
                  <a:pt x="1110" y="2632"/>
                </a:lnTo>
                <a:lnTo>
                  <a:pt x="1108" y="2681"/>
                </a:lnTo>
                <a:lnTo>
                  <a:pt x="1100" y="2728"/>
                </a:lnTo>
                <a:lnTo>
                  <a:pt x="1089" y="2774"/>
                </a:lnTo>
                <a:lnTo>
                  <a:pt x="1073" y="2817"/>
                </a:lnTo>
                <a:lnTo>
                  <a:pt x="1053" y="2859"/>
                </a:lnTo>
                <a:lnTo>
                  <a:pt x="1029" y="2898"/>
                </a:lnTo>
                <a:lnTo>
                  <a:pt x="1001" y="2935"/>
                </a:lnTo>
                <a:lnTo>
                  <a:pt x="971" y="2969"/>
                </a:lnTo>
                <a:lnTo>
                  <a:pt x="937" y="2999"/>
                </a:lnTo>
                <a:lnTo>
                  <a:pt x="900" y="3027"/>
                </a:lnTo>
                <a:lnTo>
                  <a:pt x="861" y="3051"/>
                </a:lnTo>
                <a:lnTo>
                  <a:pt x="820" y="3071"/>
                </a:lnTo>
                <a:lnTo>
                  <a:pt x="776" y="3087"/>
                </a:lnTo>
                <a:lnTo>
                  <a:pt x="730" y="3098"/>
                </a:lnTo>
                <a:lnTo>
                  <a:pt x="683" y="3106"/>
                </a:lnTo>
                <a:lnTo>
                  <a:pt x="634" y="3108"/>
                </a:lnTo>
                <a:lnTo>
                  <a:pt x="586" y="3106"/>
                </a:lnTo>
                <a:lnTo>
                  <a:pt x="539" y="3098"/>
                </a:lnTo>
                <a:lnTo>
                  <a:pt x="493" y="3087"/>
                </a:lnTo>
                <a:lnTo>
                  <a:pt x="449" y="3071"/>
                </a:lnTo>
                <a:lnTo>
                  <a:pt x="408" y="3051"/>
                </a:lnTo>
                <a:lnTo>
                  <a:pt x="368" y="3027"/>
                </a:lnTo>
                <a:lnTo>
                  <a:pt x="332" y="2999"/>
                </a:lnTo>
                <a:lnTo>
                  <a:pt x="298" y="2969"/>
                </a:lnTo>
                <a:lnTo>
                  <a:pt x="267" y="2935"/>
                </a:lnTo>
                <a:lnTo>
                  <a:pt x="240" y="2898"/>
                </a:lnTo>
                <a:lnTo>
                  <a:pt x="216" y="2859"/>
                </a:lnTo>
                <a:lnTo>
                  <a:pt x="196" y="2817"/>
                </a:lnTo>
                <a:lnTo>
                  <a:pt x="180" y="2774"/>
                </a:lnTo>
                <a:lnTo>
                  <a:pt x="168" y="2728"/>
                </a:lnTo>
                <a:lnTo>
                  <a:pt x="161" y="2681"/>
                </a:lnTo>
                <a:lnTo>
                  <a:pt x="159" y="2632"/>
                </a:lnTo>
                <a:lnTo>
                  <a:pt x="159" y="1171"/>
                </a:lnTo>
                <a:lnTo>
                  <a:pt x="161" y="1132"/>
                </a:lnTo>
                <a:lnTo>
                  <a:pt x="167" y="1095"/>
                </a:lnTo>
                <a:lnTo>
                  <a:pt x="176" y="1059"/>
                </a:lnTo>
                <a:lnTo>
                  <a:pt x="188" y="1024"/>
                </a:lnTo>
                <a:lnTo>
                  <a:pt x="204" y="991"/>
                </a:lnTo>
                <a:lnTo>
                  <a:pt x="223" y="960"/>
                </a:lnTo>
                <a:lnTo>
                  <a:pt x="245" y="931"/>
                </a:lnTo>
                <a:lnTo>
                  <a:pt x="269" y="904"/>
                </a:lnTo>
                <a:lnTo>
                  <a:pt x="296" y="880"/>
                </a:lnTo>
                <a:lnTo>
                  <a:pt x="325" y="858"/>
                </a:lnTo>
                <a:lnTo>
                  <a:pt x="356" y="839"/>
                </a:lnTo>
                <a:lnTo>
                  <a:pt x="389" y="823"/>
                </a:lnTo>
                <a:lnTo>
                  <a:pt x="424" y="811"/>
                </a:lnTo>
                <a:lnTo>
                  <a:pt x="460" y="801"/>
                </a:lnTo>
                <a:lnTo>
                  <a:pt x="497" y="796"/>
                </a:lnTo>
                <a:lnTo>
                  <a:pt x="536" y="794"/>
                </a:lnTo>
                <a:lnTo>
                  <a:pt x="574" y="796"/>
                </a:lnTo>
                <a:lnTo>
                  <a:pt x="611" y="801"/>
                </a:lnTo>
                <a:lnTo>
                  <a:pt x="647" y="811"/>
                </a:lnTo>
                <a:lnTo>
                  <a:pt x="682" y="823"/>
                </a:lnTo>
                <a:lnTo>
                  <a:pt x="715" y="839"/>
                </a:lnTo>
                <a:lnTo>
                  <a:pt x="746" y="858"/>
                </a:lnTo>
                <a:lnTo>
                  <a:pt x="775" y="880"/>
                </a:lnTo>
                <a:lnTo>
                  <a:pt x="801" y="904"/>
                </a:lnTo>
                <a:lnTo>
                  <a:pt x="826" y="931"/>
                </a:lnTo>
                <a:lnTo>
                  <a:pt x="847" y="960"/>
                </a:lnTo>
                <a:lnTo>
                  <a:pt x="866" y="991"/>
                </a:lnTo>
                <a:lnTo>
                  <a:pt x="882" y="1024"/>
                </a:lnTo>
                <a:lnTo>
                  <a:pt x="894" y="1059"/>
                </a:lnTo>
                <a:lnTo>
                  <a:pt x="904" y="1095"/>
                </a:lnTo>
                <a:lnTo>
                  <a:pt x="909" y="1132"/>
                </a:lnTo>
                <a:lnTo>
                  <a:pt x="911" y="1171"/>
                </a:lnTo>
                <a:lnTo>
                  <a:pt x="911" y="2327"/>
                </a:lnTo>
                <a:lnTo>
                  <a:pt x="911" y="2331"/>
                </a:lnTo>
                <a:lnTo>
                  <a:pt x="910" y="2335"/>
                </a:lnTo>
                <a:lnTo>
                  <a:pt x="909" y="2339"/>
                </a:lnTo>
                <a:lnTo>
                  <a:pt x="908" y="2343"/>
                </a:lnTo>
                <a:lnTo>
                  <a:pt x="907" y="2346"/>
                </a:lnTo>
                <a:lnTo>
                  <a:pt x="905" y="2350"/>
                </a:lnTo>
                <a:lnTo>
                  <a:pt x="902" y="2353"/>
                </a:lnTo>
                <a:lnTo>
                  <a:pt x="900" y="2355"/>
                </a:lnTo>
                <a:lnTo>
                  <a:pt x="897" y="2358"/>
                </a:lnTo>
                <a:lnTo>
                  <a:pt x="894" y="2360"/>
                </a:lnTo>
                <a:lnTo>
                  <a:pt x="891" y="2362"/>
                </a:lnTo>
                <a:lnTo>
                  <a:pt x="888" y="2364"/>
                </a:lnTo>
                <a:lnTo>
                  <a:pt x="884" y="2365"/>
                </a:lnTo>
                <a:lnTo>
                  <a:pt x="880" y="2366"/>
                </a:lnTo>
                <a:lnTo>
                  <a:pt x="876" y="2367"/>
                </a:lnTo>
                <a:lnTo>
                  <a:pt x="872" y="2367"/>
                </a:lnTo>
                <a:lnTo>
                  <a:pt x="868" y="2367"/>
                </a:lnTo>
                <a:lnTo>
                  <a:pt x="864" y="2366"/>
                </a:lnTo>
                <a:lnTo>
                  <a:pt x="860" y="2365"/>
                </a:lnTo>
                <a:lnTo>
                  <a:pt x="857" y="2364"/>
                </a:lnTo>
                <a:lnTo>
                  <a:pt x="853" y="2362"/>
                </a:lnTo>
                <a:lnTo>
                  <a:pt x="850" y="2360"/>
                </a:lnTo>
                <a:lnTo>
                  <a:pt x="847" y="2358"/>
                </a:lnTo>
                <a:lnTo>
                  <a:pt x="844" y="2355"/>
                </a:lnTo>
                <a:lnTo>
                  <a:pt x="841" y="2353"/>
                </a:lnTo>
                <a:lnTo>
                  <a:pt x="839" y="2350"/>
                </a:lnTo>
                <a:lnTo>
                  <a:pt x="837" y="2346"/>
                </a:lnTo>
                <a:lnTo>
                  <a:pt x="835" y="2343"/>
                </a:lnTo>
                <a:lnTo>
                  <a:pt x="834" y="2339"/>
                </a:lnTo>
                <a:lnTo>
                  <a:pt x="833" y="2335"/>
                </a:lnTo>
                <a:lnTo>
                  <a:pt x="832" y="2331"/>
                </a:lnTo>
                <a:lnTo>
                  <a:pt x="832" y="2327"/>
                </a:lnTo>
                <a:lnTo>
                  <a:pt x="832" y="1171"/>
                </a:lnTo>
                <a:lnTo>
                  <a:pt x="831" y="1140"/>
                </a:lnTo>
                <a:lnTo>
                  <a:pt x="826" y="1111"/>
                </a:lnTo>
                <a:lnTo>
                  <a:pt x="819" y="1082"/>
                </a:lnTo>
                <a:lnTo>
                  <a:pt x="809" y="1055"/>
                </a:lnTo>
                <a:lnTo>
                  <a:pt x="797" y="1029"/>
                </a:lnTo>
                <a:lnTo>
                  <a:pt x="782" y="1004"/>
                </a:lnTo>
                <a:lnTo>
                  <a:pt x="765" y="981"/>
                </a:lnTo>
                <a:lnTo>
                  <a:pt x="746" y="960"/>
                </a:lnTo>
                <a:lnTo>
                  <a:pt x="724" y="941"/>
                </a:lnTo>
                <a:lnTo>
                  <a:pt x="702" y="924"/>
                </a:lnTo>
                <a:lnTo>
                  <a:pt x="677" y="909"/>
                </a:lnTo>
                <a:lnTo>
                  <a:pt x="651" y="896"/>
                </a:lnTo>
                <a:lnTo>
                  <a:pt x="624" y="886"/>
                </a:lnTo>
                <a:lnTo>
                  <a:pt x="595" y="879"/>
                </a:lnTo>
                <a:lnTo>
                  <a:pt x="566" y="874"/>
                </a:lnTo>
                <a:lnTo>
                  <a:pt x="536" y="873"/>
                </a:lnTo>
                <a:lnTo>
                  <a:pt x="505" y="874"/>
                </a:lnTo>
                <a:lnTo>
                  <a:pt x="476" y="879"/>
                </a:lnTo>
                <a:lnTo>
                  <a:pt x="447" y="886"/>
                </a:lnTo>
                <a:lnTo>
                  <a:pt x="420" y="896"/>
                </a:lnTo>
                <a:lnTo>
                  <a:pt x="394" y="909"/>
                </a:lnTo>
                <a:lnTo>
                  <a:pt x="369" y="924"/>
                </a:lnTo>
                <a:lnTo>
                  <a:pt x="346" y="941"/>
                </a:lnTo>
                <a:lnTo>
                  <a:pt x="325" y="960"/>
                </a:lnTo>
                <a:lnTo>
                  <a:pt x="306" y="981"/>
                </a:lnTo>
                <a:lnTo>
                  <a:pt x="289" y="1004"/>
                </a:lnTo>
                <a:lnTo>
                  <a:pt x="274" y="1029"/>
                </a:lnTo>
                <a:lnTo>
                  <a:pt x="261" y="1055"/>
                </a:lnTo>
                <a:lnTo>
                  <a:pt x="251" y="1082"/>
                </a:lnTo>
                <a:lnTo>
                  <a:pt x="244" y="1111"/>
                </a:lnTo>
                <a:lnTo>
                  <a:pt x="239" y="1140"/>
                </a:lnTo>
                <a:lnTo>
                  <a:pt x="238" y="1171"/>
                </a:lnTo>
                <a:lnTo>
                  <a:pt x="238" y="2632"/>
                </a:lnTo>
                <a:lnTo>
                  <a:pt x="240" y="2673"/>
                </a:lnTo>
                <a:lnTo>
                  <a:pt x="246" y="2712"/>
                </a:lnTo>
                <a:lnTo>
                  <a:pt x="256" y="2750"/>
                </a:lnTo>
                <a:lnTo>
                  <a:pt x="269" y="2786"/>
                </a:lnTo>
                <a:lnTo>
                  <a:pt x="286" y="2821"/>
                </a:lnTo>
                <a:lnTo>
                  <a:pt x="306" y="2854"/>
                </a:lnTo>
                <a:lnTo>
                  <a:pt x="328" y="2884"/>
                </a:lnTo>
                <a:lnTo>
                  <a:pt x="354" y="2912"/>
                </a:lnTo>
                <a:lnTo>
                  <a:pt x="382" y="2938"/>
                </a:lnTo>
                <a:lnTo>
                  <a:pt x="413" y="2960"/>
                </a:lnTo>
                <a:lnTo>
                  <a:pt x="445" y="2980"/>
                </a:lnTo>
                <a:lnTo>
                  <a:pt x="480" y="2997"/>
                </a:lnTo>
                <a:lnTo>
                  <a:pt x="517" y="3010"/>
                </a:lnTo>
                <a:lnTo>
                  <a:pt x="555" y="3020"/>
                </a:lnTo>
                <a:lnTo>
                  <a:pt x="594" y="3026"/>
                </a:lnTo>
                <a:lnTo>
                  <a:pt x="634" y="3028"/>
                </a:lnTo>
                <a:lnTo>
                  <a:pt x="675" y="3026"/>
                </a:lnTo>
                <a:lnTo>
                  <a:pt x="714" y="3020"/>
                </a:lnTo>
                <a:lnTo>
                  <a:pt x="752" y="3010"/>
                </a:lnTo>
                <a:lnTo>
                  <a:pt x="789" y="2997"/>
                </a:lnTo>
                <a:lnTo>
                  <a:pt x="823" y="2980"/>
                </a:lnTo>
                <a:lnTo>
                  <a:pt x="856" y="2960"/>
                </a:lnTo>
                <a:lnTo>
                  <a:pt x="886" y="2938"/>
                </a:lnTo>
                <a:lnTo>
                  <a:pt x="914" y="2912"/>
                </a:lnTo>
                <a:lnTo>
                  <a:pt x="940" y="2884"/>
                </a:lnTo>
                <a:lnTo>
                  <a:pt x="963" y="2854"/>
                </a:lnTo>
                <a:lnTo>
                  <a:pt x="982" y="2821"/>
                </a:lnTo>
                <a:lnTo>
                  <a:pt x="999" y="2786"/>
                </a:lnTo>
                <a:lnTo>
                  <a:pt x="1012" y="2750"/>
                </a:lnTo>
                <a:lnTo>
                  <a:pt x="1022" y="2712"/>
                </a:lnTo>
                <a:lnTo>
                  <a:pt x="1028" y="2673"/>
                </a:lnTo>
                <a:lnTo>
                  <a:pt x="1030" y="2632"/>
                </a:lnTo>
                <a:lnTo>
                  <a:pt x="1030" y="556"/>
                </a:lnTo>
                <a:lnTo>
                  <a:pt x="1028" y="507"/>
                </a:lnTo>
                <a:lnTo>
                  <a:pt x="1020" y="460"/>
                </a:lnTo>
                <a:lnTo>
                  <a:pt x="1009" y="414"/>
                </a:lnTo>
                <a:lnTo>
                  <a:pt x="993" y="371"/>
                </a:lnTo>
                <a:lnTo>
                  <a:pt x="973" y="329"/>
                </a:lnTo>
                <a:lnTo>
                  <a:pt x="949" y="290"/>
                </a:lnTo>
                <a:lnTo>
                  <a:pt x="922" y="253"/>
                </a:lnTo>
                <a:lnTo>
                  <a:pt x="891" y="219"/>
                </a:lnTo>
                <a:lnTo>
                  <a:pt x="857" y="189"/>
                </a:lnTo>
                <a:lnTo>
                  <a:pt x="821" y="161"/>
                </a:lnTo>
                <a:lnTo>
                  <a:pt x="782" y="137"/>
                </a:lnTo>
                <a:lnTo>
                  <a:pt x="740" y="117"/>
                </a:lnTo>
                <a:lnTo>
                  <a:pt x="697" y="101"/>
                </a:lnTo>
                <a:lnTo>
                  <a:pt x="651" y="90"/>
                </a:lnTo>
                <a:lnTo>
                  <a:pt x="604" y="82"/>
                </a:lnTo>
                <a:lnTo>
                  <a:pt x="556" y="80"/>
                </a:lnTo>
                <a:lnTo>
                  <a:pt x="507" y="82"/>
                </a:lnTo>
                <a:lnTo>
                  <a:pt x="460" y="90"/>
                </a:lnTo>
                <a:lnTo>
                  <a:pt x="414" y="101"/>
                </a:lnTo>
                <a:lnTo>
                  <a:pt x="371" y="117"/>
                </a:lnTo>
                <a:lnTo>
                  <a:pt x="329" y="137"/>
                </a:lnTo>
                <a:lnTo>
                  <a:pt x="290" y="161"/>
                </a:lnTo>
                <a:lnTo>
                  <a:pt x="253" y="189"/>
                </a:lnTo>
                <a:lnTo>
                  <a:pt x="219" y="219"/>
                </a:lnTo>
                <a:lnTo>
                  <a:pt x="189" y="253"/>
                </a:lnTo>
                <a:lnTo>
                  <a:pt x="161" y="290"/>
                </a:lnTo>
                <a:lnTo>
                  <a:pt x="137" y="329"/>
                </a:lnTo>
                <a:lnTo>
                  <a:pt x="117" y="371"/>
                </a:lnTo>
                <a:lnTo>
                  <a:pt x="101" y="414"/>
                </a:lnTo>
                <a:lnTo>
                  <a:pt x="90" y="460"/>
                </a:lnTo>
                <a:lnTo>
                  <a:pt x="82" y="507"/>
                </a:lnTo>
                <a:lnTo>
                  <a:pt x="80" y="556"/>
                </a:lnTo>
                <a:lnTo>
                  <a:pt x="80" y="1495"/>
                </a:lnTo>
                <a:lnTo>
                  <a:pt x="80" y="1499"/>
                </a:lnTo>
                <a:lnTo>
                  <a:pt x="79" y="1503"/>
                </a:lnTo>
                <a:lnTo>
                  <a:pt x="78" y="1506"/>
                </a:lnTo>
                <a:lnTo>
                  <a:pt x="77" y="1510"/>
                </a:lnTo>
                <a:lnTo>
                  <a:pt x="75" y="1514"/>
                </a:lnTo>
                <a:lnTo>
                  <a:pt x="73" y="1517"/>
                </a:lnTo>
                <a:lnTo>
                  <a:pt x="71" y="1520"/>
                </a:lnTo>
                <a:lnTo>
                  <a:pt x="68" y="1523"/>
                </a:lnTo>
                <a:lnTo>
                  <a:pt x="65" y="1525"/>
                </a:lnTo>
                <a:lnTo>
                  <a:pt x="62" y="1528"/>
                </a:lnTo>
                <a:lnTo>
                  <a:pt x="59" y="1530"/>
                </a:lnTo>
                <a:lnTo>
                  <a:pt x="55" y="1531"/>
                </a:lnTo>
                <a:lnTo>
                  <a:pt x="52" y="1533"/>
                </a:lnTo>
                <a:lnTo>
                  <a:pt x="48" y="1534"/>
                </a:lnTo>
                <a:lnTo>
                  <a:pt x="44" y="1534"/>
                </a:lnTo>
                <a:lnTo>
                  <a:pt x="40" y="1535"/>
                </a:lnTo>
                <a:lnTo>
                  <a:pt x="36" y="1534"/>
                </a:lnTo>
                <a:lnTo>
                  <a:pt x="32" y="1534"/>
                </a:lnTo>
                <a:lnTo>
                  <a:pt x="28" y="1533"/>
                </a:lnTo>
                <a:lnTo>
                  <a:pt x="24" y="1531"/>
                </a:lnTo>
                <a:lnTo>
                  <a:pt x="21" y="1530"/>
                </a:lnTo>
                <a:lnTo>
                  <a:pt x="18" y="1528"/>
                </a:lnTo>
                <a:lnTo>
                  <a:pt x="15" y="1525"/>
                </a:lnTo>
                <a:lnTo>
                  <a:pt x="12" y="1523"/>
                </a:lnTo>
                <a:lnTo>
                  <a:pt x="9" y="1520"/>
                </a:lnTo>
                <a:lnTo>
                  <a:pt x="7" y="1517"/>
                </a:lnTo>
                <a:lnTo>
                  <a:pt x="5" y="1514"/>
                </a:lnTo>
                <a:lnTo>
                  <a:pt x="3" y="1510"/>
                </a:lnTo>
                <a:lnTo>
                  <a:pt x="2" y="1506"/>
                </a:lnTo>
                <a:lnTo>
                  <a:pt x="1" y="1503"/>
                </a:lnTo>
                <a:lnTo>
                  <a:pt x="0" y="1499"/>
                </a:lnTo>
                <a:lnTo>
                  <a:pt x="0" y="1495"/>
                </a:lnTo>
                <a:lnTo>
                  <a:pt x="0" y="556"/>
                </a:lnTo>
                <a:close/>
              </a:path>
            </a:pathLst>
          </a:custGeom>
          <a:solidFill>
            <a:srgbClr val="7BC2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16"/>
          <p:cNvSpPr/>
          <p:nvPr/>
        </p:nvSpPr>
        <p:spPr>
          <a:xfrm>
            <a:off x="8577744" y="4412073"/>
            <a:ext cx="1019867" cy="189771"/>
          </a:xfrm>
          <a:custGeom>
            <a:avLst/>
            <a:gdLst/>
            <a:ahLst/>
            <a:cxnLst/>
            <a:rect l="l" t="t" r="r" b="b"/>
            <a:pathLst>
              <a:path w="3332" h="620" extrusionOk="0">
                <a:moveTo>
                  <a:pt x="476" y="0"/>
                </a:moveTo>
                <a:lnTo>
                  <a:pt x="873" y="396"/>
                </a:lnTo>
                <a:lnTo>
                  <a:pt x="1270" y="0"/>
                </a:lnTo>
                <a:lnTo>
                  <a:pt x="1667" y="396"/>
                </a:lnTo>
                <a:lnTo>
                  <a:pt x="2062" y="0"/>
                </a:lnTo>
                <a:lnTo>
                  <a:pt x="2459" y="396"/>
                </a:lnTo>
                <a:lnTo>
                  <a:pt x="2856" y="0"/>
                </a:lnTo>
                <a:lnTo>
                  <a:pt x="3309" y="452"/>
                </a:lnTo>
                <a:lnTo>
                  <a:pt x="3314" y="458"/>
                </a:lnTo>
                <a:lnTo>
                  <a:pt x="3319" y="465"/>
                </a:lnTo>
                <a:lnTo>
                  <a:pt x="3323" y="471"/>
                </a:lnTo>
                <a:lnTo>
                  <a:pt x="3326" y="478"/>
                </a:lnTo>
                <a:lnTo>
                  <a:pt x="3329" y="486"/>
                </a:lnTo>
                <a:lnTo>
                  <a:pt x="3331" y="493"/>
                </a:lnTo>
                <a:lnTo>
                  <a:pt x="3332" y="501"/>
                </a:lnTo>
                <a:lnTo>
                  <a:pt x="3332" y="508"/>
                </a:lnTo>
                <a:lnTo>
                  <a:pt x="3332" y="516"/>
                </a:lnTo>
                <a:lnTo>
                  <a:pt x="3331" y="523"/>
                </a:lnTo>
                <a:lnTo>
                  <a:pt x="3329" y="531"/>
                </a:lnTo>
                <a:lnTo>
                  <a:pt x="3326" y="538"/>
                </a:lnTo>
                <a:lnTo>
                  <a:pt x="3323" y="545"/>
                </a:lnTo>
                <a:lnTo>
                  <a:pt x="3319" y="552"/>
                </a:lnTo>
                <a:lnTo>
                  <a:pt x="3314" y="558"/>
                </a:lnTo>
                <a:lnTo>
                  <a:pt x="3309" y="564"/>
                </a:lnTo>
                <a:lnTo>
                  <a:pt x="3303" y="570"/>
                </a:lnTo>
                <a:lnTo>
                  <a:pt x="3297" y="574"/>
                </a:lnTo>
                <a:lnTo>
                  <a:pt x="3290" y="578"/>
                </a:lnTo>
                <a:lnTo>
                  <a:pt x="3283" y="582"/>
                </a:lnTo>
                <a:lnTo>
                  <a:pt x="3275" y="584"/>
                </a:lnTo>
                <a:lnTo>
                  <a:pt x="3268" y="586"/>
                </a:lnTo>
                <a:lnTo>
                  <a:pt x="3260" y="587"/>
                </a:lnTo>
                <a:lnTo>
                  <a:pt x="3253" y="587"/>
                </a:lnTo>
                <a:lnTo>
                  <a:pt x="3245" y="587"/>
                </a:lnTo>
                <a:lnTo>
                  <a:pt x="3237" y="586"/>
                </a:lnTo>
                <a:lnTo>
                  <a:pt x="3230" y="584"/>
                </a:lnTo>
                <a:lnTo>
                  <a:pt x="3222" y="582"/>
                </a:lnTo>
                <a:lnTo>
                  <a:pt x="3215" y="578"/>
                </a:lnTo>
                <a:lnTo>
                  <a:pt x="3209" y="574"/>
                </a:lnTo>
                <a:lnTo>
                  <a:pt x="3202" y="570"/>
                </a:lnTo>
                <a:lnTo>
                  <a:pt x="3196" y="564"/>
                </a:lnTo>
                <a:lnTo>
                  <a:pt x="2856" y="224"/>
                </a:lnTo>
                <a:lnTo>
                  <a:pt x="2459" y="620"/>
                </a:lnTo>
                <a:lnTo>
                  <a:pt x="2062" y="224"/>
                </a:lnTo>
                <a:lnTo>
                  <a:pt x="1667" y="620"/>
                </a:lnTo>
                <a:lnTo>
                  <a:pt x="1270" y="224"/>
                </a:lnTo>
                <a:lnTo>
                  <a:pt x="873" y="620"/>
                </a:lnTo>
                <a:lnTo>
                  <a:pt x="476" y="224"/>
                </a:lnTo>
                <a:lnTo>
                  <a:pt x="136" y="564"/>
                </a:lnTo>
                <a:lnTo>
                  <a:pt x="130" y="570"/>
                </a:lnTo>
                <a:lnTo>
                  <a:pt x="123" y="574"/>
                </a:lnTo>
                <a:lnTo>
                  <a:pt x="117" y="578"/>
                </a:lnTo>
                <a:lnTo>
                  <a:pt x="110" y="582"/>
                </a:lnTo>
                <a:lnTo>
                  <a:pt x="102" y="584"/>
                </a:lnTo>
                <a:lnTo>
                  <a:pt x="95" y="586"/>
                </a:lnTo>
                <a:lnTo>
                  <a:pt x="87" y="587"/>
                </a:lnTo>
                <a:lnTo>
                  <a:pt x="79" y="587"/>
                </a:lnTo>
                <a:lnTo>
                  <a:pt x="72" y="587"/>
                </a:lnTo>
                <a:lnTo>
                  <a:pt x="64" y="586"/>
                </a:lnTo>
                <a:lnTo>
                  <a:pt x="57" y="584"/>
                </a:lnTo>
                <a:lnTo>
                  <a:pt x="49" y="582"/>
                </a:lnTo>
                <a:lnTo>
                  <a:pt x="42" y="578"/>
                </a:lnTo>
                <a:lnTo>
                  <a:pt x="35" y="574"/>
                </a:lnTo>
                <a:lnTo>
                  <a:pt x="29" y="570"/>
                </a:lnTo>
                <a:lnTo>
                  <a:pt x="23" y="564"/>
                </a:lnTo>
                <a:lnTo>
                  <a:pt x="18" y="558"/>
                </a:lnTo>
                <a:lnTo>
                  <a:pt x="13" y="552"/>
                </a:lnTo>
                <a:lnTo>
                  <a:pt x="9" y="545"/>
                </a:lnTo>
                <a:lnTo>
                  <a:pt x="6" y="538"/>
                </a:lnTo>
                <a:lnTo>
                  <a:pt x="3" y="531"/>
                </a:lnTo>
                <a:lnTo>
                  <a:pt x="1" y="523"/>
                </a:lnTo>
                <a:lnTo>
                  <a:pt x="0" y="516"/>
                </a:lnTo>
                <a:lnTo>
                  <a:pt x="0" y="508"/>
                </a:lnTo>
                <a:lnTo>
                  <a:pt x="0" y="501"/>
                </a:lnTo>
                <a:lnTo>
                  <a:pt x="1" y="493"/>
                </a:lnTo>
                <a:lnTo>
                  <a:pt x="3" y="486"/>
                </a:lnTo>
                <a:lnTo>
                  <a:pt x="6" y="478"/>
                </a:lnTo>
                <a:lnTo>
                  <a:pt x="9" y="471"/>
                </a:lnTo>
                <a:lnTo>
                  <a:pt x="13" y="465"/>
                </a:lnTo>
                <a:lnTo>
                  <a:pt x="18" y="458"/>
                </a:lnTo>
                <a:lnTo>
                  <a:pt x="23" y="452"/>
                </a:lnTo>
                <a:lnTo>
                  <a:pt x="476" y="0"/>
                </a:lnTo>
                <a:close/>
              </a:path>
            </a:pathLst>
          </a:custGeom>
          <a:solidFill>
            <a:srgbClr val="FF81A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16"/>
          <p:cNvSpPr/>
          <p:nvPr/>
        </p:nvSpPr>
        <p:spPr>
          <a:xfrm>
            <a:off x="-504838" y="2510523"/>
            <a:ext cx="1566224" cy="371890"/>
          </a:xfrm>
          <a:custGeom>
            <a:avLst/>
            <a:gdLst/>
            <a:ahLst/>
            <a:cxnLst/>
            <a:rect l="l" t="t" r="r" b="b"/>
            <a:pathLst>
              <a:path w="5117" h="1215" extrusionOk="0">
                <a:moveTo>
                  <a:pt x="1071" y="0"/>
                </a:moveTo>
                <a:lnTo>
                  <a:pt x="2063" y="991"/>
                </a:lnTo>
                <a:lnTo>
                  <a:pt x="3054" y="0"/>
                </a:lnTo>
                <a:lnTo>
                  <a:pt x="4045" y="991"/>
                </a:lnTo>
                <a:lnTo>
                  <a:pt x="4981" y="56"/>
                </a:lnTo>
                <a:lnTo>
                  <a:pt x="4987" y="50"/>
                </a:lnTo>
                <a:lnTo>
                  <a:pt x="4994" y="46"/>
                </a:lnTo>
                <a:lnTo>
                  <a:pt x="5000" y="42"/>
                </a:lnTo>
                <a:lnTo>
                  <a:pt x="5007" y="39"/>
                </a:lnTo>
                <a:lnTo>
                  <a:pt x="5015" y="36"/>
                </a:lnTo>
                <a:lnTo>
                  <a:pt x="5022" y="34"/>
                </a:lnTo>
                <a:lnTo>
                  <a:pt x="5030" y="33"/>
                </a:lnTo>
                <a:lnTo>
                  <a:pt x="5038" y="33"/>
                </a:lnTo>
                <a:lnTo>
                  <a:pt x="5045" y="33"/>
                </a:lnTo>
                <a:lnTo>
                  <a:pt x="5053" y="34"/>
                </a:lnTo>
                <a:lnTo>
                  <a:pt x="5060" y="36"/>
                </a:lnTo>
                <a:lnTo>
                  <a:pt x="5068" y="39"/>
                </a:lnTo>
                <a:lnTo>
                  <a:pt x="5075" y="42"/>
                </a:lnTo>
                <a:lnTo>
                  <a:pt x="5082" y="46"/>
                </a:lnTo>
                <a:lnTo>
                  <a:pt x="5088" y="50"/>
                </a:lnTo>
                <a:lnTo>
                  <a:pt x="5094" y="56"/>
                </a:lnTo>
                <a:lnTo>
                  <a:pt x="5099" y="62"/>
                </a:lnTo>
                <a:lnTo>
                  <a:pt x="5104" y="68"/>
                </a:lnTo>
                <a:lnTo>
                  <a:pt x="5108" y="75"/>
                </a:lnTo>
                <a:lnTo>
                  <a:pt x="5111" y="82"/>
                </a:lnTo>
                <a:lnTo>
                  <a:pt x="5114" y="90"/>
                </a:lnTo>
                <a:lnTo>
                  <a:pt x="5116" y="97"/>
                </a:lnTo>
                <a:lnTo>
                  <a:pt x="5117" y="105"/>
                </a:lnTo>
                <a:lnTo>
                  <a:pt x="5117" y="112"/>
                </a:lnTo>
                <a:lnTo>
                  <a:pt x="5117" y="120"/>
                </a:lnTo>
                <a:lnTo>
                  <a:pt x="5116" y="128"/>
                </a:lnTo>
                <a:lnTo>
                  <a:pt x="5114" y="135"/>
                </a:lnTo>
                <a:lnTo>
                  <a:pt x="5111" y="142"/>
                </a:lnTo>
                <a:lnTo>
                  <a:pt x="5108" y="150"/>
                </a:lnTo>
                <a:lnTo>
                  <a:pt x="5104" y="156"/>
                </a:lnTo>
                <a:lnTo>
                  <a:pt x="5099" y="163"/>
                </a:lnTo>
                <a:lnTo>
                  <a:pt x="5094" y="169"/>
                </a:lnTo>
                <a:lnTo>
                  <a:pt x="4045" y="1215"/>
                </a:lnTo>
                <a:lnTo>
                  <a:pt x="3054" y="225"/>
                </a:lnTo>
                <a:lnTo>
                  <a:pt x="2063" y="1215"/>
                </a:lnTo>
                <a:lnTo>
                  <a:pt x="1071" y="225"/>
                </a:lnTo>
                <a:lnTo>
                  <a:pt x="135" y="1159"/>
                </a:lnTo>
                <a:lnTo>
                  <a:pt x="129" y="1165"/>
                </a:lnTo>
                <a:lnTo>
                  <a:pt x="123" y="1169"/>
                </a:lnTo>
                <a:lnTo>
                  <a:pt x="116" y="1173"/>
                </a:lnTo>
                <a:lnTo>
                  <a:pt x="109" y="1176"/>
                </a:lnTo>
                <a:lnTo>
                  <a:pt x="102" y="1179"/>
                </a:lnTo>
                <a:lnTo>
                  <a:pt x="94" y="1181"/>
                </a:lnTo>
                <a:lnTo>
                  <a:pt x="87" y="1182"/>
                </a:lnTo>
                <a:lnTo>
                  <a:pt x="79" y="1182"/>
                </a:lnTo>
                <a:lnTo>
                  <a:pt x="71" y="1182"/>
                </a:lnTo>
                <a:lnTo>
                  <a:pt x="64" y="1181"/>
                </a:lnTo>
                <a:lnTo>
                  <a:pt x="56" y="1179"/>
                </a:lnTo>
                <a:lnTo>
                  <a:pt x="49" y="1176"/>
                </a:lnTo>
                <a:lnTo>
                  <a:pt x="42" y="1173"/>
                </a:lnTo>
                <a:lnTo>
                  <a:pt x="35" y="1169"/>
                </a:lnTo>
                <a:lnTo>
                  <a:pt x="29" y="1165"/>
                </a:lnTo>
                <a:lnTo>
                  <a:pt x="23" y="1159"/>
                </a:lnTo>
                <a:lnTo>
                  <a:pt x="18" y="1153"/>
                </a:lnTo>
                <a:lnTo>
                  <a:pt x="13" y="1147"/>
                </a:lnTo>
                <a:lnTo>
                  <a:pt x="9" y="1140"/>
                </a:lnTo>
                <a:lnTo>
                  <a:pt x="6" y="1133"/>
                </a:lnTo>
                <a:lnTo>
                  <a:pt x="3" y="1126"/>
                </a:lnTo>
                <a:lnTo>
                  <a:pt x="1" y="1118"/>
                </a:lnTo>
                <a:lnTo>
                  <a:pt x="0" y="1111"/>
                </a:lnTo>
                <a:lnTo>
                  <a:pt x="0" y="1103"/>
                </a:lnTo>
                <a:lnTo>
                  <a:pt x="0" y="1096"/>
                </a:lnTo>
                <a:lnTo>
                  <a:pt x="1" y="1088"/>
                </a:lnTo>
                <a:lnTo>
                  <a:pt x="3" y="1081"/>
                </a:lnTo>
                <a:lnTo>
                  <a:pt x="6" y="1073"/>
                </a:lnTo>
                <a:lnTo>
                  <a:pt x="9" y="1066"/>
                </a:lnTo>
                <a:lnTo>
                  <a:pt x="13" y="1060"/>
                </a:lnTo>
                <a:lnTo>
                  <a:pt x="18" y="1053"/>
                </a:lnTo>
                <a:lnTo>
                  <a:pt x="23" y="1047"/>
                </a:lnTo>
                <a:lnTo>
                  <a:pt x="1071" y="0"/>
                </a:lnTo>
                <a:close/>
              </a:path>
            </a:pathLst>
          </a:custGeom>
          <a:solidFill>
            <a:srgbClr val="7BC28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hyperlink" Target="https://project-management.com/risk-assessment-matrix/" TargetMode="External"/><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hyperlink" Target="https://www.migso-pcubed.com/blog/risk-management/four-step-risk-management-process/" TargetMode="External"/><Relationship Id="rId4" Type="http://schemas.openxmlformats.org/officeDocument/2006/relationships/hyperlink" Target="https://mha-it.com/blog/four-types-of-risk-mitig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7"/>
          <p:cNvSpPr txBox="1">
            <a:spLocks noGrp="1"/>
          </p:cNvSpPr>
          <p:nvPr>
            <p:ph type="ctrTitle"/>
          </p:nvPr>
        </p:nvSpPr>
        <p:spPr>
          <a:xfrm>
            <a:off x="1877365" y="1561575"/>
            <a:ext cx="5361300" cy="1448100"/>
          </a:xfrm>
          <a:prstGeom prst="rect">
            <a:avLst/>
          </a:prstGeom>
        </p:spPr>
        <p:txBody>
          <a:bodyPr spcFirstLastPara="1" wrap="square" lIns="91425" tIns="91425" rIns="91425" bIns="91425" anchor="ctr" anchorCtr="0">
            <a:normAutofit fontScale="90000"/>
          </a:bodyPr>
          <a:lstStyle/>
          <a:p>
            <a:r>
              <a:rPr lang="vi-VN" sz="3100" b="1">
                <a:effectLst>
                  <a:outerShdw blurRad="38100" dist="38100" dir="2700000" algn="tl">
                    <a:srgbClr val="000000">
                      <a:alpha val="43137"/>
                    </a:srgbClr>
                  </a:outerShdw>
                </a:effectLst>
              </a:rPr>
              <a:t>BÁO CÁO BÀI TẬP NHÓM</a:t>
            </a:r>
            <a:r>
              <a:rPr lang="en-US" sz="3100" b="1">
                <a:effectLst>
                  <a:outerShdw blurRad="38100" dist="38100" dir="2700000" algn="tl">
                    <a:srgbClr val="000000">
                      <a:alpha val="43137"/>
                    </a:srgbClr>
                  </a:outerShdw>
                </a:effectLst>
              </a:rPr>
              <a:t/>
            </a:r>
            <a:br>
              <a:rPr lang="en-US" sz="3100" b="1">
                <a:effectLst>
                  <a:outerShdw blurRad="38100" dist="38100" dir="2700000" algn="tl">
                    <a:srgbClr val="000000">
                      <a:alpha val="43137"/>
                    </a:srgbClr>
                  </a:outerShdw>
                </a:effectLst>
              </a:rPr>
            </a:br>
            <a:r>
              <a:rPr lang="vi-VN" sz="3100" b="1">
                <a:effectLst>
                  <a:outerShdw blurRad="38100" dist="38100" dir="2700000" algn="tl">
                    <a:srgbClr val="000000">
                      <a:alpha val="43137"/>
                    </a:srgbClr>
                  </a:outerShdw>
                </a:effectLst>
              </a:rPr>
              <a:t>QUẢN LÝ DỰ ÁN CHO KỸ SƯ</a:t>
            </a:r>
            <a:r>
              <a:rPr lang="en-US" b="1">
                <a:effectLst>
                  <a:outerShdw blurRad="38100" dist="38100" dir="2700000" algn="tl">
                    <a:srgbClr val="000000">
                      <a:alpha val="43137"/>
                    </a:srgbClr>
                  </a:outerShdw>
                </a:effectLst>
              </a:rPr>
              <a:t/>
            </a:r>
            <a:br>
              <a:rPr lang="en-US" b="1">
                <a:effectLst>
                  <a:outerShdw blurRad="38100" dist="38100" dir="2700000" algn="tl">
                    <a:srgbClr val="000000">
                      <a:alpha val="43137"/>
                    </a:srgbClr>
                  </a:outerShdw>
                </a:effectLst>
              </a:rPr>
            </a:br>
            <a:endParaRPr b="1">
              <a:effectLst>
                <a:outerShdw blurRad="38100" dist="38100" dir="2700000" algn="tl">
                  <a:srgbClr val="000000">
                    <a:alpha val="43137"/>
                  </a:srgbClr>
                </a:outerShdw>
              </a:effectLst>
            </a:endParaRPr>
          </a:p>
        </p:txBody>
      </p:sp>
      <p:sp>
        <p:nvSpPr>
          <p:cNvPr id="161" name="Google Shape;161;p17"/>
          <p:cNvSpPr txBox="1">
            <a:spLocks noGrp="1"/>
          </p:cNvSpPr>
          <p:nvPr>
            <p:ph type="subTitle" idx="1"/>
          </p:nvPr>
        </p:nvSpPr>
        <p:spPr>
          <a:xfrm>
            <a:off x="1849369" y="2778676"/>
            <a:ext cx="5361300" cy="522600"/>
          </a:xfrm>
          <a:prstGeom prst="rect">
            <a:avLst/>
          </a:prstGeom>
        </p:spPr>
        <p:txBody>
          <a:bodyPr spcFirstLastPara="1" wrap="square" lIns="91425" tIns="91425" rIns="91425" bIns="91425" anchor="t" anchorCtr="0">
            <a:normAutofit fontScale="25000" lnSpcReduction="20000"/>
          </a:bodyPr>
          <a:lstStyle/>
          <a:p>
            <a:pPr marL="0" lvl="0" indent="0"/>
            <a:r>
              <a:rPr lang="en-US" sz="8000" b="1">
                <a:effectLst>
                  <a:outerShdw blurRad="38100" dist="38100" dir="2700000" algn="tl">
                    <a:srgbClr val="000000">
                      <a:alpha val="43137"/>
                    </a:srgbClr>
                  </a:outerShdw>
                </a:effectLst>
              </a:rPr>
              <a:t>CHỦ ĐỀ:</a:t>
            </a:r>
          </a:p>
          <a:p>
            <a:pPr marL="0" lvl="0" indent="0"/>
            <a:r>
              <a:rPr lang="en-US" sz="8000" b="1">
                <a:effectLst>
                  <a:outerShdw blurRad="38100" dist="38100" dir="2700000" algn="tl">
                    <a:srgbClr val="000000">
                      <a:alpha val="43137"/>
                    </a:srgbClr>
                  </a:outerShdw>
                </a:effectLst>
              </a:rPr>
              <a:t>QUẢN LÝ RỦI RO DỰ ÁN - LUXOR TECHNOLOGIES</a:t>
            </a: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7"/>
          <p:cNvPicPr preferRelativeResize="0">
            <a:picLocks noGrp="1"/>
          </p:cNvPicPr>
          <p:nvPr>
            <p:ph type="pic" idx="2"/>
          </p:nvPr>
        </p:nvPicPr>
        <p:blipFill>
          <a:blip r:embed="rId3">
            <a:alphaModFix/>
          </a:blip>
          <a:stretch>
            <a:fillRect/>
          </a:stretch>
        </p:blipFill>
        <p:spPr>
          <a:xfrm>
            <a:off x="4977275" y="1399866"/>
            <a:ext cx="4166700" cy="2343768"/>
          </a:xfrm>
          <a:prstGeom prst="rect">
            <a:avLst/>
          </a:prstGeom>
        </p:spPr>
      </p:pic>
      <p:sp>
        <p:nvSpPr>
          <p:cNvPr id="239" name="Google Shape;239;p27"/>
          <p:cNvSpPr txBox="1">
            <a:spLocks noGrp="1"/>
          </p:cNvSpPr>
          <p:nvPr>
            <p:ph type="title"/>
          </p:nvPr>
        </p:nvSpPr>
        <p:spPr>
          <a:xfrm>
            <a:off x="566250" y="597425"/>
            <a:ext cx="4093500" cy="44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mtClean="0">
                <a:effectLst>
                  <a:outerShdw blurRad="38100" dist="38100" dir="2700000" algn="tl">
                    <a:srgbClr val="000000">
                      <a:alpha val="43137"/>
                    </a:srgbClr>
                  </a:outerShdw>
                </a:effectLst>
              </a:rPr>
              <a:t>Bước 4: </a:t>
            </a:r>
            <a:r>
              <a:rPr lang="vi" smtClean="0">
                <a:effectLst>
                  <a:outerShdw blurRad="38100" dist="38100" dir="2700000" algn="tl">
                    <a:srgbClr val="000000">
                      <a:alpha val="43137"/>
                    </a:srgbClr>
                  </a:outerShdw>
                </a:effectLst>
              </a:rPr>
              <a:t>Kiểm </a:t>
            </a:r>
            <a:r>
              <a:rPr lang="vi">
                <a:effectLst>
                  <a:outerShdw blurRad="38100" dist="38100" dir="2700000" algn="tl">
                    <a:srgbClr val="000000">
                      <a:alpha val="43137"/>
                    </a:srgbClr>
                  </a:outerShdw>
                </a:effectLst>
              </a:rPr>
              <a:t>soát rủi ro</a:t>
            </a:r>
            <a:endParaRPr>
              <a:effectLst>
                <a:outerShdw blurRad="38100" dist="38100" dir="2700000" algn="tl">
                  <a:srgbClr val="000000">
                    <a:alpha val="43137"/>
                  </a:srgbClr>
                </a:outerShdw>
              </a:effectLst>
            </a:endParaRPr>
          </a:p>
        </p:txBody>
      </p:sp>
      <p:sp>
        <p:nvSpPr>
          <p:cNvPr id="240" name="Google Shape;240;p27"/>
          <p:cNvSpPr txBox="1">
            <a:spLocks noGrp="1"/>
          </p:cNvSpPr>
          <p:nvPr>
            <p:ph type="body" idx="1"/>
          </p:nvPr>
        </p:nvSpPr>
        <p:spPr>
          <a:xfrm>
            <a:off x="566250" y="1154125"/>
            <a:ext cx="4093500" cy="3280500"/>
          </a:xfrm>
          <a:prstGeom prst="rect">
            <a:avLst/>
          </a:prstGeom>
        </p:spPr>
        <p:txBody>
          <a:bodyPr spcFirstLastPara="1" wrap="square" lIns="91425" tIns="91425" rIns="91425" bIns="91425" anchor="t" anchorCtr="0">
            <a:normAutofit fontScale="92500" lnSpcReduction="10000"/>
          </a:bodyPr>
          <a:lstStyle/>
          <a:p>
            <a:pPr marL="0" lvl="0" indent="0">
              <a:buNone/>
            </a:pPr>
            <a:r>
              <a:rPr lang="en-US" smtClean="0"/>
              <a:t>L</a:t>
            </a:r>
            <a:r>
              <a:rPr lang="vi-VN" smtClean="0"/>
              <a:t>à </a:t>
            </a:r>
            <a:r>
              <a:rPr lang="vi-VN"/>
              <a:t>giai đoạn quan trọng nhằm đảm bảo các giải pháp ứng phó với rủi ro đã được triển khai hiệu quả và phù hợp với diễn biến của dự án. </a:t>
            </a:r>
            <a:endParaRPr lang="en-US" smtClean="0"/>
          </a:p>
          <a:p>
            <a:pPr marL="0" lvl="0" indent="0">
              <a:buNone/>
            </a:pPr>
            <a:endParaRPr lang="en-US"/>
          </a:p>
          <a:p>
            <a:pPr marL="0" lvl="0" indent="0">
              <a:buNone/>
            </a:pPr>
            <a:r>
              <a:rPr lang="vi-VN" smtClean="0"/>
              <a:t>Mục </a:t>
            </a:r>
            <a:r>
              <a:rPr lang="vi-VN"/>
              <a:t>tiêu là giám sát và theo dõi rủi ro và đảm bảo các kế hoạch được thực hiện đúng </a:t>
            </a:r>
            <a:r>
              <a:rPr lang="en-US" smtClean="0"/>
              <a:t>, </a:t>
            </a:r>
            <a:r>
              <a:rPr lang="vi-VN" smtClean="0"/>
              <a:t>ngoài </a:t>
            </a:r>
            <a:r>
              <a:rPr lang="vi-VN"/>
              <a:t>ra quá trình này còn nhằm nhận diện các rủi ro mới phát sinh trong quá trình thực hiện dự </a:t>
            </a:r>
            <a:r>
              <a:rPr lang="vi-VN" smtClean="0"/>
              <a:t>án</a:t>
            </a:r>
            <a:r>
              <a:rPr lang="en-US" smtClean="0"/>
              <a:t>.</a:t>
            </a:r>
          </a:p>
          <a:p>
            <a:pPr marL="0" lvl="0" indent="0">
              <a:buNone/>
            </a:pPr>
            <a:endParaRPr lang="en-US"/>
          </a:p>
          <a:p>
            <a:pPr marL="0" lvl="0" indent="0">
              <a:buNone/>
            </a:pPr>
            <a:r>
              <a:rPr lang="vi-VN"/>
              <a:t>Quy trình được diễn ra như sau</a:t>
            </a:r>
            <a:r>
              <a:rPr lang="vi-VN" smtClean="0"/>
              <a:t>:</a:t>
            </a:r>
            <a:endParaRPr lang="en-US" smtClean="0"/>
          </a:p>
          <a:p>
            <a:pPr marL="342900" lvl="0" indent="-342900">
              <a:buFont typeface="+mj-lt"/>
              <a:buAutoNum type="arabicPeriod"/>
            </a:pPr>
            <a:r>
              <a:rPr lang="vi-VN"/>
              <a:t>Xác định các thay đổi (Change originates) bao gồm: nguồn gốc, phạm vi của thay đổi. </a:t>
            </a:r>
            <a:endParaRPr lang="en-US" smtClean="0"/>
          </a:p>
          <a:p>
            <a:pPr marL="342900" lvl="0" indent="-342900">
              <a:buFont typeface="+mj-lt"/>
              <a:buAutoNum type="arabicPeriod"/>
            </a:pPr>
            <a:r>
              <a:rPr lang="vi-VN"/>
              <a:t>Gửi yêu cầu thay đổi (Change request submitted</a:t>
            </a:r>
            <a:r>
              <a:rPr lang="vi-VN" smtClean="0"/>
              <a:t>)</a:t>
            </a:r>
            <a:r>
              <a:rPr lang="en-US" smtClean="0"/>
              <a:t>.</a:t>
            </a:r>
          </a:p>
          <a:p>
            <a:pPr marL="342900" lvl="0" indent="-342900">
              <a:buFont typeface="+mj-lt"/>
              <a:buAutoNum type="arabicPeriod"/>
            </a:pPr>
            <a:r>
              <a:rPr lang="vi-VN"/>
              <a:t>Xem xét yêu cầu thay đổi (Review change request). </a:t>
            </a:r>
            <a:endParaRPr lang="en-US" smtClean="0"/>
          </a:p>
          <a:p>
            <a:pPr marL="342900" lvl="0" indent="-342900">
              <a:buFont typeface="+mj-lt"/>
              <a:buAutoNum type="arabicPeriod"/>
            </a:pPr>
            <a:r>
              <a:rPr lang="en-US" smtClean="0"/>
              <a:t>Cập </a:t>
            </a:r>
            <a:r>
              <a:rPr lang="en-US"/>
              <a:t>nhật chính thức (Update plan of record</a:t>
            </a:r>
            <a:r>
              <a:rPr lang="en-US" smtClean="0"/>
              <a:t>).</a:t>
            </a:r>
            <a:endParaRPr/>
          </a:p>
        </p:txBody>
      </p:sp>
      <p:pic>
        <p:nvPicPr>
          <p:cNvPr id="241" name="Google Shape;241;p27"/>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8"/>
          <p:cNvPicPr preferRelativeResize="0">
            <a:picLocks noGrp="1"/>
          </p:cNvPicPr>
          <p:nvPr>
            <p:ph type="pic" idx="2"/>
          </p:nvPr>
        </p:nvPicPr>
        <p:blipFill>
          <a:blip r:embed="rId3">
            <a:alphaModFix/>
          </a:blip>
          <a:stretch>
            <a:fillRect/>
          </a:stretch>
        </p:blipFill>
        <p:spPr>
          <a:xfrm>
            <a:off x="0" y="488400"/>
            <a:ext cx="4166700" cy="4166700"/>
          </a:xfrm>
          <a:prstGeom prst="rect">
            <a:avLst/>
          </a:prstGeom>
        </p:spPr>
      </p:pic>
      <p:sp>
        <p:nvSpPr>
          <p:cNvPr id="247" name="Google Shape;247;p28"/>
          <p:cNvSpPr txBox="1">
            <a:spLocks noGrp="1"/>
          </p:cNvSpPr>
          <p:nvPr>
            <p:ph type="title"/>
          </p:nvPr>
        </p:nvSpPr>
        <p:spPr>
          <a:xfrm>
            <a:off x="4651550" y="673625"/>
            <a:ext cx="40935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Giải quyết tình huống</a:t>
            </a:r>
            <a:endParaRPr>
              <a:effectLst>
                <a:outerShdw blurRad="38100" dist="38100" dir="2700000" algn="tl">
                  <a:srgbClr val="000000">
                    <a:alpha val="43137"/>
                  </a:srgbClr>
                </a:outerShdw>
              </a:effectLst>
            </a:endParaRPr>
          </a:p>
        </p:txBody>
      </p:sp>
      <p:sp>
        <p:nvSpPr>
          <p:cNvPr id="248" name="Google Shape;248;p28"/>
          <p:cNvSpPr txBox="1">
            <a:spLocks noGrp="1"/>
          </p:cNvSpPr>
          <p:nvPr>
            <p:ph type="body" idx="1"/>
          </p:nvPr>
        </p:nvSpPr>
        <p:spPr>
          <a:xfrm>
            <a:off x="4651550" y="1116803"/>
            <a:ext cx="4093500" cy="3280500"/>
          </a:xfrm>
          <a:prstGeom prst="rect">
            <a:avLst/>
          </a:prstGeom>
        </p:spPr>
        <p:txBody>
          <a:bodyPr spcFirstLastPara="1" wrap="square" lIns="91425" tIns="91425" rIns="91425" bIns="91425" anchor="t" anchorCtr="0">
            <a:normAutofit fontScale="92500"/>
          </a:bodyPr>
          <a:lstStyle/>
          <a:p>
            <a:pPr marL="0" indent="0">
              <a:buNone/>
            </a:pPr>
            <a:r>
              <a:rPr lang="en-US" b="1" i="1" smtClean="0"/>
              <a:t>1. Tác </a:t>
            </a:r>
            <a:r>
              <a:rPr lang="en-US" b="1" i="1"/>
              <a:t>động của một rủi ro cụ </a:t>
            </a:r>
            <a:r>
              <a:rPr lang="en-US" b="1" i="1"/>
              <a:t>thể </a:t>
            </a:r>
            <a:r>
              <a:rPr lang="en-US" b="1" i="1" smtClean="0"/>
              <a:t>có </a:t>
            </a:r>
            <a:r>
              <a:rPr lang="en-US" b="1" i="1"/>
              <a:t>thể tạo ra các rủi ro </a:t>
            </a:r>
            <a:r>
              <a:rPr lang="en-US" b="1" i="1"/>
              <a:t>khác </a:t>
            </a:r>
            <a:r>
              <a:rPr lang="en-US" b="1" i="1" smtClean="0"/>
              <a:t>hay </a:t>
            </a:r>
            <a:r>
              <a:rPr lang="en-US" b="1" i="1"/>
              <a:t>không? Và các rủi ro có liên quan với nhau hay </a:t>
            </a:r>
            <a:r>
              <a:rPr lang="en-US" b="1" i="1"/>
              <a:t>không</a:t>
            </a:r>
            <a:r>
              <a:rPr lang="en-US" b="1" i="1" smtClean="0"/>
              <a:t>?</a:t>
            </a:r>
          </a:p>
          <a:p>
            <a:pPr marL="0" indent="0">
              <a:buNone/>
            </a:pPr>
            <a:endParaRPr lang="en-US"/>
          </a:p>
          <a:p>
            <a:pPr marL="0" lvl="0" indent="0">
              <a:buNone/>
            </a:pPr>
            <a:r>
              <a:rPr lang="vi-VN" smtClean="0"/>
              <a:t>Một </a:t>
            </a:r>
            <a:r>
              <a:rPr lang="vi-VN"/>
              <a:t>rủi ro cụ thể (ví dụ là rủi ro </a:t>
            </a:r>
            <a:r>
              <a:rPr lang="vi-VN"/>
              <a:t>kỹ </a:t>
            </a:r>
            <a:r>
              <a:rPr lang="vi-VN" smtClean="0"/>
              <a:t>thuật</a:t>
            </a:r>
            <a:r>
              <a:rPr lang="en-US" smtClean="0"/>
              <a:t> trong ví dụ về Luxor</a:t>
            </a:r>
            <a:r>
              <a:rPr lang="vi-VN" smtClean="0"/>
              <a:t>) </a:t>
            </a:r>
            <a:r>
              <a:rPr lang="vi-VN"/>
              <a:t>có thể tạo ra các rủi ro về phương diện kỹ thuật lẫn các rủi ro về phương </a:t>
            </a:r>
            <a:r>
              <a:rPr lang="vi-VN"/>
              <a:t>diện </a:t>
            </a:r>
            <a:r>
              <a:rPr lang="vi-VN" smtClean="0"/>
              <a:t>khác</a:t>
            </a:r>
            <a:r>
              <a:rPr lang="en-US"/>
              <a:t>. Các rủi ro </a:t>
            </a:r>
            <a:r>
              <a:rPr lang="en-US"/>
              <a:t>kéo </a:t>
            </a:r>
            <a:r>
              <a:rPr lang="en-US" smtClean="0"/>
              <a:t>theo </a:t>
            </a:r>
            <a:r>
              <a:rPr lang="en-US"/>
              <a:t>có thể liên quan với nhau</a:t>
            </a:r>
            <a:r>
              <a:rPr lang="en-US"/>
              <a:t>, </a:t>
            </a:r>
            <a:r>
              <a:rPr lang="en-US" smtClean="0"/>
              <a:t>và rủi ro này </a:t>
            </a:r>
            <a:r>
              <a:rPr lang="en-US"/>
              <a:t>có thể là nguyên nhân cho những rủi </a:t>
            </a:r>
            <a:r>
              <a:rPr lang="en-US"/>
              <a:t>ro </a:t>
            </a:r>
            <a:r>
              <a:rPr lang="en-US" smtClean="0"/>
              <a:t>khác.</a:t>
            </a:r>
            <a:endParaRPr lang="en-US"/>
          </a:p>
          <a:p>
            <a:pPr marL="0" lvl="0" indent="0">
              <a:buNone/>
            </a:pPr>
            <a:endParaRPr lang="en-US"/>
          </a:p>
          <a:p>
            <a:pPr marL="0" indent="0">
              <a:buNone/>
            </a:pPr>
            <a:r>
              <a:rPr lang="en-US"/>
              <a:t>Có thể thấy các rủi ro sẽ không tồn tại độc lập mà chúng có liên quan với nhau. Do đó việc xây dựng một chiến lược quản lý rủi ro tổng thể là rất cần thiết để đảm bảo rằng công ty có thể ứng phó kịp thời với các hiệu ứng dây chuyền của rủi ro, từ đó duy trì sự ổn định và phát triển bền vững.</a:t>
            </a:r>
          </a:p>
          <a:p>
            <a:pPr marL="0" lvl="0" indent="0">
              <a:buNone/>
            </a:pPr>
            <a:endParaRPr/>
          </a:p>
        </p:txBody>
      </p:sp>
      <p:pic>
        <p:nvPicPr>
          <p:cNvPr id="249" name="Google Shape;249;p28"/>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8"/>
          <p:cNvPicPr preferRelativeResize="0">
            <a:picLocks noGrp="1"/>
          </p:cNvPicPr>
          <p:nvPr>
            <p:ph type="pic" idx="2"/>
          </p:nvPr>
        </p:nvPicPr>
        <p:blipFill>
          <a:blip r:embed="rId3">
            <a:alphaModFix/>
          </a:blip>
          <a:stretch>
            <a:fillRect/>
          </a:stretch>
        </p:blipFill>
        <p:spPr>
          <a:xfrm>
            <a:off x="0" y="488400"/>
            <a:ext cx="4166700" cy="4166700"/>
          </a:xfrm>
          <a:prstGeom prst="rect">
            <a:avLst/>
          </a:prstGeom>
        </p:spPr>
      </p:pic>
      <p:sp>
        <p:nvSpPr>
          <p:cNvPr id="247" name="Google Shape;247;p28"/>
          <p:cNvSpPr txBox="1">
            <a:spLocks noGrp="1"/>
          </p:cNvSpPr>
          <p:nvPr>
            <p:ph type="title"/>
          </p:nvPr>
        </p:nvSpPr>
        <p:spPr>
          <a:xfrm>
            <a:off x="4651550" y="673625"/>
            <a:ext cx="40935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Giải quyết tình huống</a:t>
            </a:r>
            <a:endParaRPr>
              <a:effectLst>
                <a:outerShdw blurRad="38100" dist="38100" dir="2700000" algn="tl">
                  <a:srgbClr val="000000">
                    <a:alpha val="43137"/>
                  </a:srgbClr>
                </a:outerShdw>
              </a:effectLst>
            </a:endParaRPr>
          </a:p>
        </p:txBody>
      </p:sp>
      <p:sp>
        <p:nvSpPr>
          <p:cNvPr id="248" name="Google Shape;248;p28"/>
          <p:cNvSpPr txBox="1">
            <a:spLocks noGrp="1"/>
          </p:cNvSpPr>
          <p:nvPr>
            <p:ph type="body" idx="1"/>
          </p:nvPr>
        </p:nvSpPr>
        <p:spPr>
          <a:xfrm>
            <a:off x="4651550" y="1116803"/>
            <a:ext cx="4093500" cy="3280500"/>
          </a:xfrm>
          <a:prstGeom prst="rect">
            <a:avLst/>
          </a:prstGeom>
        </p:spPr>
        <p:txBody>
          <a:bodyPr spcFirstLastPara="1" wrap="square" lIns="91425" tIns="91425" rIns="91425" bIns="91425" anchor="t" anchorCtr="0">
            <a:normAutofit fontScale="77500" lnSpcReduction="20000"/>
          </a:bodyPr>
          <a:lstStyle/>
          <a:p>
            <a:pPr marL="0" indent="0">
              <a:buNone/>
            </a:pPr>
            <a:r>
              <a:rPr lang="en-US" b="1" i="1"/>
              <a:t>2. Danh sách do bộ phận Marketing cung cấp là xác suất xảy ra hay tác động của các rủi ro?</a:t>
            </a:r>
            <a:endParaRPr lang="en-US"/>
          </a:p>
          <a:p>
            <a:pPr marL="0" lvl="0" indent="0" algn="l" rtl="0">
              <a:spcBef>
                <a:spcPts val="0"/>
              </a:spcBef>
              <a:spcAft>
                <a:spcPts val="0"/>
              </a:spcAft>
              <a:buNone/>
            </a:pPr>
            <a:endParaRPr lang="en-US" smtClean="0"/>
          </a:p>
          <a:p>
            <a:pPr marL="0" lvl="0" indent="0">
              <a:buNone/>
            </a:pPr>
            <a:r>
              <a:rPr lang="vi-VN"/>
              <a:t>Danh sách mà bộ phận Marketing đưa ra là tập hợp những tác động của rủi </a:t>
            </a:r>
            <a:r>
              <a:rPr lang="vi-VN"/>
              <a:t>ro </a:t>
            </a:r>
            <a:r>
              <a:rPr lang="en-US" smtClean="0"/>
              <a:t>, cụ </a:t>
            </a:r>
            <a:r>
              <a:rPr lang="vi-VN" smtClean="0"/>
              <a:t>thể </a:t>
            </a:r>
            <a:r>
              <a:rPr lang="vi-VN"/>
              <a:t>có 9 tác động </a:t>
            </a:r>
            <a:r>
              <a:rPr lang="vi-VN"/>
              <a:t>là</a:t>
            </a:r>
            <a:r>
              <a:rPr lang="vi-VN" smtClean="0"/>
              <a:t>:</a:t>
            </a:r>
            <a:r>
              <a:rPr lang="en-US" smtClean="0"/>
              <a:t> </a:t>
            </a:r>
          </a:p>
          <a:p>
            <a:pPr marL="0" lvl="0" indent="0">
              <a:buNone/>
            </a:pPr>
            <a:endParaRPr lang="en-US" smtClean="0"/>
          </a:p>
          <a:p>
            <a:pPr marL="342900" lvl="0" indent="-342900">
              <a:buFont typeface="+mj-lt"/>
              <a:buAutoNum type="arabicPeriod"/>
            </a:pPr>
            <a:r>
              <a:rPr lang="en-US"/>
              <a:t>Tốc độ tăng </a:t>
            </a:r>
            <a:r>
              <a:rPr lang="en-US"/>
              <a:t>trưởng </a:t>
            </a:r>
            <a:r>
              <a:rPr lang="en-US" smtClean="0"/>
              <a:t>bị hạn chế.</a:t>
            </a:r>
          </a:p>
          <a:p>
            <a:pPr marL="342900" indent="-342900">
              <a:buFont typeface="+mj-lt"/>
              <a:buAutoNum type="arabicPeriod"/>
            </a:pPr>
            <a:r>
              <a:rPr lang="en-US"/>
              <a:t>Luxor vẫn mạnh trong kỹ thuật ứng </a:t>
            </a:r>
            <a:r>
              <a:rPr lang="en-US"/>
              <a:t>dụng </a:t>
            </a:r>
            <a:r>
              <a:rPr lang="en-US" smtClean="0"/>
              <a:t>nhưng </a:t>
            </a:r>
            <a:r>
              <a:rPr lang="en-US"/>
              <a:t>cần thuê nguồn lực </a:t>
            </a:r>
            <a:r>
              <a:rPr lang="en-US"/>
              <a:t>bên </a:t>
            </a:r>
            <a:r>
              <a:rPr lang="en-US" smtClean="0"/>
              <a:t>ngoài.</a:t>
            </a:r>
          </a:p>
          <a:p>
            <a:pPr marL="342900" indent="-342900">
              <a:buFont typeface="+mj-lt"/>
              <a:buAutoNum type="arabicPeriod"/>
            </a:pPr>
            <a:r>
              <a:rPr lang="en-US"/>
              <a:t>Luxor phải cung cấp các dữ liệu độc quyền cho các nhà cung cấp </a:t>
            </a:r>
            <a:r>
              <a:rPr lang="en-US"/>
              <a:t>bên </a:t>
            </a:r>
            <a:r>
              <a:rPr lang="en-US" smtClean="0"/>
              <a:t>ngoài.</a:t>
            </a:r>
          </a:p>
          <a:p>
            <a:pPr marL="342900" indent="-342900">
              <a:buFont typeface="+mj-lt"/>
              <a:buAutoNum type="arabicPeriod"/>
            </a:pPr>
            <a:r>
              <a:rPr lang="en-US"/>
              <a:t>Công ty có thể phải bỏ đi quy trình tích </a:t>
            </a:r>
            <a:r>
              <a:rPr lang="en-US"/>
              <a:t>hợp </a:t>
            </a:r>
            <a:r>
              <a:rPr lang="en-US" smtClean="0"/>
              <a:t>dọc.</a:t>
            </a:r>
          </a:p>
          <a:p>
            <a:pPr marL="342900" lvl="0" indent="-342900">
              <a:buFont typeface="+mj-lt"/>
              <a:buAutoNum type="arabicPeriod"/>
            </a:pPr>
            <a:r>
              <a:rPr lang="en-US"/>
              <a:t>Giá sản phẩm sẽ tăng do phụ thuộc vào nhà cung cấp.</a:t>
            </a:r>
          </a:p>
          <a:p>
            <a:pPr marL="342900" indent="-342900">
              <a:buFont typeface="+mj-lt"/>
              <a:buAutoNum type="arabicPeriod"/>
            </a:pPr>
            <a:r>
              <a:rPr lang="en-US"/>
              <a:t>Luxor không còn là nhà cung cấp sản phẩm với chi phí </a:t>
            </a:r>
            <a:r>
              <a:rPr lang="en-US"/>
              <a:t>thấp </a:t>
            </a:r>
            <a:r>
              <a:rPr lang="en-US" smtClean="0"/>
              <a:t>nữa.</a:t>
            </a:r>
          </a:p>
          <a:p>
            <a:pPr marL="342900" indent="-342900">
              <a:buFont typeface="+mj-lt"/>
              <a:buAutoNum type="arabicPeriod"/>
            </a:pPr>
            <a:r>
              <a:rPr lang="en-US"/>
              <a:t>Công ty sẽ phải dần dần sa thải nhân </a:t>
            </a:r>
            <a:r>
              <a:rPr lang="en-US"/>
              <a:t>viên</a:t>
            </a:r>
            <a:r>
              <a:rPr lang="en-US" smtClean="0"/>
              <a:t>.</a:t>
            </a:r>
          </a:p>
          <a:p>
            <a:pPr marL="342900" indent="-342900">
              <a:buFont typeface="+mj-lt"/>
              <a:buAutoNum type="arabicPeriod"/>
            </a:pPr>
            <a:r>
              <a:rPr lang="en-US"/>
              <a:t>Chiến lược marketing và bán hàng có thể cần phải </a:t>
            </a:r>
            <a:r>
              <a:rPr lang="en-US"/>
              <a:t>thay </a:t>
            </a:r>
            <a:r>
              <a:rPr lang="en-US" smtClean="0"/>
              <a:t>đổi.</a:t>
            </a:r>
          </a:p>
          <a:p>
            <a:pPr marL="342900" indent="-342900">
              <a:buFont typeface="+mj-lt"/>
              <a:buAutoNum type="arabicPeriod"/>
            </a:pPr>
            <a:r>
              <a:rPr lang="en-US"/>
              <a:t>Các đối thủ của Luxor tiến hành cắt giảm giá thành sản phẩm có thể tác động nghiêm trọng đến khả năng tồn tại lâu dài của </a:t>
            </a:r>
            <a:r>
              <a:rPr lang="en-US"/>
              <a:t>công </a:t>
            </a:r>
            <a:r>
              <a:rPr lang="en-US" smtClean="0"/>
              <a:t>ty.</a:t>
            </a:r>
          </a:p>
          <a:p>
            <a:pPr marL="342900" lvl="0" indent="-342900">
              <a:buFont typeface="+mj-lt"/>
              <a:buAutoNum type="arabicPeriod"/>
            </a:pPr>
            <a:endParaRPr/>
          </a:p>
        </p:txBody>
      </p:sp>
      <p:pic>
        <p:nvPicPr>
          <p:cNvPr id="249" name="Google Shape;249;p28"/>
          <p:cNvPicPr preferRelativeResize="0"/>
          <p:nvPr/>
        </p:nvPicPr>
        <p:blipFill>
          <a:blip r:embed="rId4">
            <a:alphaModFix/>
          </a:blip>
          <a:stretch>
            <a:fillRect/>
          </a:stretch>
        </p:blipFill>
        <p:spPr>
          <a:xfrm>
            <a:off x="8477250" y="4470126"/>
            <a:ext cx="666750" cy="673373"/>
          </a:xfrm>
          <a:prstGeom prst="rect">
            <a:avLst/>
          </a:prstGeom>
          <a:noFill/>
          <a:ln>
            <a:noFill/>
          </a:ln>
        </p:spPr>
      </p:pic>
    </p:spTree>
    <p:extLst>
      <p:ext uri="{BB962C8B-B14F-4D97-AF65-F5344CB8AC3E}">
        <p14:creationId xmlns:p14="http://schemas.microsoft.com/office/powerpoint/2010/main" val="1125596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8"/>
          <p:cNvPicPr preferRelativeResize="0">
            <a:picLocks noGrp="1"/>
          </p:cNvPicPr>
          <p:nvPr>
            <p:ph type="pic" idx="2"/>
          </p:nvPr>
        </p:nvPicPr>
        <p:blipFill>
          <a:blip r:embed="rId3">
            <a:alphaModFix/>
          </a:blip>
          <a:stretch>
            <a:fillRect/>
          </a:stretch>
        </p:blipFill>
        <p:spPr>
          <a:xfrm>
            <a:off x="0" y="488400"/>
            <a:ext cx="4166700" cy="4166700"/>
          </a:xfrm>
          <a:prstGeom prst="rect">
            <a:avLst/>
          </a:prstGeom>
        </p:spPr>
      </p:pic>
      <p:sp>
        <p:nvSpPr>
          <p:cNvPr id="247" name="Google Shape;247;p28"/>
          <p:cNvSpPr txBox="1">
            <a:spLocks noGrp="1"/>
          </p:cNvSpPr>
          <p:nvPr>
            <p:ph type="title"/>
          </p:nvPr>
        </p:nvSpPr>
        <p:spPr>
          <a:xfrm>
            <a:off x="4651550" y="673625"/>
            <a:ext cx="40935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Giải quyết tình huống</a:t>
            </a:r>
            <a:endParaRPr>
              <a:effectLst>
                <a:outerShdw blurRad="38100" dist="38100" dir="2700000" algn="tl">
                  <a:srgbClr val="000000">
                    <a:alpha val="43137"/>
                  </a:srgbClr>
                </a:outerShdw>
              </a:effectLst>
            </a:endParaRPr>
          </a:p>
        </p:txBody>
      </p:sp>
      <p:sp>
        <p:nvSpPr>
          <p:cNvPr id="248" name="Google Shape;248;p28"/>
          <p:cNvSpPr txBox="1">
            <a:spLocks noGrp="1"/>
          </p:cNvSpPr>
          <p:nvPr>
            <p:ph type="body" idx="1"/>
          </p:nvPr>
        </p:nvSpPr>
        <p:spPr>
          <a:xfrm>
            <a:off x="4651550" y="1116803"/>
            <a:ext cx="4093500" cy="3280500"/>
          </a:xfrm>
          <a:prstGeom prst="rect">
            <a:avLst/>
          </a:prstGeom>
        </p:spPr>
        <p:txBody>
          <a:bodyPr spcFirstLastPara="1" wrap="square" lIns="91425" tIns="91425" rIns="91425" bIns="91425" anchor="t" anchorCtr="0">
            <a:normAutofit fontScale="92500" lnSpcReduction="20000"/>
          </a:bodyPr>
          <a:lstStyle/>
          <a:p>
            <a:pPr marL="0" indent="0">
              <a:buNone/>
            </a:pPr>
            <a:r>
              <a:rPr lang="en-US" b="1" i="1"/>
              <a:t>3. Làm thế nào để gán xác suất cho danh sách rủi ro của bộ phận marketing?</a:t>
            </a:r>
            <a:endParaRPr lang="en-US"/>
          </a:p>
          <a:p>
            <a:pPr marL="0" lvl="0" indent="0" algn="l" rtl="0">
              <a:spcBef>
                <a:spcPts val="0"/>
              </a:spcBef>
              <a:spcAft>
                <a:spcPts val="0"/>
              </a:spcAft>
              <a:buNone/>
            </a:pPr>
            <a:endParaRPr lang="en-US" smtClean="0"/>
          </a:p>
          <a:p>
            <a:pPr marL="0" lvl="0" indent="0">
              <a:buNone/>
            </a:pPr>
            <a:r>
              <a:rPr lang="en-US"/>
              <a:t>Để làm được điều đó, ta cần phải thực hiện quy trình theo các </a:t>
            </a:r>
            <a:r>
              <a:rPr lang="en-US"/>
              <a:t>bước </a:t>
            </a:r>
            <a:r>
              <a:rPr lang="en-US" smtClean="0"/>
              <a:t>sau</a:t>
            </a:r>
            <a:r>
              <a:rPr lang="en-US"/>
              <a:t>:</a:t>
            </a:r>
            <a:endParaRPr lang="en-US" smtClean="0"/>
          </a:p>
          <a:p>
            <a:pPr marL="0" lvl="0" indent="0">
              <a:buNone/>
            </a:pPr>
            <a:endParaRPr lang="en-US"/>
          </a:p>
          <a:p>
            <a:pPr marL="342900" lvl="0" indent="-342900">
              <a:buFont typeface="+mj-lt"/>
              <a:buAutoNum type="arabicPeriod"/>
            </a:pPr>
            <a:r>
              <a:rPr lang="en-US" smtClean="0"/>
              <a:t>Thu thập </a:t>
            </a:r>
            <a:r>
              <a:rPr lang="en-US"/>
              <a:t>dữ liệu lịch sử từ các sự kiện tương tự trước đây giúp xác định xu hướng và mẫu hình của các tình huống tương tự</a:t>
            </a:r>
            <a:r>
              <a:rPr lang="en-US"/>
              <a:t>. </a:t>
            </a:r>
            <a:endParaRPr lang="en-US" smtClean="0"/>
          </a:p>
          <a:p>
            <a:pPr marL="342900" lvl="0" indent="-342900">
              <a:buFont typeface="+mj-lt"/>
              <a:buAutoNum type="arabicPeriod"/>
            </a:pPr>
            <a:endParaRPr lang="en-US"/>
          </a:p>
          <a:p>
            <a:pPr marL="342900" lvl="0" indent="-342900">
              <a:buFont typeface="+mj-lt"/>
              <a:buAutoNum type="arabicPeriod"/>
            </a:pPr>
            <a:r>
              <a:rPr lang="en-US" smtClean="0"/>
              <a:t>Phân tích </a:t>
            </a:r>
            <a:r>
              <a:rPr lang="en-US"/>
              <a:t>xu hướng, bao gồm các trường hợp tốt/xấu và xác định các xu hướng thị trường và công nghệ</a:t>
            </a:r>
            <a:r>
              <a:rPr lang="en-US"/>
              <a:t>. </a:t>
            </a:r>
            <a:endParaRPr lang="en-US" smtClean="0"/>
          </a:p>
          <a:p>
            <a:pPr marL="342900" lvl="0" indent="-342900">
              <a:buFont typeface="+mj-lt"/>
              <a:buAutoNum type="arabicPeriod"/>
            </a:pPr>
            <a:endParaRPr lang="en-US" smtClean="0"/>
          </a:p>
          <a:p>
            <a:pPr marL="342900" lvl="0" indent="-342900">
              <a:buFont typeface="+mj-lt"/>
              <a:buAutoNum type="arabicPeriod"/>
            </a:pPr>
            <a:r>
              <a:rPr lang="en-US" smtClean="0"/>
              <a:t>Khảo sát </a:t>
            </a:r>
            <a:r>
              <a:rPr lang="en-US"/>
              <a:t>và bảng câu hỏi được sử dụng để thu thập ý kiến từ các bên liên quan chính về điều kiện thị trường hoặc quan điểm của nhân viên về triển vọng tăng trưởng trong tương lai. </a:t>
            </a:r>
            <a:endParaRPr lang="en-US" smtClean="0"/>
          </a:p>
          <a:p>
            <a:pPr marL="0" lvl="0" indent="0">
              <a:buNone/>
            </a:pPr>
            <a:endParaRPr lang="en-US"/>
          </a:p>
          <a:p>
            <a:pPr marL="0" lvl="0" indent="0">
              <a:buNone/>
            </a:pPr>
            <a:endParaRPr/>
          </a:p>
        </p:txBody>
      </p:sp>
      <p:pic>
        <p:nvPicPr>
          <p:cNvPr id="249" name="Google Shape;249;p28"/>
          <p:cNvPicPr preferRelativeResize="0"/>
          <p:nvPr/>
        </p:nvPicPr>
        <p:blipFill>
          <a:blip r:embed="rId4">
            <a:alphaModFix/>
          </a:blip>
          <a:stretch>
            <a:fillRect/>
          </a:stretch>
        </p:blipFill>
        <p:spPr>
          <a:xfrm>
            <a:off x="8477250" y="4470126"/>
            <a:ext cx="666750" cy="673373"/>
          </a:xfrm>
          <a:prstGeom prst="rect">
            <a:avLst/>
          </a:prstGeom>
          <a:noFill/>
          <a:ln>
            <a:noFill/>
          </a:ln>
        </p:spPr>
      </p:pic>
    </p:spTree>
    <p:extLst>
      <p:ext uri="{BB962C8B-B14F-4D97-AF65-F5344CB8AC3E}">
        <p14:creationId xmlns:p14="http://schemas.microsoft.com/office/powerpoint/2010/main" val="25220590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8"/>
          <p:cNvPicPr preferRelativeResize="0">
            <a:picLocks noGrp="1"/>
          </p:cNvPicPr>
          <p:nvPr>
            <p:ph type="pic" idx="2"/>
          </p:nvPr>
        </p:nvPicPr>
        <p:blipFill>
          <a:blip r:embed="rId3">
            <a:alphaModFix/>
          </a:blip>
          <a:stretch>
            <a:fillRect/>
          </a:stretch>
        </p:blipFill>
        <p:spPr>
          <a:xfrm>
            <a:off x="0" y="488400"/>
            <a:ext cx="4166700" cy="4166700"/>
          </a:xfrm>
          <a:prstGeom prst="rect">
            <a:avLst/>
          </a:prstGeom>
        </p:spPr>
      </p:pic>
      <p:sp>
        <p:nvSpPr>
          <p:cNvPr id="247" name="Google Shape;247;p28"/>
          <p:cNvSpPr txBox="1">
            <a:spLocks noGrp="1"/>
          </p:cNvSpPr>
          <p:nvPr>
            <p:ph type="title"/>
          </p:nvPr>
        </p:nvSpPr>
        <p:spPr>
          <a:xfrm>
            <a:off x="4651550" y="673625"/>
            <a:ext cx="40935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Giải quyết tình huống</a:t>
            </a:r>
            <a:endParaRPr>
              <a:effectLst>
                <a:outerShdw blurRad="38100" dist="38100" dir="2700000" algn="tl">
                  <a:srgbClr val="000000">
                    <a:alpha val="43137"/>
                  </a:srgbClr>
                </a:outerShdw>
              </a:effectLst>
            </a:endParaRPr>
          </a:p>
        </p:txBody>
      </p:sp>
      <p:sp>
        <p:nvSpPr>
          <p:cNvPr id="248" name="Google Shape;248;p28"/>
          <p:cNvSpPr txBox="1">
            <a:spLocks noGrp="1"/>
          </p:cNvSpPr>
          <p:nvPr>
            <p:ph type="body" idx="1"/>
          </p:nvPr>
        </p:nvSpPr>
        <p:spPr>
          <a:xfrm>
            <a:off x="4651550" y="1116803"/>
            <a:ext cx="4093500" cy="3280500"/>
          </a:xfrm>
          <a:prstGeom prst="rect">
            <a:avLst/>
          </a:prstGeom>
        </p:spPr>
        <p:txBody>
          <a:bodyPr spcFirstLastPara="1" wrap="square" lIns="91425" tIns="91425" rIns="91425" bIns="91425" anchor="t" anchorCtr="0">
            <a:normAutofit fontScale="92500" lnSpcReduction="10000"/>
          </a:bodyPr>
          <a:lstStyle/>
          <a:p>
            <a:pPr marL="0" indent="0">
              <a:buNone/>
            </a:pPr>
            <a:r>
              <a:rPr lang="en-US" b="1" i="1"/>
              <a:t>4. Bảy phương án do bộ phận Kỹ thuật đề xuất đều nhằm giảm thiểu một số rủi ro nhất định. Nếu công ty thực hiện theo những đề xuất này, thì họ đang áp dụng chiến lược ứng phó với rủi ro theo </a:t>
            </a:r>
            <a:r>
              <a:rPr lang="en-US" b="1" i="1"/>
              <a:t>hướng </a:t>
            </a:r>
            <a:r>
              <a:rPr lang="en-US" b="1" i="1" smtClean="0"/>
              <a:t>nào?</a:t>
            </a:r>
          </a:p>
          <a:p>
            <a:pPr marL="0" indent="0">
              <a:buNone/>
            </a:pPr>
            <a:endParaRPr lang="en-US" b="1" i="1"/>
          </a:p>
          <a:p>
            <a:pPr marL="0" indent="0">
              <a:buNone/>
            </a:pPr>
            <a:r>
              <a:rPr lang="en-US" smtClean="0"/>
              <a:t>Các </a:t>
            </a:r>
            <a:r>
              <a:rPr lang="vi-VN" smtClean="0"/>
              <a:t>phương </a:t>
            </a:r>
            <a:r>
              <a:rPr lang="vi-VN"/>
              <a:t>án mà bộ Kỹ thuật đề xuất đều có mục đích chung là giúp Luxor nâng cao lợi thế về mặt công nghệ, giúp giảm thiểu khả năng tụt hậu công nghệ. Đồng thời cũng làm giảm tác động tiêu cực của rủi ro công nghệ lên Luxor bằng cách liên doanh hoặc sáp nhập với các công ty </a:t>
            </a:r>
            <a:r>
              <a:rPr lang="vi-VN"/>
              <a:t>khác</a:t>
            </a:r>
            <a:r>
              <a:rPr lang="vi-VN" smtClean="0"/>
              <a:t>.</a:t>
            </a:r>
            <a:endParaRPr lang="en-US" smtClean="0"/>
          </a:p>
          <a:p>
            <a:pPr marL="0" indent="0">
              <a:buNone/>
            </a:pPr>
            <a:endParaRPr lang="vi-VN"/>
          </a:p>
          <a:p>
            <a:pPr marL="0" indent="0">
              <a:buNone/>
            </a:pPr>
            <a:r>
              <a:rPr lang="vi-VN"/>
              <a:t>Các phương án không nhằm để loại bỏ hoàn toàn rủi ro tụt hậu công nghệ hay chuyển tiếp rủi ro sang đối tượng khác cũng như chấp nhận khả năng xảy ra và hậu quả của rủi ro. Vậy nên nếu công ty thực hiện theo những đề xuất này, thì họ đang áp dụng chiến lược ứng phó giảm thiểu rủi ro.</a:t>
            </a:r>
          </a:p>
          <a:p>
            <a:pPr marL="0" indent="0">
              <a:buNone/>
            </a:pPr>
            <a:endParaRPr lang="en-US"/>
          </a:p>
          <a:p>
            <a:pPr marL="0" lvl="0" indent="0" algn="l" rtl="0">
              <a:spcBef>
                <a:spcPts val="0"/>
              </a:spcBef>
              <a:spcAft>
                <a:spcPts val="0"/>
              </a:spcAft>
              <a:buNone/>
            </a:pPr>
            <a:endParaRPr/>
          </a:p>
        </p:txBody>
      </p:sp>
      <p:pic>
        <p:nvPicPr>
          <p:cNvPr id="249" name="Google Shape;249;p28"/>
          <p:cNvPicPr preferRelativeResize="0"/>
          <p:nvPr/>
        </p:nvPicPr>
        <p:blipFill>
          <a:blip r:embed="rId4">
            <a:alphaModFix/>
          </a:blip>
          <a:stretch>
            <a:fillRect/>
          </a:stretch>
        </p:blipFill>
        <p:spPr>
          <a:xfrm>
            <a:off x="8477250" y="4470126"/>
            <a:ext cx="666750" cy="673373"/>
          </a:xfrm>
          <a:prstGeom prst="rect">
            <a:avLst/>
          </a:prstGeom>
          <a:noFill/>
          <a:ln>
            <a:noFill/>
          </a:ln>
        </p:spPr>
      </p:pic>
    </p:spTree>
    <p:extLst>
      <p:ext uri="{BB962C8B-B14F-4D97-AF65-F5344CB8AC3E}">
        <p14:creationId xmlns:p14="http://schemas.microsoft.com/office/powerpoint/2010/main" val="1381367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8"/>
          <p:cNvPicPr preferRelativeResize="0">
            <a:picLocks noGrp="1"/>
          </p:cNvPicPr>
          <p:nvPr>
            <p:ph type="pic" idx="2"/>
          </p:nvPr>
        </p:nvPicPr>
        <p:blipFill>
          <a:blip r:embed="rId3">
            <a:alphaModFix/>
          </a:blip>
          <a:stretch>
            <a:fillRect/>
          </a:stretch>
        </p:blipFill>
        <p:spPr>
          <a:xfrm>
            <a:off x="0" y="488400"/>
            <a:ext cx="4166700" cy="4166700"/>
          </a:xfrm>
          <a:prstGeom prst="rect">
            <a:avLst/>
          </a:prstGeom>
        </p:spPr>
      </p:pic>
      <p:sp>
        <p:nvSpPr>
          <p:cNvPr id="247" name="Google Shape;247;p28"/>
          <p:cNvSpPr txBox="1">
            <a:spLocks noGrp="1"/>
          </p:cNvSpPr>
          <p:nvPr>
            <p:ph type="title"/>
          </p:nvPr>
        </p:nvSpPr>
        <p:spPr>
          <a:xfrm>
            <a:off x="4651550" y="673625"/>
            <a:ext cx="40935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Giải quyết tình huống</a:t>
            </a:r>
            <a:endParaRPr>
              <a:effectLst>
                <a:outerShdw blurRad="38100" dist="38100" dir="2700000" algn="tl">
                  <a:srgbClr val="000000">
                    <a:alpha val="43137"/>
                  </a:srgbClr>
                </a:outerShdw>
              </a:effectLst>
            </a:endParaRPr>
          </a:p>
        </p:txBody>
      </p:sp>
      <p:sp>
        <p:nvSpPr>
          <p:cNvPr id="248" name="Google Shape;248;p28"/>
          <p:cNvSpPr txBox="1">
            <a:spLocks noGrp="1"/>
          </p:cNvSpPr>
          <p:nvPr>
            <p:ph type="body" idx="1"/>
          </p:nvPr>
        </p:nvSpPr>
        <p:spPr>
          <a:xfrm>
            <a:off x="4651550" y="1116803"/>
            <a:ext cx="4093500" cy="3280500"/>
          </a:xfrm>
          <a:prstGeom prst="rect">
            <a:avLst/>
          </a:prstGeom>
        </p:spPr>
        <p:txBody>
          <a:bodyPr spcFirstLastPara="1" wrap="square" lIns="91425" tIns="91425" rIns="91425" bIns="91425" anchor="t" anchorCtr="0">
            <a:normAutofit fontScale="85000" lnSpcReduction="20000"/>
          </a:bodyPr>
          <a:lstStyle/>
          <a:p>
            <a:pPr marL="0" indent="0">
              <a:buNone/>
            </a:pPr>
            <a:r>
              <a:rPr lang="en-US" b="1" i="1"/>
              <a:t>5. Nên đứng về bộ phận Marketing hay bộ phận Kỹ thuật? Luxor nên làm gì vào lúc này?</a:t>
            </a:r>
            <a:endParaRPr lang="en-US"/>
          </a:p>
          <a:p>
            <a:pPr marL="0" lvl="0" indent="0" algn="l" rtl="0">
              <a:spcBef>
                <a:spcPts val="0"/>
              </a:spcBef>
              <a:spcAft>
                <a:spcPts val="0"/>
              </a:spcAft>
              <a:buNone/>
            </a:pPr>
            <a:endParaRPr lang="en-US" smtClean="0"/>
          </a:p>
          <a:p>
            <a:pPr marL="0" lvl="0" indent="0">
              <a:buNone/>
            </a:pPr>
            <a:r>
              <a:rPr lang="en-US" smtClean="0"/>
              <a:t>Theo </a:t>
            </a:r>
            <a:r>
              <a:rPr lang="vi-VN" smtClean="0"/>
              <a:t>nhóm </a:t>
            </a:r>
            <a:r>
              <a:rPr lang="vi-VN"/>
              <a:t>thực </a:t>
            </a:r>
            <a:r>
              <a:rPr lang="vi-VN" smtClean="0"/>
              <a:t>hiện</a:t>
            </a:r>
            <a:r>
              <a:rPr lang="en-US" smtClean="0"/>
              <a:t>, thì</a:t>
            </a:r>
            <a:r>
              <a:rPr lang="vi-VN" smtClean="0"/>
              <a:t> </a:t>
            </a:r>
            <a:r>
              <a:rPr lang="vi-VN"/>
              <a:t>để mang lại kết quả tốt cho Luxor vào thời điểm này ta có thể kết hợp cả hai </a:t>
            </a:r>
            <a:r>
              <a:rPr lang="vi-VN"/>
              <a:t>chiến </a:t>
            </a:r>
            <a:r>
              <a:rPr lang="vi-VN" smtClean="0"/>
              <a:t>lược</a:t>
            </a:r>
            <a:r>
              <a:rPr lang="en-US" smtClean="0"/>
              <a:t> từ bộ phận Marketing và bộ phận Kỹ thuật</a:t>
            </a:r>
            <a:r>
              <a:rPr lang="vi-VN" smtClean="0"/>
              <a:t> </a:t>
            </a:r>
            <a:r>
              <a:rPr lang="vi-VN"/>
              <a:t>để tận dụng tối đa lợi ích từ mỗi phương án. Cụ thể như </a:t>
            </a:r>
            <a:r>
              <a:rPr lang="vi-VN"/>
              <a:t>sau</a:t>
            </a:r>
            <a:r>
              <a:rPr lang="vi-VN" smtClean="0"/>
              <a:t>:</a:t>
            </a:r>
            <a:endParaRPr lang="en-US" smtClean="0"/>
          </a:p>
          <a:p>
            <a:pPr marL="0" lvl="0" indent="0">
              <a:buNone/>
            </a:pPr>
            <a:endParaRPr lang="en-US"/>
          </a:p>
          <a:p>
            <a:pPr marL="0" lvl="0" indent="0">
              <a:buNone/>
            </a:pPr>
            <a:r>
              <a:rPr lang="vi-VN"/>
              <a:t>Trong khoảng ngắn hạn (từ 1 tới 2 </a:t>
            </a:r>
            <a:r>
              <a:rPr lang="vi-VN"/>
              <a:t>năm</a:t>
            </a:r>
            <a:r>
              <a:rPr lang="vi-VN" smtClean="0"/>
              <a:t>)</a:t>
            </a:r>
            <a:r>
              <a:rPr lang="en-US" smtClean="0"/>
              <a:t>,</a:t>
            </a:r>
            <a:r>
              <a:rPr lang="vi-VN" smtClean="0"/>
              <a:t> </a:t>
            </a:r>
            <a:r>
              <a:rPr lang="vi-VN"/>
              <a:t>công ty có thể tạm chấp nhận mình là kẻ theo sau, quyết định thuê ngoài các công nghệ phát triển không cốt lõi. Đồng thời, công ty cũng bắt đầu đầu tư vào nâng cao trình độ và khả năng thích nghi của của nhân viên với các công </a:t>
            </a:r>
            <a:r>
              <a:rPr lang="vi-VN"/>
              <a:t>nghệ </a:t>
            </a:r>
            <a:r>
              <a:rPr lang="vi-VN" smtClean="0"/>
              <a:t>mới</a:t>
            </a:r>
            <a:r>
              <a:rPr lang="en-US" smtClean="0"/>
              <a:t>.</a:t>
            </a:r>
          </a:p>
          <a:p>
            <a:pPr marL="0" lvl="0" indent="0">
              <a:buNone/>
            </a:pPr>
            <a:endParaRPr lang="en-US" smtClean="0"/>
          </a:p>
          <a:p>
            <a:pPr marL="0" lvl="0" indent="0">
              <a:buNone/>
            </a:pPr>
            <a:r>
              <a:rPr lang="vi-VN"/>
              <a:t>Trong </a:t>
            </a:r>
            <a:r>
              <a:rPr lang="en-US" smtClean="0"/>
              <a:t>khoảng </a:t>
            </a:r>
            <a:r>
              <a:rPr lang="vi-VN" smtClean="0"/>
              <a:t>dài </a:t>
            </a:r>
            <a:r>
              <a:rPr lang="vi-VN"/>
              <a:t>hạn (từ 3 tới </a:t>
            </a:r>
            <a:r>
              <a:rPr lang="vi-VN"/>
              <a:t>5 </a:t>
            </a:r>
            <a:r>
              <a:rPr lang="vi-VN" smtClean="0"/>
              <a:t>năm)</a:t>
            </a:r>
            <a:r>
              <a:rPr lang="en-US" smtClean="0"/>
              <a:t>, </a:t>
            </a:r>
            <a:r>
              <a:rPr lang="vi-VN" smtClean="0"/>
              <a:t>công </a:t>
            </a:r>
            <a:r>
              <a:rPr lang="vi-VN"/>
              <a:t>ty nên đầu tư mạnh của R&amp;D đặc biệt là ở các công nghệ cốt lõi với mục tiêu là phát triển các công nghệ mang tính chiến lược và bảo vệ bằng bằng sáng chế để duy trì lợi thế cạnh tranh.</a:t>
            </a:r>
            <a:endParaRPr lang="en-US"/>
          </a:p>
          <a:p>
            <a:pPr marL="0" lvl="0" indent="0">
              <a:buNone/>
            </a:pPr>
            <a:endParaRPr/>
          </a:p>
        </p:txBody>
      </p:sp>
      <p:pic>
        <p:nvPicPr>
          <p:cNvPr id="249" name="Google Shape;249;p28"/>
          <p:cNvPicPr preferRelativeResize="0"/>
          <p:nvPr/>
        </p:nvPicPr>
        <p:blipFill>
          <a:blip r:embed="rId4">
            <a:alphaModFix/>
          </a:blip>
          <a:stretch>
            <a:fillRect/>
          </a:stretch>
        </p:blipFill>
        <p:spPr>
          <a:xfrm>
            <a:off x="8477250" y="4470126"/>
            <a:ext cx="666750" cy="673373"/>
          </a:xfrm>
          <a:prstGeom prst="rect">
            <a:avLst/>
          </a:prstGeom>
          <a:noFill/>
          <a:ln>
            <a:noFill/>
          </a:ln>
        </p:spPr>
      </p:pic>
    </p:spTree>
    <p:extLst>
      <p:ext uri="{BB962C8B-B14F-4D97-AF65-F5344CB8AC3E}">
        <p14:creationId xmlns:p14="http://schemas.microsoft.com/office/powerpoint/2010/main" val="3080657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29"/>
          <p:cNvPicPr preferRelativeResize="0">
            <a:picLocks noGrp="1"/>
          </p:cNvPicPr>
          <p:nvPr>
            <p:ph type="pic" idx="2"/>
          </p:nvPr>
        </p:nvPicPr>
        <p:blipFill>
          <a:blip r:embed="rId3">
            <a:alphaModFix/>
          </a:blip>
          <a:stretch>
            <a:fillRect/>
          </a:stretch>
        </p:blipFill>
        <p:spPr>
          <a:xfrm>
            <a:off x="4977275" y="1269656"/>
            <a:ext cx="4166700" cy="2604187"/>
          </a:xfrm>
          <a:prstGeom prst="rect">
            <a:avLst/>
          </a:prstGeom>
        </p:spPr>
      </p:pic>
      <p:sp>
        <p:nvSpPr>
          <p:cNvPr id="255" name="Google Shape;255;p29"/>
          <p:cNvSpPr txBox="1">
            <a:spLocks noGrp="1"/>
          </p:cNvSpPr>
          <p:nvPr>
            <p:ph type="title"/>
          </p:nvPr>
        </p:nvSpPr>
        <p:spPr>
          <a:xfrm>
            <a:off x="683825" y="499650"/>
            <a:ext cx="4093500" cy="51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Kết </a:t>
            </a:r>
            <a:r>
              <a:rPr lang="vi" smtClean="0">
                <a:effectLst>
                  <a:outerShdw blurRad="38100" dist="38100" dir="2700000" algn="tl">
                    <a:srgbClr val="000000">
                      <a:alpha val="43137"/>
                    </a:srgbClr>
                  </a:outerShdw>
                </a:effectLst>
              </a:rPr>
              <a:t>luận</a:t>
            </a:r>
            <a:endParaRPr>
              <a:effectLst>
                <a:outerShdw blurRad="38100" dist="38100" dir="2700000" algn="tl">
                  <a:srgbClr val="000000">
                    <a:alpha val="43137"/>
                  </a:srgbClr>
                </a:outerShdw>
              </a:effectLst>
            </a:endParaRPr>
          </a:p>
        </p:txBody>
      </p:sp>
      <p:sp>
        <p:nvSpPr>
          <p:cNvPr id="256" name="Google Shape;256;p29"/>
          <p:cNvSpPr txBox="1">
            <a:spLocks noGrp="1"/>
          </p:cNvSpPr>
          <p:nvPr>
            <p:ph type="body" idx="1"/>
          </p:nvPr>
        </p:nvSpPr>
        <p:spPr>
          <a:xfrm>
            <a:off x="566250" y="1154125"/>
            <a:ext cx="4093500" cy="3280500"/>
          </a:xfrm>
          <a:prstGeom prst="rect">
            <a:avLst/>
          </a:prstGeom>
        </p:spPr>
        <p:txBody>
          <a:bodyPr spcFirstLastPara="1" wrap="square" lIns="91425" tIns="91425" rIns="91425" bIns="91425" anchor="t" anchorCtr="0">
            <a:normAutofit/>
          </a:bodyPr>
          <a:lstStyle/>
          <a:p>
            <a:pPr marL="0" lvl="0" indent="0">
              <a:buNone/>
            </a:pPr>
            <a:r>
              <a:rPr lang="vi-VN" smtClean="0"/>
              <a:t>Qua </a:t>
            </a:r>
            <a:r>
              <a:rPr lang="vi-VN"/>
              <a:t>quá trình phân tích sâu sắc từ góc nhìn của cả bộ phận Marketing và bộ phận Engineering, chúng ta nhận thấy rằng việc quản lý rủi ro không chỉ dừng lại ở việc nhận diện các mối đe dọa về kỹ thuật mà còn phải bao quát toàn bộ các khía cạnh chiến lược, thương hiệu và tài chính của công ty</a:t>
            </a:r>
            <a:r>
              <a:rPr lang="vi-VN"/>
              <a:t>. </a:t>
            </a:r>
            <a:endParaRPr lang="en-US" smtClean="0"/>
          </a:p>
          <a:p>
            <a:pPr marL="0" lvl="0" indent="0">
              <a:buNone/>
            </a:pPr>
            <a:endParaRPr lang="en-US"/>
          </a:p>
          <a:p>
            <a:pPr marL="0" lvl="0" indent="0">
              <a:buNone/>
            </a:pPr>
            <a:r>
              <a:rPr lang="vi-VN" smtClean="0"/>
              <a:t>Luxor </a:t>
            </a:r>
            <a:r>
              <a:rPr lang="vi-VN"/>
              <a:t>Technologies cần có một chiến lược linh hoạt, kết hợp giữa việc đầu tư nội bộ mạnh mẽ trong lĩnh vực R&amp;D, đào tạo lại đội ngũ nhân sự chuyên môn cao, với các biện pháp chuyển giao rủi ro khi cần thiết qua hợp tác chiến lược hoặc ký kết các hợp đồng kiểm soát. </a:t>
            </a:r>
            <a:endParaRPr/>
          </a:p>
        </p:txBody>
      </p:sp>
      <p:pic>
        <p:nvPicPr>
          <p:cNvPr id="257" name="Google Shape;257;p29"/>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29"/>
          <p:cNvPicPr preferRelativeResize="0">
            <a:picLocks noGrp="1"/>
          </p:cNvPicPr>
          <p:nvPr>
            <p:ph type="pic" idx="2"/>
          </p:nvPr>
        </p:nvPicPr>
        <p:blipFill>
          <a:blip r:embed="rId3">
            <a:alphaModFix/>
          </a:blip>
          <a:stretch>
            <a:fillRect/>
          </a:stretch>
        </p:blipFill>
        <p:spPr>
          <a:xfrm>
            <a:off x="4977275" y="1269656"/>
            <a:ext cx="4166700" cy="2604187"/>
          </a:xfrm>
          <a:prstGeom prst="rect">
            <a:avLst/>
          </a:prstGeom>
        </p:spPr>
      </p:pic>
      <p:sp>
        <p:nvSpPr>
          <p:cNvPr id="255" name="Google Shape;255;p29"/>
          <p:cNvSpPr txBox="1">
            <a:spLocks noGrp="1"/>
          </p:cNvSpPr>
          <p:nvPr>
            <p:ph type="title"/>
          </p:nvPr>
        </p:nvSpPr>
        <p:spPr>
          <a:xfrm>
            <a:off x="683825" y="499650"/>
            <a:ext cx="4093500" cy="51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smtClean="0">
                <a:effectLst>
                  <a:outerShdw blurRad="38100" dist="38100" dir="2700000" algn="tl">
                    <a:srgbClr val="000000">
                      <a:alpha val="43137"/>
                    </a:srgbClr>
                  </a:outerShdw>
                </a:effectLst>
              </a:rPr>
              <a:t>Kinh </a:t>
            </a:r>
            <a:r>
              <a:rPr lang="vi">
                <a:effectLst>
                  <a:outerShdw blurRad="38100" dist="38100" dir="2700000" algn="tl">
                    <a:srgbClr val="000000">
                      <a:alpha val="43137"/>
                    </a:srgbClr>
                  </a:outerShdw>
                </a:effectLst>
              </a:rPr>
              <a:t>nghiệm</a:t>
            </a:r>
            <a:endParaRPr>
              <a:effectLst>
                <a:outerShdw blurRad="38100" dist="38100" dir="2700000" algn="tl">
                  <a:srgbClr val="000000">
                    <a:alpha val="43137"/>
                  </a:srgbClr>
                </a:outerShdw>
              </a:effectLst>
            </a:endParaRPr>
          </a:p>
        </p:txBody>
      </p:sp>
      <p:sp>
        <p:nvSpPr>
          <p:cNvPr id="256" name="Google Shape;256;p29"/>
          <p:cNvSpPr txBox="1">
            <a:spLocks noGrp="1"/>
          </p:cNvSpPr>
          <p:nvPr>
            <p:ph type="body" idx="1"/>
          </p:nvPr>
        </p:nvSpPr>
        <p:spPr>
          <a:xfrm>
            <a:off x="566250" y="1154125"/>
            <a:ext cx="4093500" cy="3280500"/>
          </a:xfrm>
          <a:prstGeom prst="rect">
            <a:avLst/>
          </a:prstGeom>
        </p:spPr>
        <p:txBody>
          <a:bodyPr spcFirstLastPara="1" wrap="square" lIns="91425" tIns="91425" rIns="91425" bIns="91425" anchor="t" anchorCtr="0">
            <a:normAutofit fontScale="92500" lnSpcReduction="10000"/>
          </a:bodyPr>
          <a:lstStyle/>
          <a:p>
            <a:pPr marL="0" lvl="0" indent="0">
              <a:buNone/>
            </a:pPr>
            <a:r>
              <a:rPr lang="vi-VN"/>
              <a:t>Qua trường hợp này, bài học kinh nghiệm rút ra cho chúng ta là không có một mô hình quản lý rủi ro cố định nào có thể áp dụng cho mọi tình huống trong môi trường kinh doanh năng động như hiện nay</a:t>
            </a:r>
            <a:r>
              <a:rPr lang="vi-VN"/>
              <a:t>. </a:t>
            </a:r>
            <a:endParaRPr lang="en-US" smtClean="0"/>
          </a:p>
          <a:p>
            <a:pPr marL="0" lvl="0" indent="0">
              <a:buNone/>
            </a:pPr>
            <a:endParaRPr lang="en-US"/>
          </a:p>
          <a:p>
            <a:pPr marL="0" lvl="0" indent="0">
              <a:buNone/>
            </a:pPr>
            <a:r>
              <a:rPr lang="vi-VN" smtClean="0"/>
              <a:t>Các </a:t>
            </a:r>
            <a:r>
              <a:rPr lang="vi-VN"/>
              <a:t>doanh nghiệp cần thường xuyên đánh giá lại các yếu tố rủi ro và cập nhật chiến lược quản lý một cách liên tục, từ đó đưa ra các quyết định chính xác và kịp thời. Việc đầu tư vào công nghệ mới, xây dựng hệ thống đào tạo chuyên sâu và phát triển các mối quan hệ hợp tác bền vững với các đối tác bên ngoài là những bước đi không thể thiếu để chuyển hóa rủi ro thành cơ hội cải tiến và phát triển</a:t>
            </a:r>
            <a:r>
              <a:rPr lang="vi-VN"/>
              <a:t>. </a:t>
            </a:r>
            <a:endParaRPr lang="en-US" smtClean="0"/>
          </a:p>
          <a:p>
            <a:pPr marL="0" lvl="0" indent="0">
              <a:buNone/>
            </a:pPr>
            <a:endParaRPr lang="en-US"/>
          </a:p>
          <a:p>
            <a:pPr marL="0" lvl="0" indent="0">
              <a:buNone/>
            </a:pPr>
            <a:r>
              <a:rPr lang="vi-VN" smtClean="0"/>
              <a:t>Điều </a:t>
            </a:r>
            <a:r>
              <a:rPr lang="vi-VN"/>
              <a:t>này không chỉ giúp doanh nghiệp vượt qua các khó khăn ngắn hạn mà còn tạo nền tảng vững chắc cho sự phát triển bền vững về lâu dài</a:t>
            </a:r>
            <a:endParaRPr/>
          </a:p>
        </p:txBody>
      </p:sp>
      <p:pic>
        <p:nvPicPr>
          <p:cNvPr id="257" name="Google Shape;257;p29"/>
          <p:cNvPicPr preferRelativeResize="0"/>
          <p:nvPr/>
        </p:nvPicPr>
        <p:blipFill>
          <a:blip r:embed="rId4">
            <a:alphaModFix/>
          </a:blip>
          <a:stretch>
            <a:fillRect/>
          </a:stretch>
        </p:blipFill>
        <p:spPr>
          <a:xfrm>
            <a:off x="8477250" y="4470126"/>
            <a:ext cx="666750" cy="673373"/>
          </a:xfrm>
          <a:prstGeom prst="rect">
            <a:avLst/>
          </a:prstGeom>
          <a:noFill/>
          <a:ln>
            <a:noFill/>
          </a:ln>
        </p:spPr>
      </p:pic>
    </p:spTree>
    <p:extLst>
      <p:ext uri="{BB962C8B-B14F-4D97-AF65-F5344CB8AC3E}">
        <p14:creationId xmlns:p14="http://schemas.microsoft.com/office/powerpoint/2010/main" val="187795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566250" y="408150"/>
            <a:ext cx="801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smtClean="0">
                <a:effectLst>
                  <a:outerShdw blurRad="38100" dist="38100" dir="2700000" algn="tl">
                    <a:srgbClr val="000000">
                      <a:alpha val="43137"/>
                    </a:srgbClr>
                  </a:outerShdw>
                </a:effectLst>
              </a:rPr>
              <a:t>T</a:t>
            </a:r>
            <a:r>
              <a:rPr lang="en-US" err="1" smtClean="0">
                <a:effectLst>
                  <a:outerShdw blurRad="38100" dist="38100" dir="2700000" algn="tl">
                    <a:srgbClr val="000000">
                      <a:alpha val="43137"/>
                    </a:srgbClr>
                  </a:outerShdw>
                </a:effectLst>
              </a:rPr>
              <a:t>ài</a:t>
            </a:r>
            <a:r>
              <a:rPr lang="en-US" smtClean="0">
                <a:effectLst>
                  <a:outerShdw blurRad="38100" dist="38100" dir="2700000" algn="tl">
                    <a:srgbClr val="000000">
                      <a:alpha val="43137"/>
                    </a:srgbClr>
                  </a:outerShdw>
                </a:effectLst>
              </a:rPr>
              <a:t> </a:t>
            </a:r>
            <a:r>
              <a:rPr lang="en-US" err="1" smtClean="0">
                <a:effectLst>
                  <a:outerShdw blurRad="38100" dist="38100" dir="2700000" algn="tl">
                    <a:srgbClr val="000000">
                      <a:alpha val="43137"/>
                    </a:srgbClr>
                  </a:outerShdw>
                </a:effectLst>
              </a:rPr>
              <a:t>liệu</a:t>
            </a:r>
            <a:r>
              <a:rPr lang="en-US" smtClean="0">
                <a:effectLst>
                  <a:outerShdw blurRad="38100" dist="38100" dir="2700000" algn="tl">
                    <a:srgbClr val="000000">
                      <a:alpha val="43137"/>
                    </a:srgbClr>
                  </a:outerShdw>
                </a:effectLst>
              </a:rPr>
              <a:t> t</a:t>
            </a:r>
            <a:r>
              <a:rPr lang="vi" smtClean="0">
                <a:effectLst>
                  <a:outerShdw blurRad="38100" dist="38100" dir="2700000" algn="tl">
                    <a:srgbClr val="000000">
                      <a:alpha val="43137"/>
                    </a:srgbClr>
                  </a:outerShdw>
                </a:effectLst>
              </a:rPr>
              <a:t>ham </a:t>
            </a:r>
            <a:r>
              <a:rPr lang="vi">
                <a:effectLst>
                  <a:outerShdw blurRad="38100" dist="38100" dir="2700000" algn="tl">
                    <a:srgbClr val="000000">
                      <a:alpha val="43137"/>
                    </a:srgbClr>
                  </a:outerShdw>
                </a:effectLst>
              </a:rPr>
              <a:t>khảo</a:t>
            </a:r>
            <a:endParaRPr>
              <a:effectLst>
                <a:outerShdw blurRad="38100" dist="38100" dir="2700000" algn="tl">
                  <a:srgbClr val="000000">
                    <a:alpha val="43137"/>
                  </a:srgbClr>
                </a:outerShdw>
              </a:effectLst>
            </a:endParaRPr>
          </a:p>
        </p:txBody>
      </p:sp>
      <p:sp>
        <p:nvSpPr>
          <p:cNvPr id="263" name="Google Shape;263;p30"/>
          <p:cNvSpPr txBox="1">
            <a:spLocks noGrp="1"/>
          </p:cNvSpPr>
          <p:nvPr>
            <p:ph type="body" idx="1"/>
          </p:nvPr>
        </p:nvSpPr>
        <p:spPr>
          <a:xfrm>
            <a:off x="566250" y="959700"/>
            <a:ext cx="7777200" cy="2766900"/>
          </a:xfrm>
          <a:prstGeom prst="rect">
            <a:avLst/>
          </a:prstGeom>
        </p:spPr>
        <p:txBody>
          <a:bodyPr spcFirstLastPara="1" wrap="square" lIns="91425" tIns="91425" rIns="91425" bIns="91425" anchor="t" anchorCtr="0">
            <a:normAutofit/>
          </a:bodyPr>
          <a:lstStyle/>
          <a:p>
            <a:pPr marL="342900" lvl="0" indent="-342900" algn="just">
              <a:lnSpc>
                <a:spcPct val="150000"/>
              </a:lnSpc>
              <a:buFont typeface="+mj-lt"/>
              <a:buAutoNum type="arabicParenR"/>
            </a:pPr>
            <a:r>
              <a:rPr lang="en-US">
                <a:latin typeface="Times New Roman"/>
              </a:rPr>
              <a:t>J.R. </a:t>
            </a:r>
            <a:r>
              <a:rPr lang="en-US" err="1">
                <a:latin typeface="Times New Roman"/>
              </a:rPr>
              <a:t>Johnivan</a:t>
            </a:r>
            <a:r>
              <a:rPr lang="en-US">
                <a:latin typeface="Times New Roman"/>
              </a:rPr>
              <a:t> (2024), </a:t>
            </a:r>
            <a:r>
              <a:rPr lang="en-US" i="1">
                <a:latin typeface="Times New Roman"/>
              </a:rPr>
              <a:t>Risk Assessment Matrix: What It Is and How to Use It</a:t>
            </a:r>
            <a:r>
              <a:rPr lang="en-US">
                <a:latin typeface="Times New Roman"/>
              </a:rPr>
              <a:t>. </a:t>
            </a:r>
            <a:r>
              <a:rPr lang="en-US" err="1">
                <a:latin typeface="Times New Roman"/>
              </a:rPr>
              <a:t>Truy</a:t>
            </a:r>
            <a:r>
              <a:rPr lang="en-US">
                <a:latin typeface="Times New Roman"/>
              </a:rPr>
              <a:t> </a:t>
            </a:r>
            <a:r>
              <a:rPr lang="en-US" err="1">
                <a:latin typeface="Times New Roman"/>
              </a:rPr>
              <a:t>cập</a:t>
            </a:r>
            <a:r>
              <a:rPr lang="en-US">
                <a:latin typeface="Times New Roman"/>
              </a:rPr>
              <a:t> </a:t>
            </a:r>
            <a:r>
              <a:rPr lang="en-US" err="1">
                <a:latin typeface="Times New Roman"/>
              </a:rPr>
              <a:t>tại</a:t>
            </a:r>
            <a:r>
              <a:rPr lang="en-US">
                <a:latin typeface="Times New Roman"/>
              </a:rPr>
              <a:t>: </a:t>
            </a:r>
            <a:r>
              <a:rPr lang="en-US" u="sng">
                <a:solidFill>
                  <a:srgbClr val="0563C1"/>
                </a:solidFill>
                <a:latin typeface="Times New Roman"/>
                <a:hlinkClick r:id="rId3"/>
              </a:rPr>
              <a:t>https://project-management.com/risk-assessment-matrix/</a:t>
            </a:r>
            <a:r>
              <a:rPr lang="en-US">
                <a:latin typeface="Times New Roman"/>
              </a:rPr>
              <a:t> </a:t>
            </a:r>
          </a:p>
          <a:p>
            <a:pPr marL="342900" lvl="0" indent="-342900" algn="just">
              <a:lnSpc>
                <a:spcPct val="150000"/>
              </a:lnSpc>
              <a:buFont typeface="+mj-lt"/>
              <a:buAutoNum type="arabicParenR"/>
            </a:pPr>
            <a:r>
              <a:rPr lang="vi-VN">
                <a:latin typeface="Times New Roman"/>
              </a:rPr>
              <a:t>Michael Herrera</a:t>
            </a:r>
            <a:r>
              <a:rPr lang="en-US">
                <a:latin typeface="Times New Roman"/>
              </a:rPr>
              <a:t> (2024), </a:t>
            </a:r>
            <a:r>
              <a:rPr lang="en-US" i="1">
                <a:latin typeface="Times New Roman"/>
              </a:rPr>
              <a:t>What is Risk Mitigation? The Four Types and How to Apply Them</a:t>
            </a:r>
            <a:r>
              <a:rPr lang="en-US">
                <a:latin typeface="Times New Roman"/>
              </a:rPr>
              <a:t>. </a:t>
            </a:r>
            <a:r>
              <a:rPr lang="en-US" err="1">
                <a:latin typeface="Times New Roman"/>
              </a:rPr>
              <a:t>Truy</a:t>
            </a:r>
            <a:r>
              <a:rPr lang="en-US">
                <a:latin typeface="Times New Roman"/>
              </a:rPr>
              <a:t> </a:t>
            </a:r>
            <a:r>
              <a:rPr lang="en-US" err="1">
                <a:latin typeface="Times New Roman"/>
              </a:rPr>
              <a:t>cập</a:t>
            </a:r>
            <a:r>
              <a:rPr lang="en-US">
                <a:latin typeface="Times New Roman"/>
              </a:rPr>
              <a:t> </a:t>
            </a:r>
            <a:r>
              <a:rPr lang="en-US" err="1">
                <a:latin typeface="Times New Roman"/>
              </a:rPr>
              <a:t>tại</a:t>
            </a:r>
            <a:r>
              <a:rPr lang="en-US">
                <a:latin typeface="Times New Roman"/>
              </a:rPr>
              <a:t>: </a:t>
            </a:r>
            <a:r>
              <a:rPr lang="en-US" u="sng">
                <a:solidFill>
                  <a:srgbClr val="0563C1"/>
                </a:solidFill>
                <a:latin typeface="Times New Roman"/>
                <a:hlinkClick r:id="rId4"/>
              </a:rPr>
              <a:t>https://mha-it.com/blog/four-types-of-risk-mitigation</a:t>
            </a:r>
            <a:endParaRPr lang="en-US">
              <a:latin typeface="Times New Roman"/>
            </a:endParaRPr>
          </a:p>
          <a:p>
            <a:pPr marL="342900" lvl="0" indent="-342900" algn="just">
              <a:lnSpc>
                <a:spcPct val="150000"/>
              </a:lnSpc>
              <a:spcAft>
                <a:spcPts val="800"/>
              </a:spcAft>
              <a:buFont typeface="+mj-lt"/>
              <a:buAutoNum type="arabicParenR"/>
            </a:pPr>
            <a:r>
              <a:rPr lang="en-US">
                <a:latin typeface="Times New Roman"/>
              </a:rPr>
              <a:t>MIGSO-PCUBED (2024), </a:t>
            </a:r>
            <a:r>
              <a:rPr lang="en-US" i="1">
                <a:latin typeface="Times New Roman"/>
              </a:rPr>
              <a:t>The Risk Management Process: 4 Essential Steps</a:t>
            </a:r>
            <a:r>
              <a:rPr lang="en-US">
                <a:latin typeface="Times New Roman"/>
              </a:rPr>
              <a:t>. </a:t>
            </a:r>
            <a:r>
              <a:rPr lang="en-US" err="1">
                <a:latin typeface="Times New Roman"/>
              </a:rPr>
              <a:t>Truy</a:t>
            </a:r>
            <a:r>
              <a:rPr lang="en-US">
                <a:latin typeface="Times New Roman"/>
              </a:rPr>
              <a:t> </a:t>
            </a:r>
            <a:r>
              <a:rPr lang="en-US" err="1">
                <a:latin typeface="Times New Roman"/>
              </a:rPr>
              <a:t>cập</a:t>
            </a:r>
            <a:r>
              <a:rPr lang="en-US">
                <a:latin typeface="Times New Roman"/>
              </a:rPr>
              <a:t> </a:t>
            </a:r>
            <a:r>
              <a:rPr lang="en-US" err="1">
                <a:latin typeface="Times New Roman"/>
              </a:rPr>
              <a:t>tại</a:t>
            </a:r>
            <a:r>
              <a:rPr lang="en-US">
                <a:latin typeface="Times New Roman"/>
              </a:rPr>
              <a:t>: </a:t>
            </a:r>
            <a:r>
              <a:rPr lang="en-US" u="sng">
                <a:solidFill>
                  <a:srgbClr val="0563C1"/>
                </a:solidFill>
                <a:latin typeface="Times New Roman"/>
                <a:hlinkClick r:id="rId5"/>
              </a:rPr>
              <a:t>https://www.migso-pcubed.com/blog/risk-management/four-step-risk-management-process/</a:t>
            </a:r>
            <a:r>
              <a:rPr lang="en-US">
                <a:latin typeface="Times New Roman"/>
              </a:rPr>
              <a:t> </a:t>
            </a:r>
          </a:p>
        </p:txBody>
      </p:sp>
      <p:pic>
        <p:nvPicPr>
          <p:cNvPr id="264" name="Google Shape;264;p30"/>
          <p:cNvPicPr preferRelativeResize="0"/>
          <p:nvPr/>
        </p:nvPicPr>
        <p:blipFill>
          <a:blip r:embed="rId6">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8"/>
          <p:cNvPicPr preferRelativeResize="0">
            <a:picLocks noGrp="1"/>
          </p:cNvPicPr>
          <p:nvPr>
            <p:ph type="pic" idx="2"/>
          </p:nvPr>
        </p:nvPicPr>
        <p:blipFill>
          <a:blip r:embed="rId3">
            <a:alphaModFix/>
          </a:blip>
          <a:stretch>
            <a:fillRect/>
          </a:stretch>
        </p:blipFill>
        <p:spPr>
          <a:xfrm>
            <a:off x="4993279" y="0"/>
            <a:ext cx="4134692" cy="5143501"/>
          </a:xfrm>
          <a:prstGeom prst="rect">
            <a:avLst/>
          </a:prstGeom>
        </p:spPr>
      </p:pic>
      <p:sp>
        <p:nvSpPr>
          <p:cNvPr id="167" name="Google Shape;167;p18"/>
          <p:cNvSpPr txBox="1">
            <a:spLocks noGrp="1"/>
          </p:cNvSpPr>
          <p:nvPr>
            <p:ph type="title"/>
          </p:nvPr>
        </p:nvSpPr>
        <p:spPr>
          <a:xfrm>
            <a:off x="566250" y="597425"/>
            <a:ext cx="4093500" cy="44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Giới thiệu </a:t>
            </a:r>
            <a:r>
              <a:rPr lang="vi" smtClean="0">
                <a:effectLst>
                  <a:outerShdw blurRad="38100" dist="38100" dir="2700000" algn="tl">
                    <a:srgbClr val="000000">
                      <a:alpha val="43137"/>
                    </a:srgbClr>
                  </a:outerShdw>
                </a:effectLst>
              </a:rPr>
              <a:t>trường hợp</a:t>
            </a:r>
            <a:endParaRPr>
              <a:effectLst>
                <a:outerShdw blurRad="38100" dist="38100" dir="2700000" algn="tl">
                  <a:srgbClr val="000000">
                    <a:alpha val="43137"/>
                  </a:srgbClr>
                </a:outerShdw>
              </a:effectLst>
            </a:endParaRPr>
          </a:p>
        </p:txBody>
      </p:sp>
      <p:sp>
        <p:nvSpPr>
          <p:cNvPr id="168" name="Google Shape;168;p18"/>
          <p:cNvSpPr txBox="1">
            <a:spLocks noGrp="1"/>
          </p:cNvSpPr>
          <p:nvPr>
            <p:ph type="body" idx="1"/>
          </p:nvPr>
        </p:nvSpPr>
        <p:spPr>
          <a:xfrm>
            <a:off x="566250" y="1154125"/>
            <a:ext cx="4093500" cy="32805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vi" smtClean="0"/>
              <a:t>Bài thuyết trình cung cấp một cái nhìn tổng quan về bối cảnh dự án tại Luxor Technologies, nêu bật tình hình đang được phân tích. Trọng tâm là hiểu những thách thức và các yếu tố ảnh hưởng đến kết quả dự án.</a:t>
            </a:r>
            <a:endParaRPr lang="en-US" smtClean="0"/>
          </a:p>
          <a:p>
            <a:pPr marL="0" lvl="0" indent="0" algn="l" rtl="0">
              <a:spcBef>
                <a:spcPts val="0"/>
              </a:spcBef>
              <a:spcAft>
                <a:spcPts val="1200"/>
              </a:spcAft>
              <a:buNone/>
            </a:pPr>
            <a:endParaRPr lang="en-US"/>
          </a:p>
          <a:p>
            <a:pPr marL="0" lvl="0" indent="0" algn="l" rtl="0">
              <a:spcBef>
                <a:spcPts val="0"/>
              </a:spcBef>
              <a:spcAft>
                <a:spcPts val="1200"/>
              </a:spcAft>
              <a:buNone/>
            </a:pPr>
            <a:endParaRPr/>
          </a:p>
        </p:txBody>
      </p:sp>
      <p:pic>
        <p:nvPicPr>
          <p:cNvPr id="169" name="Google Shape;169;p18"/>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9"/>
          <p:cNvPicPr preferRelativeResize="0">
            <a:picLocks noGrp="1"/>
          </p:cNvPicPr>
          <p:nvPr>
            <p:ph type="pic" idx="2"/>
          </p:nvPr>
        </p:nvPicPr>
        <p:blipFill>
          <a:blip r:embed="rId3">
            <a:alphaModFix/>
          </a:blip>
          <a:stretch>
            <a:fillRect/>
          </a:stretch>
        </p:blipFill>
        <p:spPr>
          <a:xfrm>
            <a:off x="4977275" y="1137819"/>
            <a:ext cx="4166701" cy="2867862"/>
          </a:xfrm>
          <a:prstGeom prst="rect">
            <a:avLst/>
          </a:prstGeom>
        </p:spPr>
      </p:pic>
      <p:sp>
        <p:nvSpPr>
          <p:cNvPr id="175" name="Google Shape;175;p19"/>
          <p:cNvSpPr txBox="1">
            <a:spLocks noGrp="1"/>
          </p:cNvSpPr>
          <p:nvPr>
            <p:ph type="title"/>
          </p:nvPr>
        </p:nvSpPr>
        <p:spPr>
          <a:xfrm>
            <a:off x="566250" y="597425"/>
            <a:ext cx="4093500" cy="44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Mô tả </a:t>
            </a:r>
            <a:r>
              <a:rPr lang="en-US" smtClean="0">
                <a:effectLst>
                  <a:outerShdw blurRad="38100" dist="38100" dir="2700000" algn="tl">
                    <a:srgbClr val="000000">
                      <a:alpha val="43137"/>
                    </a:srgbClr>
                  </a:outerShdw>
                </a:effectLst>
              </a:rPr>
              <a:t>tình huống</a:t>
            </a:r>
            <a:endParaRPr>
              <a:effectLst>
                <a:outerShdw blurRad="38100" dist="38100" dir="2700000" algn="tl">
                  <a:srgbClr val="000000">
                    <a:alpha val="43137"/>
                  </a:srgbClr>
                </a:outerShdw>
              </a:effectLst>
            </a:endParaRPr>
          </a:p>
        </p:txBody>
      </p:sp>
      <p:sp>
        <p:nvSpPr>
          <p:cNvPr id="176" name="Google Shape;176;p19"/>
          <p:cNvSpPr txBox="1">
            <a:spLocks noGrp="1"/>
          </p:cNvSpPr>
          <p:nvPr>
            <p:ph type="body" idx="1"/>
          </p:nvPr>
        </p:nvSpPr>
        <p:spPr>
          <a:xfrm>
            <a:off x="566250" y="1154125"/>
            <a:ext cx="4093500" cy="328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smtClean="0"/>
              <a:t>Luxor </a:t>
            </a:r>
            <a:r>
              <a:rPr lang="vi"/>
              <a:t>Technologies đang phải đối mặt với một số thách thức ảnh hưởng đến hiệu quả quản lý dự án của mình. Các yếu tố chính bao gồm</a:t>
            </a:r>
            <a:r>
              <a:rPr lang="vi" smtClean="0"/>
              <a:t>:</a:t>
            </a:r>
            <a:endParaRPr/>
          </a:p>
          <a:p>
            <a:pPr lvl="0">
              <a:spcBef>
                <a:spcPts val="1200"/>
              </a:spcBef>
              <a:buFont typeface="Wingdings" pitchFamily="2" charset="2"/>
              <a:buChar char="v"/>
            </a:pPr>
            <a:r>
              <a:rPr lang="vi-VN" smtClean="0"/>
              <a:t>Cạnh </a:t>
            </a:r>
            <a:r>
              <a:rPr lang="vi-VN"/>
              <a:t>tranh thị trường: </a:t>
            </a:r>
            <a:r>
              <a:rPr lang="en-US" err="1" smtClean="0"/>
              <a:t>Đối</a:t>
            </a:r>
            <a:r>
              <a:rPr lang="en-US" smtClean="0"/>
              <a:t> </a:t>
            </a:r>
            <a:r>
              <a:rPr lang="vi-VN" smtClean="0"/>
              <a:t>thủ </a:t>
            </a:r>
            <a:r>
              <a:rPr lang="vi-VN"/>
              <a:t>cạnh </a:t>
            </a:r>
            <a:r>
              <a:rPr lang="vi-VN" smtClean="0"/>
              <a:t>tranh</a:t>
            </a:r>
            <a:r>
              <a:rPr lang="en-US"/>
              <a:t> </a:t>
            </a:r>
            <a:r>
              <a:rPr lang="en-US" err="1" smtClean="0"/>
              <a:t>đã</a:t>
            </a:r>
            <a:r>
              <a:rPr lang="en-US" smtClean="0"/>
              <a:t> </a:t>
            </a:r>
            <a:r>
              <a:rPr lang="en-US" err="1" smtClean="0"/>
              <a:t>bắt</a:t>
            </a:r>
            <a:r>
              <a:rPr lang="en-US" smtClean="0"/>
              <a:t> </a:t>
            </a:r>
            <a:r>
              <a:rPr lang="en-US" err="1" smtClean="0"/>
              <a:t>kịp</a:t>
            </a:r>
            <a:r>
              <a:rPr lang="en-US" smtClean="0"/>
              <a:t> </a:t>
            </a:r>
            <a:r>
              <a:rPr lang="en-US" err="1" smtClean="0"/>
              <a:t>nhờ</a:t>
            </a:r>
            <a:r>
              <a:rPr lang="en-US" smtClean="0"/>
              <a:t> </a:t>
            </a:r>
            <a:r>
              <a:rPr lang="en-US" err="1" smtClean="0"/>
              <a:t>đột</a:t>
            </a:r>
            <a:r>
              <a:rPr lang="en-US" smtClean="0"/>
              <a:t> </a:t>
            </a:r>
            <a:r>
              <a:rPr lang="en-US" err="1" smtClean="0"/>
              <a:t>phá</a:t>
            </a:r>
            <a:r>
              <a:rPr lang="en-US" smtClean="0"/>
              <a:t> </a:t>
            </a:r>
            <a:r>
              <a:rPr lang="en-US" err="1" smtClean="0"/>
              <a:t>công</a:t>
            </a:r>
            <a:r>
              <a:rPr lang="en-US" smtClean="0"/>
              <a:t> </a:t>
            </a:r>
            <a:r>
              <a:rPr lang="en-US" err="1" smtClean="0"/>
              <a:t>nghệ</a:t>
            </a:r>
            <a:r>
              <a:rPr lang="en-US" smtClean="0"/>
              <a:t> </a:t>
            </a:r>
            <a:r>
              <a:rPr lang="en-US" err="1" smtClean="0"/>
              <a:t>đã</a:t>
            </a:r>
            <a:r>
              <a:rPr lang="en-US" smtClean="0"/>
              <a:t> </a:t>
            </a:r>
            <a:r>
              <a:rPr lang="en-US" err="1" smtClean="0"/>
              <a:t>tạo</a:t>
            </a:r>
            <a:r>
              <a:rPr lang="en-US" smtClean="0"/>
              <a:t> </a:t>
            </a:r>
            <a:r>
              <a:rPr lang="en-US" err="1" smtClean="0"/>
              <a:t>nên</a:t>
            </a:r>
            <a:r>
              <a:rPr lang="en-US" smtClean="0"/>
              <a:t> </a:t>
            </a:r>
            <a:r>
              <a:rPr lang="en-US" err="1" smtClean="0"/>
              <a:t>áp</a:t>
            </a:r>
            <a:r>
              <a:rPr lang="en-US" smtClean="0"/>
              <a:t> </a:t>
            </a:r>
            <a:r>
              <a:rPr lang="en-US" err="1" smtClean="0"/>
              <a:t>lực</a:t>
            </a:r>
            <a:r>
              <a:rPr lang="en-US" smtClean="0"/>
              <a:t> đ</a:t>
            </a:r>
            <a:r>
              <a:rPr lang="vi-VN" smtClean="0"/>
              <a:t>òi </a:t>
            </a:r>
            <a:r>
              <a:rPr lang="vi-VN"/>
              <a:t>hỏi </a:t>
            </a:r>
            <a:r>
              <a:rPr lang="en-US" err="1" smtClean="0"/>
              <a:t>công</a:t>
            </a:r>
            <a:r>
              <a:rPr lang="en-US" smtClean="0"/>
              <a:t> </a:t>
            </a:r>
            <a:r>
              <a:rPr lang="en-US" err="1" smtClean="0"/>
              <a:t>ty</a:t>
            </a:r>
            <a:r>
              <a:rPr lang="en-US" smtClean="0"/>
              <a:t> </a:t>
            </a:r>
            <a:r>
              <a:rPr lang="vi-VN" smtClean="0"/>
              <a:t>phải </a:t>
            </a:r>
            <a:r>
              <a:rPr lang="vi-VN"/>
              <a:t>thích ứng nhanh </a:t>
            </a:r>
            <a:r>
              <a:rPr lang="vi-VN" smtClean="0"/>
              <a:t>chóng</a:t>
            </a:r>
            <a:r>
              <a:rPr lang="en-US" smtClean="0"/>
              <a:t> .</a:t>
            </a:r>
            <a:endParaRPr/>
          </a:p>
          <a:p>
            <a:pPr lvl="0">
              <a:buFont typeface="Wingdings" pitchFamily="2" charset="2"/>
              <a:buChar char="v"/>
            </a:pPr>
            <a:r>
              <a:rPr lang="en-US" err="1" smtClean="0"/>
              <a:t>Rủi</a:t>
            </a:r>
            <a:r>
              <a:rPr lang="en-US" smtClean="0"/>
              <a:t> ro trong dự án: Bao gồm r</a:t>
            </a:r>
            <a:r>
              <a:rPr lang="vi-VN" smtClean="0"/>
              <a:t>ủi </a:t>
            </a:r>
            <a:r>
              <a:rPr lang="vi-VN"/>
              <a:t>ro kỹ thuật, rủi ro tiến độ và rủi ro tài </a:t>
            </a:r>
            <a:r>
              <a:rPr lang="vi-VN" smtClean="0"/>
              <a:t>chính</a:t>
            </a:r>
            <a:r>
              <a:rPr lang="en-US"/>
              <a:t>;</a:t>
            </a:r>
            <a:r>
              <a:rPr lang="en-US" smtClean="0"/>
              <a:t> trong đó</a:t>
            </a:r>
            <a:r>
              <a:rPr lang="vi-VN" smtClean="0"/>
              <a:t> </a:t>
            </a:r>
            <a:r>
              <a:rPr lang="vi-VN"/>
              <a:t>rủi ro kỹ thuật chính là rủi ro lớn </a:t>
            </a:r>
            <a:r>
              <a:rPr lang="vi-VN" smtClean="0"/>
              <a:t>nhất</a:t>
            </a:r>
            <a:r>
              <a:rPr lang="en-US" smtClean="0"/>
              <a:t> ảnh hưởng đến kế hoạch phát triển lâu dài cho công ty</a:t>
            </a:r>
            <a:r>
              <a:rPr lang="vi" smtClean="0"/>
              <a:t>.</a:t>
            </a:r>
            <a:endParaRPr/>
          </a:p>
        </p:txBody>
      </p:sp>
      <p:pic>
        <p:nvPicPr>
          <p:cNvPr id="177" name="Google Shape;177;p19"/>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20"/>
          <p:cNvPicPr preferRelativeResize="0">
            <a:picLocks noGrp="1"/>
          </p:cNvPicPr>
          <p:nvPr>
            <p:ph type="pic" idx="2"/>
          </p:nvPr>
        </p:nvPicPr>
        <p:blipFill>
          <a:blip r:embed="rId3">
            <a:alphaModFix/>
          </a:blip>
          <a:stretch>
            <a:fillRect/>
          </a:stretch>
        </p:blipFill>
        <p:spPr>
          <a:xfrm>
            <a:off x="4977275" y="488400"/>
            <a:ext cx="4166700" cy="4166700"/>
          </a:xfrm>
          <a:prstGeom prst="rect">
            <a:avLst/>
          </a:prstGeom>
        </p:spPr>
      </p:pic>
      <p:sp>
        <p:nvSpPr>
          <p:cNvPr id="183" name="Google Shape;183;p20"/>
          <p:cNvSpPr txBox="1">
            <a:spLocks noGrp="1"/>
          </p:cNvSpPr>
          <p:nvPr>
            <p:ph type="title"/>
          </p:nvPr>
        </p:nvSpPr>
        <p:spPr>
          <a:xfrm>
            <a:off x="566250" y="597425"/>
            <a:ext cx="4093500" cy="44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Phân tích </a:t>
            </a:r>
            <a:r>
              <a:rPr lang="en-US" smtClean="0">
                <a:effectLst>
                  <a:outerShdw blurRad="38100" dist="38100" dir="2700000" algn="tl">
                    <a:srgbClr val="000000">
                      <a:alpha val="43137"/>
                    </a:srgbClr>
                  </a:outerShdw>
                </a:effectLst>
              </a:rPr>
              <a:t>tác động</a:t>
            </a:r>
            <a:endParaRPr>
              <a:effectLst>
                <a:outerShdw blurRad="38100" dist="38100" dir="2700000" algn="tl">
                  <a:srgbClr val="000000">
                    <a:alpha val="43137"/>
                  </a:srgbClr>
                </a:outerShdw>
              </a:effectLst>
            </a:endParaRPr>
          </a:p>
        </p:txBody>
      </p:sp>
      <p:sp>
        <p:nvSpPr>
          <p:cNvPr id="184" name="Google Shape;184;p20"/>
          <p:cNvSpPr txBox="1">
            <a:spLocks noGrp="1"/>
          </p:cNvSpPr>
          <p:nvPr>
            <p:ph type="body" idx="1"/>
          </p:nvPr>
        </p:nvSpPr>
        <p:spPr>
          <a:xfrm>
            <a:off x="566250" y="1154125"/>
            <a:ext cx="4093500" cy="328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vi"/>
              <a:t>Tác động và các yếu tố ảnh hưởng: Phân tích tình hình cho thấy một số tác động:</a:t>
            </a:r>
            <a:endParaRPr/>
          </a:p>
          <a:p>
            <a:pPr lvl="0">
              <a:spcBef>
                <a:spcPts val="1200"/>
              </a:spcBef>
              <a:buFont typeface="Wingdings" pitchFamily="2" charset="2"/>
              <a:buChar char="v"/>
            </a:pPr>
            <a:r>
              <a:rPr lang="en-US" smtClean="0"/>
              <a:t>Mất đi vị thế dẫn đầu: </a:t>
            </a:r>
            <a:r>
              <a:rPr lang="vi-VN" smtClean="0"/>
              <a:t>Luxor </a:t>
            </a:r>
            <a:r>
              <a:rPr lang="vi-VN"/>
              <a:t>có thể </a:t>
            </a:r>
            <a:r>
              <a:rPr lang="en-US" smtClean="0"/>
              <a:t>sẽ </a:t>
            </a:r>
            <a:r>
              <a:rPr lang="vi-VN" smtClean="0"/>
              <a:t>không </a:t>
            </a:r>
            <a:r>
              <a:rPr lang="vi-VN"/>
              <a:t>còn là công ty dẫn đầu mà trở thành kẻ </a:t>
            </a:r>
            <a:r>
              <a:rPr lang="vi-VN" smtClean="0"/>
              <a:t>theo</a:t>
            </a:r>
            <a:r>
              <a:rPr lang="en-US" smtClean="0"/>
              <a:t> sau</a:t>
            </a:r>
            <a:r>
              <a:rPr lang="vi" smtClean="0"/>
              <a:t>.</a:t>
            </a:r>
            <a:endParaRPr/>
          </a:p>
          <a:p>
            <a:pPr lvl="0">
              <a:buFont typeface="Wingdings" pitchFamily="2" charset="2"/>
              <a:buChar char="v"/>
            </a:pPr>
            <a:r>
              <a:rPr lang="en-US" smtClean="0"/>
              <a:t>Nh</a:t>
            </a:r>
            <a:r>
              <a:rPr lang="vi-VN" smtClean="0"/>
              <a:t>ững </a:t>
            </a:r>
            <a:r>
              <a:rPr lang="vi-VN"/>
              <a:t>tác động của rủi ro “Chuyển đổi từ người dẫn đầu sang người theo sau trên thị trường</a:t>
            </a:r>
            <a:r>
              <a:rPr lang="vi-VN" smtClean="0"/>
              <a:t>” </a:t>
            </a:r>
            <a:endParaRPr/>
          </a:p>
        </p:txBody>
      </p:sp>
      <p:pic>
        <p:nvPicPr>
          <p:cNvPr id="185" name="Google Shape;185;p20"/>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1"/>
          <p:cNvPicPr preferRelativeResize="0">
            <a:picLocks noGrp="1"/>
          </p:cNvPicPr>
          <p:nvPr>
            <p:ph type="pic" idx="2"/>
          </p:nvPr>
        </p:nvPicPr>
        <p:blipFill rotWithShape="1">
          <a:blip r:embed="rId3">
            <a:alphaModFix/>
          </a:blip>
          <a:srcRect l="9494" r="9494"/>
          <a:stretch/>
        </p:blipFill>
        <p:spPr>
          <a:xfrm>
            <a:off x="4977275" y="0"/>
            <a:ext cx="4166700" cy="5143501"/>
          </a:xfrm>
          <a:prstGeom prst="rect">
            <a:avLst/>
          </a:prstGeom>
        </p:spPr>
      </p:pic>
      <p:sp>
        <p:nvSpPr>
          <p:cNvPr id="191" name="Google Shape;191;p21"/>
          <p:cNvSpPr txBox="1">
            <a:spLocks noGrp="1"/>
          </p:cNvSpPr>
          <p:nvPr>
            <p:ph type="title"/>
          </p:nvPr>
        </p:nvSpPr>
        <p:spPr>
          <a:xfrm>
            <a:off x="566250" y="597425"/>
            <a:ext cx="4093500" cy="44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Cơ sở lý thuyết</a:t>
            </a:r>
            <a:endParaRPr>
              <a:effectLst>
                <a:outerShdw blurRad="38100" dist="38100" dir="2700000" algn="tl">
                  <a:srgbClr val="000000">
                    <a:alpha val="43137"/>
                  </a:srgbClr>
                </a:outerShdw>
              </a:effectLst>
            </a:endParaRPr>
          </a:p>
        </p:txBody>
      </p:sp>
      <p:sp>
        <p:nvSpPr>
          <p:cNvPr id="192" name="Google Shape;192;p21"/>
          <p:cNvSpPr txBox="1">
            <a:spLocks noGrp="1"/>
          </p:cNvSpPr>
          <p:nvPr>
            <p:ph type="body" idx="1"/>
          </p:nvPr>
        </p:nvSpPr>
        <p:spPr>
          <a:xfrm>
            <a:off x="566250" y="1154125"/>
            <a:ext cx="4093500" cy="3280500"/>
          </a:xfrm>
          <a:prstGeom prst="rect">
            <a:avLst/>
          </a:prstGeom>
        </p:spPr>
        <p:txBody>
          <a:bodyPr spcFirstLastPara="1" wrap="square" lIns="91425" tIns="91425" rIns="91425" bIns="91425" anchor="t" anchorCtr="0">
            <a:normAutofit/>
          </a:bodyPr>
          <a:lstStyle/>
          <a:p>
            <a:pPr marL="0" indent="0">
              <a:buNone/>
            </a:pPr>
            <a:r>
              <a:rPr lang="vi"/>
              <a:t>Cơ sở lý thuyết cho quản lý rủi ro trong các dự án bao gồm hiểu các nguyên tắc và khuôn khổ hướng dẫn xác định, đánh giá và ứng phó rủi ro hiệu quả.</a:t>
            </a:r>
            <a:r>
              <a:rPr lang="en-US"/>
              <a:t> </a:t>
            </a:r>
            <a:r>
              <a:rPr lang="en-US" smtClean="0"/>
              <a:t>Trong đó: </a:t>
            </a:r>
            <a:endParaRPr lang="en-US"/>
          </a:p>
          <a:p>
            <a:pPr marL="0" lvl="0" indent="0">
              <a:buNone/>
            </a:pPr>
            <a:endParaRPr lang="pt-BR" b="1" i="1" u="sng"/>
          </a:p>
          <a:p>
            <a:pPr marL="0" lvl="0" indent="0">
              <a:buNone/>
            </a:pPr>
            <a:r>
              <a:rPr lang="pt-BR" b="1" smtClean="0"/>
              <a:t>Rủi ro </a:t>
            </a:r>
            <a:r>
              <a:rPr lang="pt-BR" smtClean="0"/>
              <a:t>là những </a:t>
            </a:r>
            <a:r>
              <a:rPr lang="pt-BR"/>
              <a:t>sự kiện hoặc điều kiện không chắc chắn mà nếu xảy ra sẽ có tác động tích cực hoặc tiêu cực đến mục tiêu dự </a:t>
            </a:r>
            <a:r>
              <a:rPr lang="pt-BR" smtClean="0"/>
              <a:t>án.</a:t>
            </a:r>
          </a:p>
          <a:p>
            <a:pPr marL="0" lvl="0" indent="0">
              <a:buNone/>
            </a:pPr>
            <a:endParaRPr lang="en-US"/>
          </a:p>
          <a:p>
            <a:pPr marL="0" lvl="0" indent="0">
              <a:buNone/>
            </a:pPr>
            <a:r>
              <a:rPr lang="pt-BR" b="1" smtClean="0"/>
              <a:t>Quy trình quản lý rủi ro </a:t>
            </a:r>
            <a:r>
              <a:rPr lang="pt-BR"/>
              <a:t>bao gồm 4 bước: </a:t>
            </a:r>
            <a:endParaRPr lang="pt-BR" smtClean="0"/>
          </a:p>
          <a:p>
            <a:pPr marL="342900" lvl="0" indent="-342900">
              <a:buFont typeface="+mj-lt"/>
              <a:buAutoNum type="arabicPeriod"/>
            </a:pPr>
            <a:r>
              <a:rPr lang="pt-BR" smtClean="0"/>
              <a:t>Xác </a:t>
            </a:r>
            <a:r>
              <a:rPr lang="pt-BR"/>
              <a:t>định rủi </a:t>
            </a:r>
            <a:r>
              <a:rPr lang="pt-BR" smtClean="0"/>
              <a:t>ro</a:t>
            </a:r>
          </a:p>
          <a:p>
            <a:pPr marL="342900" lvl="0" indent="-342900">
              <a:buFont typeface="+mj-lt"/>
              <a:buAutoNum type="arabicPeriod"/>
            </a:pPr>
            <a:r>
              <a:rPr lang="pt-BR" smtClean="0"/>
              <a:t>Đánh </a:t>
            </a:r>
            <a:r>
              <a:rPr lang="pt-BR"/>
              <a:t>giá rủi </a:t>
            </a:r>
            <a:r>
              <a:rPr lang="pt-BR" smtClean="0"/>
              <a:t>ro</a:t>
            </a:r>
          </a:p>
          <a:p>
            <a:pPr marL="342900" lvl="0" indent="-342900">
              <a:buFont typeface="+mj-lt"/>
              <a:buAutoNum type="arabicPeriod"/>
            </a:pPr>
            <a:r>
              <a:rPr lang="pt-BR" smtClean="0"/>
              <a:t>Xây </a:t>
            </a:r>
            <a:r>
              <a:rPr lang="pt-BR"/>
              <a:t>dựng giải pháp cho rủi </a:t>
            </a:r>
            <a:r>
              <a:rPr lang="pt-BR" smtClean="0"/>
              <a:t>ro</a:t>
            </a:r>
          </a:p>
          <a:p>
            <a:pPr marL="342900" lvl="0" indent="-342900">
              <a:buFont typeface="+mj-lt"/>
              <a:buAutoNum type="arabicPeriod"/>
            </a:pPr>
            <a:r>
              <a:rPr lang="pt-BR" smtClean="0"/>
              <a:t>Kiểm soát rủi ro. </a:t>
            </a:r>
            <a:endParaRPr/>
          </a:p>
        </p:txBody>
      </p:sp>
      <p:pic>
        <p:nvPicPr>
          <p:cNvPr id="193" name="Google Shape;193;p21"/>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23"/>
          <p:cNvPicPr preferRelativeResize="0">
            <a:picLocks noGrp="1"/>
          </p:cNvPicPr>
          <p:nvPr>
            <p:ph type="pic" idx="2"/>
          </p:nvPr>
        </p:nvPicPr>
        <p:blipFill>
          <a:blip r:embed="rId3">
            <a:alphaModFix/>
          </a:blip>
          <a:stretch>
            <a:fillRect/>
          </a:stretch>
        </p:blipFill>
        <p:spPr>
          <a:xfrm>
            <a:off x="0" y="554577"/>
            <a:ext cx="4166700" cy="4034346"/>
          </a:xfrm>
          <a:prstGeom prst="rect">
            <a:avLst/>
          </a:prstGeom>
        </p:spPr>
      </p:pic>
      <p:sp>
        <p:nvSpPr>
          <p:cNvPr id="207" name="Google Shape;207;p23"/>
          <p:cNvSpPr txBox="1">
            <a:spLocks noGrp="1"/>
          </p:cNvSpPr>
          <p:nvPr>
            <p:ph type="title"/>
          </p:nvPr>
        </p:nvSpPr>
        <p:spPr>
          <a:xfrm>
            <a:off x="4651550" y="673625"/>
            <a:ext cx="40935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vi">
                <a:effectLst>
                  <a:outerShdw blurRad="38100" dist="38100" dir="2700000" algn="tl">
                    <a:srgbClr val="000000">
                      <a:alpha val="43137"/>
                    </a:srgbClr>
                  </a:outerShdw>
                </a:effectLst>
              </a:rPr>
              <a:t>Quy trình quản lý rủi ro</a:t>
            </a:r>
            <a:endParaRPr>
              <a:effectLst>
                <a:outerShdw blurRad="38100" dist="38100" dir="2700000" algn="tl">
                  <a:srgbClr val="000000">
                    <a:alpha val="43137"/>
                  </a:srgbClr>
                </a:outerShdw>
              </a:effectLst>
            </a:endParaRPr>
          </a:p>
        </p:txBody>
      </p:sp>
      <p:sp>
        <p:nvSpPr>
          <p:cNvPr id="208" name="Google Shape;208;p23"/>
          <p:cNvSpPr txBox="1">
            <a:spLocks noGrp="1"/>
          </p:cNvSpPr>
          <p:nvPr>
            <p:ph type="body" idx="1"/>
          </p:nvPr>
        </p:nvSpPr>
        <p:spPr>
          <a:xfrm>
            <a:off x="4651550" y="1154125"/>
            <a:ext cx="4093500" cy="3280500"/>
          </a:xfrm>
          <a:prstGeom prst="rect">
            <a:avLst/>
          </a:prstGeom>
        </p:spPr>
        <p:txBody>
          <a:bodyPr spcFirstLastPara="1" wrap="square" lIns="91425" tIns="91425" rIns="91425" bIns="91425" anchor="t" anchorCtr="0">
            <a:normAutofit/>
          </a:bodyPr>
          <a:lstStyle/>
          <a:p>
            <a:pPr marL="0" lvl="0" indent="0">
              <a:buNone/>
            </a:pPr>
            <a:r>
              <a:rPr lang="vi-VN"/>
              <a:t>Quản lý rủi ro giúp cho dự án chủ động hơn, giảm thiểu bất ngờ và hậu quả không mong muốn, đồng thời tạo điều kiện để tận dụng những cơ hội có thể phát sinh từ các rủi ro tích cực. </a:t>
            </a:r>
            <a:endParaRPr lang="en-US" smtClean="0"/>
          </a:p>
          <a:p>
            <a:pPr marL="0" lvl="0" indent="0">
              <a:buNone/>
            </a:pPr>
            <a:endParaRPr lang="en-US"/>
          </a:p>
          <a:p>
            <a:pPr marL="0" lvl="0" indent="0">
              <a:buNone/>
            </a:pPr>
            <a:r>
              <a:rPr lang="vi-VN" smtClean="0"/>
              <a:t>Việc </a:t>
            </a:r>
            <a:r>
              <a:rPr lang="vi-VN"/>
              <a:t>lập kế hoạch đối phó rủi ro cũng giúp cải thiện khả năng hoàn thành dự án đúng tiến độ và trong giới hạn ngân sách đã </a:t>
            </a:r>
            <a:r>
              <a:rPr lang="vi-VN" smtClean="0"/>
              <a:t>định</a:t>
            </a:r>
            <a:r>
              <a:rPr lang="en-US"/>
              <a:t>.</a:t>
            </a:r>
            <a:endParaRPr/>
          </a:p>
        </p:txBody>
      </p:sp>
      <p:pic>
        <p:nvPicPr>
          <p:cNvPr id="209" name="Google Shape;209;p23"/>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24"/>
          <p:cNvPicPr preferRelativeResize="0">
            <a:picLocks noGrp="1"/>
          </p:cNvPicPr>
          <p:nvPr>
            <p:ph type="pic" idx="2"/>
          </p:nvPr>
        </p:nvPicPr>
        <p:blipFill>
          <a:blip r:embed="rId3">
            <a:alphaModFix/>
          </a:blip>
          <a:stretch>
            <a:fillRect/>
          </a:stretch>
        </p:blipFill>
        <p:spPr>
          <a:xfrm>
            <a:off x="0" y="592754"/>
            <a:ext cx="4166699" cy="3957992"/>
          </a:xfrm>
          <a:prstGeom prst="rect">
            <a:avLst/>
          </a:prstGeom>
        </p:spPr>
      </p:pic>
      <p:sp>
        <p:nvSpPr>
          <p:cNvPr id="215" name="Google Shape;215;p24"/>
          <p:cNvSpPr txBox="1">
            <a:spLocks noGrp="1"/>
          </p:cNvSpPr>
          <p:nvPr>
            <p:ph type="title"/>
          </p:nvPr>
        </p:nvSpPr>
        <p:spPr>
          <a:xfrm>
            <a:off x="4651550" y="673625"/>
            <a:ext cx="40935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mtClean="0">
                <a:effectLst>
                  <a:outerShdw blurRad="38100" dist="38100" dir="2700000" algn="tl">
                    <a:srgbClr val="000000">
                      <a:alpha val="43137"/>
                    </a:srgbClr>
                  </a:outerShdw>
                </a:effectLst>
              </a:rPr>
              <a:t>Bước 1: </a:t>
            </a:r>
            <a:r>
              <a:rPr lang="vi" smtClean="0">
                <a:effectLst>
                  <a:outerShdw blurRad="38100" dist="38100" dir="2700000" algn="tl">
                    <a:srgbClr val="000000">
                      <a:alpha val="43137"/>
                    </a:srgbClr>
                  </a:outerShdw>
                </a:effectLst>
              </a:rPr>
              <a:t>Xác </a:t>
            </a:r>
            <a:r>
              <a:rPr lang="vi">
                <a:effectLst>
                  <a:outerShdw blurRad="38100" dist="38100" dir="2700000" algn="tl">
                    <a:srgbClr val="000000">
                      <a:alpha val="43137"/>
                    </a:srgbClr>
                  </a:outerShdw>
                </a:effectLst>
              </a:rPr>
              <a:t>định rủi ro</a:t>
            </a:r>
            <a:endParaRPr>
              <a:effectLst>
                <a:outerShdw blurRad="38100" dist="38100" dir="2700000" algn="tl">
                  <a:srgbClr val="000000">
                    <a:alpha val="43137"/>
                  </a:srgbClr>
                </a:outerShdw>
              </a:effectLst>
            </a:endParaRPr>
          </a:p>
        </p:txBody>
      </p:sp>
      <p:sp>
        <p:nvSpPr>
          <p:cNvPr id="216" name="Google Shape;216;p24"/>
          <p:cNvSpPr txBox="1">
            <a:spLocks noGrp="1"/>
          </p:cNvSpPr>
          <p:nvPr>
            <p:ph type="body" idx="1"/>
          </p:nvPr>
        </p:nvSpPr>
        <p:spPr>
          <a:xfrm>
            <a:off x="4651550" y="1154125"/>
            <a:ext cx="4093500" cy="3280500"/>
          </a:xfrm>
          <a:prstGeom prst="rect">
            <a:avLst/>
          </a:prstGeom>
        </p:spPr>
        <p:txBody>
          <a:bodyPr spcFirstLastPara="1" wrap="square" lIns="91425" tIns="91425" rIns="91425" bIns="91425" anchor="t" anchorCtr="0">
            <a:normAutofit/>
          </a:bodyPr>
          <a:lstStyle/>
          <a:p>
            <a:pPr marL="0" lvl="0" indent="0">
              <a:buNone/>
            </a:pPr>
            <a:r>
              <a:rPr lang="en-US" smtClean="0"/>
              <a:t>Xác </a:t>
            </a:r>
            <a:r>
              <a:rPr lang="vi-VN" smtClean="0"/>
              <a:t>định </a:t>
            </a:r>
            <a:r>
              <a:rPr lang="vi-VN"/>
              <a:t>tất cả các sự kiện có thể ảnh hưởng tiêu cực hoặc tích cực đến mục tiêu của dự án:</a:t>
            </a:r>
          </a:p>
          <a:p>
            <a:pPr lvl="0">
              <a:buFont typeface="Arial" pitchFamily="34" charset="0"/>
              <a:buChar char="•"/>
            </a:pPr>
            <a:r>
              <a:rPr lang="vi-VN"/>
              <a:t>Các mốc quan trọng của dự án</a:t>
            </a:r>
          </a:p>
          <a:p>
            <a:pPr lvl="0">
              <a:buFont typeface="Arial" pitchFamily="34" charset="0"/>
              <a:buChar char="•"/>
            </a:pPr>
            <a:r>
              <a:rPr lang="vi-VN"/>
              <a:t>Hành trình tài chính của dự án</a:t>
            </a:r>
          </a:p>
          <a:p>
            <a:pPr lvl="0">
              <a:buFont typeface="Arial" pitchFamily="34" charset="0"/>
              <a:buChar char="•"/>
            </a:pPr>
            <a:r>
              <a:rPr lang="vi-VN"/>
              <a:t>Phạm vi của dự án</a:t>
            </a:r>
          </a:p>
          <a:p>
            <a:pPr marL="0" lvl="0" indent="0">
              <a:buNone/>
            </a:pPr>
            <a:endParaRPr lang="en-US" smtClean="0"/>
          </a:p>
          <a:p>
            <a:pPr marL="0" lvl="0" indent="0">
              <a:buNone/>
            </a:pPr>
            <a:r>
              <a:rPr lang="en-US" smtClean="0"/>
              <a:t>Muốn xác định rủi ro thì đầu tiên phải </a:t>
            </a:r>
            <a:r>
              <a:rPr lang="vi-VN" smtClean="0"/>
              <a:t>tìm </a:t>
            </a:r>
            <a:r>
              <a:rPr lang="vi-VN"/>
              <a:t>ra rủi ro lớn trước sau đó mới đến cái cụ thể. Các kỹ thuật được dùng để xác định rủi ro </a:t>
            </a:r>
            <a:r>
              <a:rPr lang="vi-VN" smtClean="0"/>
              <a:t>như</a:t>
            </a:r>
            <a:r>
              <a:rPr lang="en-US" smtClean="0"/>
              <a:t>:</a:t>
            </a:r>
            <a:r>
              <a:rPr lang="vi-VN" smtClean="0"/>
              <a:t> </a:t>
            </a:r>
            <a:r>
              <a:rPr lang="vi-VN"/>
              <a:t>kỹ thuật động não, xác định vấn đề, hồ sơ rủi </a:t>
            </a:r>
            <a:r>
              <a:rPr lang="vi-VN" smtClean="0"/>
              <a:t>ro</a:t>
            </a:r>
            <a:r>
              <a:rPr lang="en-US" smtClean="0"/>
              <a:t>.</a:t>
            </a:r>
          </a:p>
        </p:txBody>
      </p:sp>
      <p:pic>
        <p:nvPicPr>
          <p:cNvPr id="217" name="Google Shape;217;p24"/>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25"/>
          <p:cNvPicPr preferRelativeResize="0">
            <a:picLocks noGrp="1"/>
          </p:cNvPicPr>
          <p:nvPr>
            <p:ph type="pic" idx="2"/>
          </p:nvPr>
        </p:nvPicPr>
        <p:blipFill>
          <a:blip r:embed="rId3">
            <a:alphaModFix/>
          </a:blip>
          <a:stretch>
            <a:fillRect/>
          </a:stretch>
        </p:blipFill>
        <p:spPr>
          <a:xfrm>
            <a:off x="0" y="783771"/>
            <a:ext cx="4469363" cy="3192501"/>
          </a:xfrm>
          <a:prstGeom prst="rect">
            <a:avLst/>
          </a:prstGeom>
        </p:spPr>
      </p:pic>
      <p:sp>
        <p:nvSpPr>
          <p:cNvPr id="223" name="Google Shape;223;p25"/>
          <p:cNvSpPr txBox="1">
            <a:spLocks noGrp="1"/>
          </p:cNvSpPr>
          <p:nvPr>
            <p:ph type="title"/>
          </p:nvPr>
        </p:nvSpPr>
        <p:spPr>
          <a:xfrm>
            <a:off x="4651550" y="673625"/>
            <a:ext cx="40935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mtClean="0">
                <a:effectLst>
                  <a:outerShdw blurRad="38100" dist="38100" dir="2700000" algn="tl">
                    <a:srgbClr val="000000">
                      <a:alpha val="43137"/>
                    </a:srgbClr>
                  </a:outerShdw>
                </a:effectLst>
              </a:rPr>
              <a:t>Bước 2: </a:t>
            </a:r>
            <a:r>
              <a:rPr lang="vi" smtClean="0">
                <a:effectLst>
                  <a:outerShdw blurRad="38100" dist="38100" dir="2700000" algn="tl">
                    <a:srgbClr val="000000">
                      <a:alpha val="43137"/>
                    </a:srgbClr>
                  </a:outerShdw>
                </a:effectLst>
              </a:rPr>
              <a:t>Đánh </a:t>
            </a:r>
            <a:r>
              <a:rPr lang="vi">
                <a:effectLst>
                  <a:outerShdw blurRad="38100" dist="38100" dir="2700000" algn="tl">
                    <a:srgbClr val="000000">
                      <a:alpha val="43137"/>
                    </a:srgbClr>
                  </a:outerShdw>
                </a:effectLst>
              </a:rPr>
              <a:t>giá rủi ro</a:t>
            </a:r>
            <a:endParaRPr>
              <a:effectLst>
                <a:outerShdw blurRad="38100" dist="38100" dir="2700000" algn="tl">
                  <a:srgbClr val="000000">
                    <a:alpha val="43137"/>
                  </a:srgbClr>
                </a:outerShdw>
              </a:effectLst>
            </a:endParaRPr>
          </a:p>
        </p:txBody>
      </p:sp>
      <p:sp>
        <p:nvSpPr>
          <p:cNvPr id="224" name="Google Shape;224;p25"/>
          <p:cNvSpPr txBox="1">
            <a:spLocks noGrp="1"/>
          </p:cNvSpPr>
          <p:nvPr>
            <p:ph type="body" idx="1"/>
          </p:nvPr>
        </p:nvSpPr>
        <p:spPr>
          <a:xfrm>
            <a:off x="4651550" y="1154125"/>
            <a:ext cx="4093500" cy="3280500"/>
          </a:xfrm>
          <a:prstGeom prst="rect">
            <a:avLst/>
          </a:prstGeom>
        </p:spPr>
        <p:txBody>
          <a:bodyPr spcFirstLastPara="1" wrap="square" lIns="91425" tIns="91425" rIns="91425" bIns="91425" anchor="t" anchorCtr="0">
            <a:normAutofit/>
          </a:bodyPr>
          <a:lstStyle/>
          <a:p>
            <a:pPr marL="0" lvl="0" indent="0">
              <a:buNone/>
            </a:pPr>
            <a:r>
              <a:rPr lang="en-US"/>
              <a:t>M</a:t>
            </a:r>
            <a:r>
              <a:rPr lang="en-US" smtClean="0"/>
              <a:t>ục </a:t>
            </a:r>
            <a:r>
              <a:rPr lang="en-US"/>
              <a:t>tiêu là xác định mức độ nghiêm trọng và khả năng xảy ra của từng rủi ro, từ đó giúp đưa ra các chiến lược ứng phó phù hợp. </a:t>
            </a:r>
            <a:endParaRPr lang="en-US" smtClean="0"/>
          </a:p>
          <a:p>
            <a:pPr marL="0" lvl="0" indent="0" algn="l" rtl="0">
              <a:spcBef>
                <a:spcPts val="0"/>
              </a:spcBef>
              <a:spcAft>
                <a:spcPts val="0"/>
              </a:spcAft>
              <a:buNone/>
            </a:pPr>
            <a:endParaRPr lang="en-US"/>
          </a:p>
          <a:p>
            <a:pPr marL="0" lvl="0" indent="0">
              <a:buNone/>
            </a:pPr>
            <a:r>
              <a:rPr lang="en-US"/>
              <a:t>Bước này sử dụng nhiều công cụ và kỹ thuật khác nhau để đánh giá rủi ro một cách chi </a:t>
            </a:r>
            <a:r>
              <a:rPr lang="en-US" smtClean="0"/>
              <a:t>tiết, </a:t>
            </a:r>
            <a:r>
              <a:rPr lang="vi" smtClean="0"/>
              <a:t>bao gồm:</a:t>
            </a:r>
            <a:endParaRPr lang="en-US"/>
          </a:p>
          <a:p>
            <a:pPr marL="342900" lvl="0" indent="-342900">
              <a:buFont typeface="+mj-lt"/>
              <a:buAutoNum type="arabicPeriod"/>
            </a:pPr>
            <a:r>
              <a:rPr lang="en-US"/>
              <a:t>P</a:t>
            </a:r>
            <a:r>
              <a:rPr lang="en-US" smtClean="0"/>
              <a:t>hân </a:t>
            </a:r>
            <a:r>
              <a:rPr lang="en-US"/>
              <a:t>tích tình huống. </a:t>
            </a:r>
          </a:p>
          <a:p>
            <a:pPr marL="342900" lvl="0" indent="-342900">
              <a:buFont typeface="+mj-lt"/>
              <a:buAutoNum type="arabicPeriod"/>
            </a:pPr>
            <a:r>
              <a:rPr lang="en-US" smtClean="0"/>
              <a:t>Ma </a:t>
            </a:r>
            <a:r>
              <a:rPr lang="en-US"/>
              <a:t>trận rủi ro (Risk </a:t>
            </a:r>
            <a:r>
              <a:rPr lang="en-US" smtClean="0"/>
              <a:t>matrix)</a:t>
            </a:r>
          </a:p>
          <a:p>
            <a:pPr marL="342900" lvl="0" indent="-342900">
              <a:buFont typeface="+mj-lt"/>
              <a:buAutoNum type="arabicPeriod"/>
            </a:pPr>
            <a:r>
              <a:rPr lang="en-US" smtClean="0"/>
              <a:t>P</a:t>
            </a:r>
            <a:r>
              <a:rPr lang="vi-VN" smtClean="0"/>
              <a:t>hân </a:t>
            </a:r>
            <a:r>
              <a:rPr lang="vi-VN"/>
              <a:t>tích cách thức gây sai lỗi và tác động (</a:t>
            </a:r>
            <a:r>
              <a:rPr lang="vi-VN" smtClean="0"/>
              <a:t>FMEA</a:t>
            </a:r>
            <a:r>
              <a:rPr lang="en-US" smtClean="0"/>
              <a:t>)</a:t>
            </a:r>
          </a:p>
          <a:p>
            <a:pPr marL="342900" lvl="0" indent="-342900">
              <a:buFont typeface="+mj-lt"/>
              <a:buAutoNum type="arabicPeriod"/>
            </a:pPr>
            <a:r>
              <a:rPr lang="en-US" smtClean="0"/>
              <a:t>P</a:t>
            </a:r>
            <a:r>
              <a:rPr lang="vi-VN" smtClean="0"/>
              <a:t>hân </a:t>
            </a:r>
            <a:r>
              <a:rPr lang="vi-VN"/>
              <a:t>tích xác </a:t>
            </a:r>
            <a:r>
              <a:rPr lang="vi-VN" smtClean="0"/>
              <a:t>suất</a:t>
            </a:r>
            <a:r>
              <a:rPr lang="en-US" smtClean="0"/>
              <a:t>.</a:t>
            </a:r>
            <a:endParaRPr/>
          </a:p>
        </p:txBody>
      </p:sp>
      <p:pic>
        <p:nvPicPr>
          <p:cNvPr id="225" name="Google Shape;225;p25"/>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26"/>
          <p:cNvPicPr preferRelativeResize="0">
            <a:picLocks noGrp="1"/>
          </p:cNvPicPr>
          <p:nvPr>
            <p:ph type="pic" idx="2"/>
          </p:nvPr>
        </p:nvPicPr>
        <p:blipFill>
          <a:blip r:embed="rId3">
            <a:alphaModFix/>
          </a:blip>
          <a:stretch>
            <a:fillRect/>
          </a:stretch>
        </p:blipFill>
        <p:spPr>
          <a:xfrm>
            <a:off x="0" y="488400"/>
            <a:ext cx="4166699" cy="4166699"/>
          </a:xfrm>
          <a:prstGeom prst="rect">
            <a:avLst/>
          </a:prstGeom>
        </p:spPr>
      </p:pic>
      <p:sp>
        <p:nvSpPr>
          <p:cNvPr id="231" name="Google Shape;231;p26"/>
          <p:cNvSpPr txBox="1">
            <a:spLocks noGrp="1"/>
          </p:cNvSpPr>
          <p:nvPr>
            <p:ph type="title"/>
          </p:nvPr>
        </p:nvSpPr>
        <p:spPr>
          <a:xfrm>
            <a:off x="4651550" y="488400"/>
            <a:ext cx="4093500" cy="44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smtClean="0">
                <a:effectLst>
                  <a:outerShdw blurRad="38100" dist="38100" dir="2700000" algn="tl">
                    <a:srgbClr val="000000">
                      <a:alpha val="43137"/>
                    </a:srgbClr>
                  </a:outerShdw>
                </a:effectLst>
              </a:rPr>
              <a:t>Bước 3: </a:t>
            </a:r>
            <a:r>
              <a:rPr lang="vi" smtClean="0">
                <a:effectLst>
                  <a:outerShdw blurRad="38100" dist="38100" dir="2700000" algn="tl">
                    <a:srgbClr val="000000">
                      <a:alpha val="43137"/>
                    </a:srgbClr>
                  </a:outerShdw>
                </a:effectLst>
              </a:rPr>
              <a:t>Xây </a:t>
            </a:r>
            <a:r>
              <a:rPr lang="vi">
                <a:effectLst>
                  <a:outerShdw blurRad="38100" dist="38100" dir="2700000" algn="tl">
                    <a:srgbClr val="000000">
                      <a:alpha val="43137"/>
                    </a:srgbClr>
                  </a:outerShdw>
                </a:effectLst>
              </a:rPr>
              <a:t>dựng giải pháp</a:t>
            </a:r>
            <a:endParaRPr>
              <a:effectLst>
                <a:outerShdw blurRad="38100" dist="38100" dir="2700000" algn="tl">
                  <a:srgbClr val="000000">
                    <a:alpha val="43137"/>
                  </a:srgbClr>
                </a:outerShdw>
              </a:effectLst>
            </a:endParaRPr>
          </a:p>
        </p:txBody>
      </p:sp>
      <p:sp>
        <p:nvSpPr>
          <p:cNvPr id="232" name="Google Shape;232;p26"/>
          <p:cNvSpPr txBox="1">
            <a:spLocks noGrp="1"/>
          </p:cNvSpPr>
          <p:nvPr>
            <p:ph type="body" idx="1"/>
          </p:nvPr>
        </p:nvSpPr>
        <p:spPr>
          <a:xfrm>
            <a:off x="4651550" y="1032828"/>
            <a:ext cx="4093500" cy="3280500"/>
          </a:xfrm>
          <a:prstGeom prst="rect">
            <a:avLst/>
          </a:prstGeom>
        </p:spPr>
        <p:txBody>
          <a:bodyPr spcFirstLastPara="1" wrap="square" lIns="91425" tIns="91425" rIns="91425" bIns="91425" anchor="t" anchorCtr="0">
            <a:normAutofit/>
          </a:bodyPr>
          <a:lstStyle/>
          <a:p>
            <a:pPr marL="0" lvl="0" indent="0">
              <a:buNone/>
            </a:pPr>
            <a:r>
              <a:rPr lang="en-US" smtClean="0"/>
              <a:t>Bước </a:t>
            </a:r>
            <a:r>
              <a:rPr lang="en-US"/>
              <a:t>này tập trung vào việc xây dựng các chiến lược ứng phó với các rủi ro nhằm giảm thiểu hoặc loại bỏ các tác động tiêu cực, đồng thời tận dụng cơ hội nếu có. </a:t>
            </a:r>
            <a:endParaRPr lang="en-US" smtClean="0"/>
          </a:p>
          <a:p>
            <a:pPr marL="0" lvl="0" indent="0">
              <a:buNone/>
            </a:pPr>
            <a:endParaRPr lang="en-US"/>
          </a:p>
          <a:p>
            <a:pPr marL="0" lvl="0" indent="0">
              <a:buNone/>
            </a:pPr>
            <a:r>
              <a:rPr lang="vi-VN"/>
              <a:t>Có </a:t>
            </a:r>
            <a:r>
              <a:rPr lang="en-US" smtClean="0"/>
              <a:t>bốn</a:t>
            </a:r>
            <a:r>
              <a:rPr lang="vi-VN" smtClean="0"/>
              <a:t> </a:t>
            </a:r>
            <a:r>
              <a:rPr lang="vi-VN"/>
              <a:t>chiến lược đối phó rủi ro là</a:t>
            </a:r>
            <a:r>
              <a:rPr lang="vi-VN" smtClean="0"/>
              <a:t>:</a:t>
            </a:r>
            <a:endParaRPr lang="en-US" smtClean="0"/>
          </a:p>
          <a:p>
            <a:pPr marL="342900" lvl="0" indent="-342900">
              <a:buFont typeface="+mj-lt"/>
              <a:buAutoNum type="arabicPeriod"/>
            </a:pPr>
            <a:r>
              <a:rPr lang="en-US"/>
              <a:t>G</a:t>
            </a:r>
            <a:r>
              <a:rPr lang="en-US" smtClean="0"/>
              <a:t>iảm </a:t>
            </a:r>
            <a:r>
              <a:rPr lang="en-US"/>
              <a:t>thiểu rủi ro (Risk </a:t>
            </a:r>
            <a:r>
              <a:rPr lang="en-US" smtClean="0"/>
              <a:t>reduction)</a:t>
            </a:r>
          </a:p>
          <a:p>
            <a:pPr marL="342900" lvl="0" indent="-342900">
              <a:buFont typeface="+mj-lt"/>
              <a:buAutoNum type="arabicPeriod"/>
            </a:pPr>
            <a:r>
              <a:rPr lang="en-US" smtClean="0"/>
              <a:t>Tránh né </a:t>
            </a:r>
            <a:r>
              <a:rPr lang="en-US"/>
              <a:t>rủi ro (Risk </a:t>
            </a:r>
            <a:r>
              <a:rPr lang="en-US" smtClean="0"/>
              <a:t>avoidance)</a:t>
            </a:r>
          </a:p>
          <a:p>
            <a:pPr marL="342900" lvl="0" indent="-342900">
              <a:buFont typeface="+mj-lt"/>
              <a:buAutoNum type="arabicPeriod"/>
            </a:pPr>
            <a:r>
              <a:rPr lang="en-US"/>
              <a:t>C</a:t>
            </a:r>
            <a:r>
              <a:rPr lang="vi-VN" smtClean="0"/>
              <a:t>huyển </a:t>
            </a:r>
            <a:r>
              <a:rPr lang="vi-VN"/>
              <a:t>giao rủi ro (Risk </a:t>
            </a:r>
            <a:r>
              <a:rPr lang="vi-VN" smtClean="0"/>
              <a:t>transfer</a:t>
            </a:r>
            <a:r>
              <a:rPr lang="en-US" smtClean="0"/>
              <a:t>)</a:t>
            </a:r>
          </a:p>
          <a:p>
            <a:pPr marL="342900" lvl="0" indent="-342900">
              <a:buFont typeface="+mj-lt"/>
              <a:buAutoNum type="arabicPeriod"/>
            </a:pPr>
            <a:r>
              <a:rPr lang="en-US"/>
              <a:t>C</a:t>
            </a:r>
            <a:r>
              <a:rPr lang="vi-VN" smtClean="0"/>
              <a:t>hấp </a:t>
            </a:r>
            <a:r>
              <a:rPr lang="vi-VN"/>
              <a:t>nhận rủi ro (Risk </a:t>
            </a:r>
            <a:r>
              <a:rPr lang="vi-VN" smtClean="0"/>
              <a:t>acceptance</a:t>
            </a:r>
            <a:r>
              <a:rPr lang="en-US" smtClean="0"/>
              <a:t>)</a:t>
            </a:r>
            <a:endParaRPr smtClean="0"/>
          </a:p>
        </p:txBody>
      </p:sp>
      <p:pic>
        <p:nvPicPr>
          <p:cNvPr id="233" name="Google Shape;233;p26"/>
          <p:cNvPicPr preferRelativeResize="0"/>
          <p:nvPr/>
        </p:nvPicPr>
        <p:blipFill>
          <a:blip r:embed="rId4">
            <a:alphaModFix/>
          </a:blip>
          <a:stretch>
            <a:fillRect/>
          </a:stretch>
        </p:blipFill>
        <p:spPr>
          <a:xfrm>
            <a:off x="8477250" y="4470126"/>
            <a:ext cx="666750" cy="673373"/>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2142</Words>
  <Application>Microsoft Office PowerPoint</Application>
  <PresentationFormat>On-screen Show (16:9)</PresentationFormat>
  <Paragraphs>118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Wingdings</vt:lpstr>
      <vt:lpstr>Nunito</vt:lpstr>
      <vt:lpstr>Times New Roman</vt:lpstr>
      <vt:lpstr>Shift</vt:lpstr>
      <vt:lpstr>BÁO CÁO BÀI TẬP NHÓM QUẢN LÝ DỰ ÁN CHO KỸ SƯ </vt:lpstr>
      <vt:lpstr>Giới thiệu trường hợp</vt:lpstr>
      <vt:lpstr>Mô tả tình huống</vt:lpstr>
      <vt:lpstr>Phân tích tác động</vt:lpstr>
      <vt:lpstr>Cơ sở lý thuyết</vt:lpstr>
      <vt:lpstr>Quy trình quản lý rủi ro</vt:lpstr>
      <vt:lpstr>Bước 1: Xác định rủi ro</vt:lpstr>
      <vt:lpstr>Bước 2: Đánh giá rủi ro</vt:lpstr>
      <vt:lpstr>Bước 3: Xây dựng giải pháp</vt:lpstr>
      <vt:lpstr>Bước 4: Kiểm soát rủi ro</vt:lpstr>
      <vt:lpstr>Giải quyết tình huống</vt:lpstr>
      <vt:lpstr>Giải quyết tình huống</vt:lpstr>
      <vt:lpstr>Giải quyết tình huống</vt:lpstr>
      <vt:lpstr>Giải quyết tình huống</vt:lpstr>
      <vt:lpstr>Giải quyết tình huống</vt:lpstr>
      <vt:lpstr>Kết luận</vt:lpstr>
      <vt:lpstr>Kinh nghiệm</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BÀI TẬP NHÓM QUẢN LÝ DỰ ÁN CHO KỸ SƯ </dc:title>
  <cp:lastModifiedBy>HTC</cp:lastModifiedBy>
  <cp:revision>17</cp:revision>
  <dcterms:modified xsi:type="dcterms:W3CDTF">2025-03-10T11:59:58Z</dcterms:modified>
</cp:coreProperties>
</file>