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58" r:id="rId6"/>
    <p:sldId id="279" r:id="rId7"/>
    <p:sldId id="259" r:id="rId8"/>
    <p:sldId id="280" r:id="rId9"/>
    <p:sldId id="260" r:id="rId10"/>
    <p:sldId id="262" r:id="rId11"/>
    <p:sldId id="263" r:id="rId12"/>
    <p:sldId id="264" r:id="rId13"/>
    <p:sldId id="266" r:id="rId14"/>
    <p:sldId id="287" r:id="rId15"/>
    <p:sldId id="268" r:id="rId16"/>
    <p:sldId id="284" r:id="rId17"/>
    <p:sldId id="285" r:id="rId18"/>
    <p:sldId id="286" r:id="rId19"/>
    <p:sldId id="289" r:id="rId20"/>
    <p:sldId id="283" r:id="rId21"/>
    <p:sldId id="290" r:id="rId22"/>
    <p:sldId id="291" r:id="rId23"/>
    <p:sldId id="288" r:id="rId24"/>
    <p:sldId id="270" r:id="rId25"/>
    <p:sldId id="27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9" d="100"/>
          <a:sy n="89" d="100"/>
        </p:scale>
        <p:origin x="2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8A31-2E11-4241-9CB6-37D4C41CEDB1}" type="datetimeFigureOut">
              <a:rPr lang="vi-VN" smtClean="0"/>
              <a:t>17/01/2024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C6020-3205-4E02-97E4-2C03537E8C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012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11E7-761C-A54E-D202-6482C020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91BBB-0E92-AD35-9D68-13A12F98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F36B-F310-F059-E87A-616866D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5FC9-2796-4F1D-9BBF-E5E2D7FB291E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3D02-B31D-0736-B82B-FD6BFDB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4D43-3B74-F37D-C092-08EF25C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1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E9AF-823D-BEEC-83E0-440B5E75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C805-4814-06F8-EFCA-B0B7894A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7236-CC41-9351-3E73-1DE2A09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FCDB-25B1-4186-BE71-928B3084077E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8C7C-2883-A243-1F98-05D3A0F3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1F0D-DA01-24EA-05E0-BABD3DA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82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0F81-B539-55DF-2B86-31D1F9F2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57B7-41F4-10A8-4078-1310EF14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E099-165F-14F5-E7BA-42F52725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8F5B-D339-4F76-A706-6926146F4049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A5DF-5A91-4C1B-1209-CE5FB800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EE71-5236-9A68-ADEB-C48E54BE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49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43CF-BE6E-1FAF-C46C-BB47424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B267-C0AD-4940-2C58-B7A4BA3B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3C83-A7F0-F39B-A749-5391D829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9FC2-30AE-4A50-8E1C-546F83F9A59B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117D-DE23-CE5E-75A6-158E7B18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5926-57CE-96F7-6B67-9B05F81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67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F0A1-B34A-6A28-E990-9A960D39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5002-E750-806F-31C4-AF4A4BD2C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026C-E666-B9D8-3341-E3E87568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273B-5DC2-4D0C-B016-CA8168CB9558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2A71-853B-B4E2-4E57-788F879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E134-4585-4270-C663-2410B0C8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96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EB90-3E18-6514-8B58-4E9AB912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B64E-AD58-FEFC-F391-2BADB2A2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87963-2496-5F29-92BE-36E31FD4C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6A65-A5FF-71E4-F8A0-06CE81DB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84AD-4F62-46B1-9C25-9A1AA54E920A}" type="datetime1">
              <a:rPr lang="vi-VN" smtClean="0"/>
              <a:t>17/01/2024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4165C-EB0E-985A-215C-097910B5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CED7E-6394-49CB-19AD-2B068075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66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7ADC-44DE-40EB-0BC4-638D7F3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700D-22D6-A3F7-F06F-9AB65E3B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152CB-5E1E-D37F-861F-CE47D1F7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2430-98DA-24A7-8648-674196AAA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F9AB-9E57-2B00-DBCC-CCD449C4F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91662-C352-9FFE-6FD8-D43EBA53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6740-3296-4F1A-BB5A-2658121F0771}" type="datetime1">
              <a:rPr lang="vi-VN" smtClean="0"/>
              <a:t>17/01/2024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75D76-E900-D9B4-F1F5-72E3AF60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87ECF-F176-8E01-F298-EB1C111B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24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23FE-E484-0CF7-774B-C1FA133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96DA-DC61-FED3-C6AC-E01944F7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A1AC-8397-486B-8963-B850DBA0F875}" type="datetime1">
              <a:rPr lang="vi-VN" smtClean="0"/>
              <a:t>17/01/2024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C8A73-03BE-5FD6-8800-2C54B532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D112-8839-7C71-157A-17B36458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018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AA3BE-36A1-3511-A2AC-ADFAB8A4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8EAD-78B1-4A82-99E6-1BA07EE4AEAA}" type="datetime1">
              <a:rPr lang="vi-VN" smtClean="0"/>
              <a:t>17/01/2024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F5AE2-7BB0-3935-D1FE-A34CCCE2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5500-BCB5-653E-1F4F-A3934968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45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508F-117E-0076-5240-4E309A47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FECB-7DCE-708E-92F0-56112307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4193-0DFA-5340-482E-E9EEE590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43970-A837-76CE-7A05-DBC66D52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A258-4D2A-47EB-BC05-AB2D1A2438A2}" type="datetime1">
              <a:rPr lang="vi-VN" smtClean="0"/>
              <a:t>17/01/2024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47FB-2662-7E66-42E3-46A515CC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940B-54CE-DDD8-5690-89C2B7C9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30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9BD-AF55-C8B4-1617-829DC4E6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5F53F-0113-AF0D-D61A-43C73C599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2079-3DD0-BC00-DCD1-3EE23AEA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CE3C-295D-68F8-713D-EF49C56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5A29-35BE-452C-A601-24CA6793B465}" type="datetime1">
              <a:rPr lang="vi-VN" smtClean="0"/>
              <a:t>17/01/2024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87F1-BBB1-6609-08BA-01A2AAE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582C7-0AC5-D3C1-1AAC-14E461F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862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7E29-9707-5616-BB4A-2F256CC0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B05F-6275-C035-3F52-90F46FCE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C698-C20A-D8CD-E932-775BCA48A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5824-5164-46A9-A27F-12F88CA51D6C}" type="datetime1">
              <a:rPr lang="vi-VN" smtClean="0"/>
              <a:t>17/01/2024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F590-341A-693A-FD02-12991B81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618D-CCF5-B689-FE31-C91B2C6B1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45B1-FB1C-45D3-A217-7D4E219DC36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9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3CE-B459-22F1-65D6-57A26303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/>
          <a:lstStyle/>
          <a:p>
            <a:endParaRPr lang="vi-VN"/>
          </a:p>
        </p:txBody>
      </p:sp>
      <p:pic>
        <p:nvPicPr>
          <p:cNvPr id="3" name="Picture 2" descr="Background xanh">
            <a:extLst>
              <a:ext uri="{FF2B5EF4-FFF2-40B4-BE49-F238E27FC236}">
                <a16:creationId xmlns:a16="http://schemas.microsoft.com/office/drawing/2014/main" id="{96BD88D6-97EA-B7B4-158A-329558C8F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408349-37CB-EEDD-E9A0-798668493591}"/>
              </a:ext>
            </a:extLst>
          </p:cNvPr>
          <p:cNvSpPr/>
          <p:nvPr/>
        </p:nvSpPr>
        <p:spPr>
          <a:xfrm>
            <a:off x="2059799" y="571660"/>
            <a:ext cx="8530639" cy="15294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50800" dir="16980000" algn="ctr" rotWithShape="0">
                    <a:srgbClr val="000000">
                      <a:alpha val="43137"/>
                    </a:srgbClr>
                  </a:outerShdw>
                </a:effectLst>
              </a:rPr>
              <a:t>BÁO CÁO ĐỒ  ÁN CƠ SỞ NGÀNH </a:t>
            </a:r>
            <a:endParaRPr lang="vi-VN" sz="4800">
              <a:solidFill>
                <a:schemeClr val="accent1"/>
              </a:solidFill>
              <a:effectLst>
                <a:outerShdw blurRad="38100" dist="50800" dir="1698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1AF2F9-498F-1743-6AF2-8BD322D2C02E}"/>
              </a:ext>
            </a:extLst>
          </p:cNvPr>
          <p:cNvSpPr/>
          <p:nvPr/>
        </p:nvSpPr>
        <p:spPr>
          <a:xfrm>
            <a:off x="1230285" y="2596243"/>
            <a:ext cx="10324406" cy="23472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  <a:effectLst>
                  <a:outerShdw blurRad="1003300" dist="50800" dir="14160000" algn="ctr" rotWithShape="0">
                    <a:srgbClr val="000000">
                      <a:alpha val="25000"/>
                    </a:srgbClr>
                  </a:outerShdw>
                  <a:reflection blurRad="482600" endPos="65000" dist="50800" dir="5400000" sy="-100000" algn="bl" rotWithShape="0"/>
                </a:effectLst>
                <a:latin typeface="Sitka Heading Semibold" pitchFamily="2" charset="0"/>
                <a:ea typeface="Times New Roman" panose="02020603050405020304" pitchFamily="18" charset="0"/>
              </a:rPr>
              <a:t>Tìm hiểu Cơ sở dữ liệu MongoDB và ứng dụng</a:t>
            </a:r>
            <a:endParaRPr lang="vi-VN" sz="4400">
              <a:solidFill>
                <a:schemeClr val="accent1">
                  <a:lumMod val="75000"/>
                </a:schemeClr>
              </a:solidFill>
              <a:effectLst>
                <a:outerShdw blurRad="1003300" dist="50800" dir="14160000" algn="ctr" rotWithShape="0">
                  <a:srgbClr val="000000">
                    <a:alpha val="25000"/>
                  </a:srgbClr>
                </a:outerShdw>
                <a:reflection blurRad="482600" endPos="65000" dist="50800" dir="5400000" sy="-100000" algn="bl" rotWithShape="0"/>
              </a:effectLst>
              <a:latin typeface="Sitka Heading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953B2-6861-F518-3F19-1CC7335077CF}"/>
              </a:ext>
            </a:extLst>
          </p:cNvPr>
          <p:cNvSpPr txBox="1"/>
          <p:nvPr/>
        </p:nvSpPr>
        <p:spPr>
          <a:xfrm>
            <a:off x="8006441" y="5585277"/>
            <a:ext cx="5167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Giáo viên hướng dẫn: </a:t>
            </a:r>
            <a:r>
              <a:rPr lang="en-US"/>
              <a:t>HÀ THỊ THÚY VI </a:t>
            </a:r>
            <a:br>
              <a:rPr lang="en-US"/>
            </a:br>
            <a:r>
              <a:rPr lang="en-US" i="1"/>
              <a:t>Sinh viên thực hiện: </a:t>
            </a:r>
            <a:r>
              <a:rPr lang="en-US"/>
              <a:t>NGÔ THỊ TRÚC XUÂN</a:t>
            </a:r>
            <a:br>
              <a:rPr lang="en-US"/>
            </a:br>
            <a:r>
              <a:rPr lang="en-US" i="1"/>
              <a:t>Mã lớp: </a:t>
            </a:r>
            <a:r>
              <a:rPr lang="en-US"/>
              <a:t>DA21TTA</a:t>
            </a:r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38A30-439B-C23C-1E0E-5803B9A3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6" y="4985983"/>
            <a:ext cx="1480131" cy="1480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6618DE-7C3A-8FB3-7EE8-7CF256E3EAFA}"/>
              </a:ext>
            </a:extLst>
          </p:cNvPr>
          <p:cNvSpPr txBox="1"/>
          <p:nvPr/>
        </p:nvSpPr>
        <p:spPr>
          <a:xfrm>
            <a:off x="3014663" y="3048391"/>
            <a:ext cx="615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vi-V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5D4579-2CBE-EDC3-24C0-4983E39F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z="1600" smtClean="0"/>
              <a:t>1</a:t>
            </a:fld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307456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F079-4021-A9AB-92F4-167BA0F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" name="Picture 2" descr="Cập nhật hơn 82 về hình nền powerpoint màu xanh da trời mới nhất -  cdgdbentre.edu.vn">
            <a:extLst>
              <a:ext uri="{FF2B5EF4-FFF2-40B4-BE49-F238E27FC236}">
                <a16:creationId xmlns:a16="http://schemas.microsoft.com/office/drawing/2014/main" id="{A3700E84-1D64-2371-444C-D3F88F45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70D6C7-2993-A826-63F6-674534C567C1}"/>
              </a:ext>
            </a:extLst>
          </p:cNvPr>
          <p:cNvSpPr/>
          <p:nvPr/>
        </p:nvSpPr>
        <p:spPr>
          <a:xfrm>
            <a:off x="81642" y="163286"/>
            <a:ext cx="11469127" cy="12600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3.2 Tạo cơ sở dữ liệu QUANLY_GIANGDAY bằng cơ sở dữ liệu MongoDB 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204F9-0ABC-FC09-F400-88A82116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10</a:t>
            </a:fld>
            <a:endParaRPr lang="vi-VN"/>
          </a:p>
        </p:txBody>
      </p:sp>
      <p:pic>
        <p:nvPicPr>
          <p:cNvPr id="8194" name="Picture 2" descr="The MongoDB Basics: Databases, Collections &amp; Documents | Studio 3T">
            <a:extLst>
              <a:ext uri="{FF2B5EF4-FFF2-40B4-BE49-F238E27FC236}">
                <a16:creationId xmlns:a16="http://schemas.microsoft.com/office/drawing/2014/main" id="{80F8B5EA-FC87-D343-FF69-B1485A86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8720"/>
            <a:ext cx="5020574" cy="3079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39C5FC-032D-D9F8-43BC-CF179BD6FEF2}"/>
              </a:ext>
            </a:extLst>
          </p:cNvPr>
          <p:cNvSpPr/>
          <p:nvPr/>
        </p:nvSpPr>
        <p:spPr>
          <a:xfrm>
            <a:off x="6018158" y="2902744"/>
            <a:ext cx="3798702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Tạo colletion:</a:t>
            </a:r>
          </a:p>
          <a:p>
            <a:pPr algn="ctr"/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db.createCollection(SINHVIEN)</a:t>
            </a:r>
            <a:endParaRPr lang="vi-VN" sz="16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A7A551-2AC5-A815-D174-A601E0DAD45A}"/>
              </a:ext>
            </a:extLst>
          </p:cNvPr>
          <p:cNvSpPr/>
          <p:nvPr/>
        </p:nvSpPr>
        <p:spPr>
          <a:xfrm>
            <a:off x="5990021" y="4140769"/>
            <a:ext cx="5144423" cy="23038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Thêm dữ liệu vào collection: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db.createCollection("SINHVIEN", </a:t>
            </a:r>
            <a:endParaRPr lang="vi-VN" sz="16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MaSV: 'K6100001',</a:t>
            </a:r>
            <a:endParaRPr lang="vi-VN" sz="16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HoTenSV: 'Phạm Văn Bình',</a:t>
            </a:r>
            <a:endParaRPr lang="vi-VN" sz="16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NgaySinh: '02-24-1990',</a:t>
            </a:r>
            <a:endParaRPr lang="vi-VN" sz="16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MaLop: 'DA11TO12A1')</a:t>
            </a:r>
            <a:endParaRPr lang="vi-VN" sz="160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2D23D2-8F9A-33D6-F22B-88148212A8E5}"/>
              </a:ext>
            </a:extLst>
          </p:cNvPr>
          <p:cNvSpPr/>
          <p:nvPr/>
        </p:nvSpPr>
        <p:spPr>
          <a:xfrm>
            <a:off x="6018158" y="1664719"/>
            <a:ext cx="3325687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b="1">
                <a:solidFill>
                  <a:schemeClr val="tx1"/>
                </a:solidFill>
                <a:latin typeface="Consolas" panose="020B0609020204030204" pitchFamily="49" charset="0"/>
              </a:rPr>
              <a:t>Tạo cơ sở dữ liệu:  </a:t>
            </a:r>
          </a:p>
          <a:p>
            <a:pPr algn="ctr"/>
            <a:r>
              <a:rPr lang="vi-VN" sz="1600">
                <a:solidFill>
                  <a:schemeClr val="tx1"/>
                </a:solidFill>
                <a:latin typeface="Consolas" panose="020B0609020204030204" pitchFamily="49" charset="0"/>
              </a:rPr>
              <a:t>Use &lt;QUANLY_GIANGDAY&gt;</a:t>
            </a:r>
          </a:p>
        </p:txBody>
      </p:sp>
    </p:spTree>
    <p:extLst>
      <p:ext uri="{BB962C8B-B14F-4D97-AF65-F5344CB8AC3E}">
        <p14:creationId xmlns:p14="http://schemas.microsoft.com/office/powerpoint/2010/main" val="399432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F079-4021-A9AB-92F4-167BA0F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" name="Picture 2" descr="Cập nhật hơn 82 về hình nền powerpoint màu xanh da trời mới nhất -  cdgdbentre.edu.vn">
            <a:extLst>
              <a:ext uri="{FF2B5EF4-FFF2-40B4-BE49-F238E27FC236}">
                <a16:creationId xmlns:a16="http://schemas.microsoft.com/office/drawing/2014/main" id="{A3700E84-1D64-2371-444C-D3F88F45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70D6C7-2993-A826-63F6-674534C567C1}"/>
              </a:ext>
            </a:extLst>
          </p:cNvPr>
          <p:cNvSpPr/>
          <p:nvPr/>
        </p:nvSpPr>
        <p:spPr>
          <a:xfrm>
            <a:off x="81642" y="163286"/>
            <a:ext cx="11848689" cy="10939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3.3 </a:t>
            </a:r>
            <a:r>
              <a:rPr lang="en-US" sz="400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So sánh sự khác nhau của hai ngôn ngữ SQL và NoSQL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D9588-BF30-BD9B-B5CB-9CEC93D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11</a:t>
            </a:fld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F6A6A-12E6-52F6-83C6-F568F1C54A0E}"/>
              </a:ext>
            </a:extLst>
          </p:cNvPr>
          <p:cNvSpPr/>
          <p:nvPr/>
        </p:nvSpPr>
        <p:spPr>
          <a:xfrm>
            <a:off x="4321833" y="2505973"/>
            <a:ext cx="3155946" cy="23802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8436" name="Picture 4" descr="SQL vs. NoSQL for Data Science | R-bloggers">
            <a:extLst>
              <a:ext uri="{FF2B5EF4-FFF2-40B4-BE49-F238E27FC236}">
                <a16:creationId xmlns:a16="http://schemas.microsoft.com/office/drawing/2014/main" id="{38DA5232-F267-019E-E035-45C1D44D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65" y="2639251"/>
            <a:ext cx="2924919" cy="212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CB120-7E9A-1106-B1D8-103CA5455115}"/>
              </a:ext>
            </a:extLst>
          </p:cNvPr>
          <p:cNvSpPr/>
          <p:nvPr/>
        </p:nvSpPr>
        <p:spPr>
          <a:xfrm>
            <a:off x="7674430" y="1459058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Không có ngôn ngữ Query</a:t>
            </a:r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43368-BAFF-2F5D-A555-0C9512837223}"/>
              </a:ext>
            </a:extLst>
          </p:cNvPr>
          <p:cNvSpPr/>
          <p:nvPr/>
        </p:nvSpPr>
        <p:spPr>
          <a:xfrm>
            <a:off x="8267700" y="29718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NoSQL databases có thể dựa trên tài liệu, cặp khóa-giá trị, cơ sở dữ liệu biểu đồ</a:t>
            </a:r>
            <a:endParaRPr lang="vi-V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D8EEB-91D9-D794-C625-647072AC938F}"/>
              </a:ext>
            </a:extLst>
          </p:cNvPr>
          <p:cNvSpPr/>
          <p:nvPr/>
        </p:nvSpPr>
        <p:spPr>
          <a:xfrm>
            <a:off x="8092411" y="4176033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Phù hợp cho kho lưu trữ dữ liệu phân cấp vì nó hỗ trợ phương thức cặp khóa-giá trị</a:t>
            </a:r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204100-3411-A250-19AC-FA0AABC75CF6}"/>
              </a:ext>
            </a:extLst>
          </p:cNvPr>
          <p:cNvSpPr/>
          <p:nvPr/>
        </p:nvSpPr>
        <p:spPr>
          <a:xfrm>
            <a:off x="7674430" y="5380266"/>
            <a:ext cx="3429000" cy="11385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Dự án yêu cầu dữ liệu không liên quan, khó xác định, đơn giản mềm dẻo khi đang phát triển</a:t>
            </a:r>
            <a:endParaRPr lang="vi-V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A7C274-CCE0-7FB0-B331-235843E54428}"/>
              </a:ext>
            </a:extLst>
          </p:cNvPr>
          <p:cNvSpPr/>
          <p:nvPr/>
        </p:nvSpPr>
        <p:spPr>
          <a:xfrm>
            <a:off x="838200" y="558732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Dự án đã có yêu cầu dữ liệu rõ ràng xác định quan hệ logic có thể được xác định trước</a:t>
            </a:r>
            <a:endParaRPr lang="vi-V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B394CD-AC52-3049-65B8-50BE174CBE95}"/>
              </a:ext>
            </a:extLst>
          </p:cNvPr>
          <p:cNvSpPr/>
          <p:nvPr/>
        </p:nvSpPr>
        <p:spPr>
          <a:xfrm>
            <a:off x="264339" y="4205288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Không thích hợp cho việc lưu trữ dữ liệu phân cấp.</a:t>
            </a:r>
            <a:endParaRPr lang="vi-V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10338D-3943-0948-6157-14D28F1AF3A7}"/>
              </a:ext>
            </a:extLst>
          </p:cNvPr>
          <p:cNvSpPr/>
          <p:nvPr/>
        </p:nvSpPr>
        <p:spPr>
          <a:xfrm>
            <a:off x="80720" y="29718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SQL databases là cơ sở dữ liệu dựa trên bảng</a:t>
            </a:r>
            <a:endParaRPr lang="vi-V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D05EFE-FE89-1E2D-228C-DDC3CA68191A}"/>
              </a:ext>
            </a:extLst>
          </p:cNvPr>
          <p:cNvSpPr/>
          <p:nvPr/>
        </p:nvSpPr>
        <p:spPr>
          <a:xfrm>
            <a:off x="678925" y="1467304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Structured Query Language</a:t>
            </a:r>
            <a:endParaRPr lang="vi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FE25D-5A77-4276-C0AC-976132EF817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75584" y="1916258"/>
            <a:ext cx="298846" cy="722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A07A63-C9D2-1C51-FD6B-9FD66B22226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107925" y="1924504"/>
            <a:ext cx="298846" cy="74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33B6DD-ABBE-D7EF-6AC5-F58BCAFDE56C}"/>
              </a:ext>
            </a:extLst>
          </p:cNvPr>
          <p:cNvCxnSpPr>
            <a:cxnSpLocks/>
          </p:cNvCxnSpPr>
          <p:nvPr/>
        </p:nvCxnSpPr>
        <p:spPr>
          <a:xfrm>
            <a:off x="5853800" y="4897749"/>
            <a:ext cx="1820630" cy="1051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CAE6B3-A4E9-33E9-4158-7ADCC9B1295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477779" y="3583557"/>
            <a:ext cx="783450" cy="112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4C96B5-9E05-FEC5-19DB-78C7034BC1AB}"/>
              </a:ext>
            </a:extLst>
          </p:cNvPr>
          <p:cNvCxnSpPr>
            <a:cxnSpLocks/>
          </p:cNvCxnSpPr>
          <p:nvPr/>
        </p:nvCxnSpPr>
        <p:spPr>
          <a:xfrm>
            <a:off x="7484191" y="3707616"/>
            <a:ext cx="608220" cy="95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8BD024-9A1E-885B-FE0E-7F50830B6C2D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 flipV="1">
            <a:off x="3509720" y="3429000"/>
            <a:ext cx="812113" cy="26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8AE466-E651-D037-9F2A-2466AC07607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93339" y="3741038"/>
            <a:ext cx="627773" cy="92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36A60-369F-69C4-58C9-4A4484069B75}"/>
              </a:ext>
            </a:extLst>
          </p:cNvPr>
          <p:cNvCxnSpPr>
            <a:cxnSpLocks/>
          </p:cNvCxnSpPr>
          <p:nvPr/>
        </p:nvCxnSpPr>
        <p:spPr>
          <a:xfrm flipH="1">
            <a:off x="4291794" y="4897749"/>
            <a:ext cx="1560847" cy="114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C5D766-8DC8-5FB7-FF8F-3013F0E922FC}"/>
              </a:ext>
            </a:extLst>
          </p:cNvPr>
          <p:cNvCxnSpPr>
            <a:stCxn id="18436" idx="0"/>
          </p:cNvCxnSpPr>
          <p:nvPr/>
        </p:nvCxnSpPr>
        <p:spPr>
          <a:xfrm flipH="1">
            <a:off x="5899806" y="2639251"/>
            <a:ext cx="13319" cy="212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7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40D644-E2D6-3F9C-E4A3-B4696B2B46CE}"/>
              </a:ext>
            </a:extLst>
          </p:cNvPr>
          <p:cNvSpPr/>
          <p:nvPr/>
        </p:nvSpPr>
        <p:spPr>
          <a:xfrm>
            <a:off x="81643" y="163287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4.Kết quả nghiên cứu 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9BF18DB-602C-FFB2-A1B8-E9F3B738BCD7}"/>
              </a:ext>
            </a:extLst>
          </p:cNvPr>
          <p:cNvSpPr/>
          <p:nvPr/>
        </p:nvSpPr>
        <p:spPr>
          <a:xfrm>
            <a:off x="6740297" y="1590133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4.1 Thao tác thêm, sửa, xóa cơ sở dữ liệu trong 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A89B64-B2A6-68A2-2E6D-AC38484E3ABA}"/>
              </a:ext>
            </a:extLst>
          </p:cNvPr>
          <p:cNvSpPr/>
          <p:nvPr/>
        </p:nvSpPr>
        <p:spPr>
          <a:xfrm>
            <a:off x="6740297" y="3559885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4.3 </a:t>
            </a:r>
            <a:r>
              <a:rPr lang="en-US" sz="240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Tạo, sửa ,xóa collection MongoDB cơ bản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60151EE-FA61-181C-6C63-48248D492653}"/>
              </a:ext>
            </a:extLst>
          </p:cNvPr>
          <p:cNvSpPr/>
          <p:nvPr/>
        </p:nvSpPr>
        <p:spPr>
          <a:xfrm>
            <a:off x="6740297" y="2547609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4.2 Các câu lệnh truy vấn trong 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9" name="AutoShape 6" descr="Các câu lệnh thường dùng trong ngôn ngữ SQL - unitrain.edu.vn">
            <a:extLst>
              <a:ext uri="{FF2B5EF4-FFF2-40B4-BE49-F238E27FC236}">
                <a16:creationId xmlns:a16="http://schemas.microsoft.com/office/drawing/2014/main" id="{B211920C-BF2C-3F79-EF5A-61B7697BBE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8204" y="3276600"/>
            <a:ext cx="272019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5370" name="Picture 10" descr="SQL là gì? Các câu lệnh phổ biến trong SQL">
            <a:extLst>
              <a:ext uri="{FF2B5EF4-FFF2-40B4-BE49-F238E27FC236}">
                <a16:creationId xmlns:a16="http://schemas.microsoft.com/office/drawing/2014/main" id="{D4C56EB5-8777-A4F4-5D36-BB2E53D9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812" y="1593010"/>
            <a:ext cx="3658947" cy="1835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993D7CE-BB11-BAF1-51F2-BE3C2940A853}"/>
              </a:ext>
            </a:extLst>
          </p:cNvPr>
          <p:cNvSpPr/>
          <p:nvPr/>
        </p:nvSpPr>
        <p:spPr>
          <a:xfrm>
            <a:off x="6740297" y="5666468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4.5 Truy vấn dữ liệu trong MongoDB </a:t>
            </a:r>
            <a:endParaRPr lang="vi-VN" sz="2400">
              <a:solidFill>
                <a:schemeClr val="tx1"/>
              </a:solidFill>
            </a:endParaRPr>
          </a:p>
        </p:txBody>
      </p:sp>
      <p:pic>
        <p:nvPicPr>
          <p:cNvPr id="15372" name="Picture 12" descr="Những truy vấn gối đầu giường cho ng mới bắt đầu với mongodb">
            <a:extLst>
              <a:ext uri="{FF2B5EF4-FFF2-40B4-BE49-F238E27FC236}">
                <a16:creationId xmlns:a16="http://schemas.microsoft.com/office/drawing/2014/main" id="{2E315587-B727-0F27-36EE-ED08849F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99" y="4192438"/>
            <a:ext cx="3553891" cy="199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1DAC03-A826-C164-80AC-3C169C87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12</a:t>
            </a:fld>
            <a:endParaRPr lang="vi-V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3F0F945-D387-D39B-B6E5-65C8EA5A745F}"/>
              </a:ext>
            </a:extLst>
          </p:cNvPr>
          <p:cNvSpPr/>
          <p:nvPr/>
        </p:nvSpPr>
        <p:spPr>
          <a:xfrm>
            <a:off x="6740297" y="4594267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4.4 Thêm, sửa, xóa dữ liệu trong MongoDB</a:t>
            </a:r>
            <a:endParaRPr lang="vi-V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7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CFE4EA-0EA5-6B4F-0459-0F3B7E1E9CD2}"/>
              </a:ext>
            </a:extLst>
          </p:cNvPr>
          <p:cNvSpPr/>
          <p:nvPr/>
        </p:nvSpPr>
        <p:spPr>
          <a:xfrm>
            <a:off x="81643" y="163287"/>
            <a:ext cx="11115444" cy="8373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4.1 Thao tác thêm, sửa, xóa cơ sở dữ liệu trong SQL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2AB7B-5026-35F9-B38D-0E614046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13</a:t>
            </a:fld>
            <a:endParaRPr lang="vi-VN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A18DDEF-D88F-73FF-8CA1-C8A4C33F5ABF}"/>
              </a:ext>
            </a:extLst>
          </p:cNvPr>
          <p:cNvSpPr/>
          <p:nvPr/>
        </p:nvSpPr>
        <p:spPr>
          <a:xfrm>
            <a:off x="310549" y="2173856"/>
            <a:ext cx="3510951" cy="2264434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1510" name="Picture 6" descr="What is SQL Database: Structure, Types, Examples">
            <a:extLst>
              <a:ext uri="{FF2B5EF4-FFF2-40B4-BE49-F238E27FC236}">
                <a16:creationId xmlns:a16="http://schemas.microsoft.com/office/drawing/2014/main" id="{858415EC-28B3-6966-BF34-CF08CD9B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3" y="2458529"/>
            <a:ext cx="2950233" cy="166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78FCB4-987C-073A-FEB5-90461BD850BF}"/>
              </a:ext>
            </a:extLst>
          </p:cNvPr>
          <p:cNvSpPr/>
          <p:nvPr/>
        </p:nvSpPr>
        <p:spPr>
          <a:xfrm>
            <a:off x="5262110" y="1606606"/>
            <a:ext cx="3429000" cy="755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 bảng: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table SINHVIEN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6485BD-1ACC-5AA0-4948-C64DAA5A56BE}"/>
              </a:ext>
            </a:extLst>
          </p:cNvPr>
          <p:cNvSpPr/>
          <p:nvPr/>
        </p:nvSpPr>
        <p:spPr>
          <a:xfrm>
            <a:off x="5262110" y="2974823"/>
            <a:ext cx="3429000" cy="1533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 đổi cấu trúc bảng: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 TABLE SINHVIEN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HoTenSV nvarchar (10)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488A76-711F-174F-8B4C-714680D932A9}"/>
              </a:ext>
            </a:extLst>
          </p:cNvPr>
          <p:cNvSpPr/>
          <p:nvPr/>
        </p:nvSpPr>
        <p:spPr>
          <a:xfrm>
            <a:off x="5374253" y="5028643"/>
            <a:ext cx="3493702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 dữ liệu bảng: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 TABLE SINHVIEN;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4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673734-FC16-46C1-C707-443934482F1A}"/>
              </a:ext>
            </a:extLst>
          </p:cNvPr>
          <p:cNvSpPr/>
          <p:nvPr/>
        </p:nvSpPr>
        <p:spPr>
          <a:xfrm>
            <a:off x="81643" y="163286"/>
            <a:ext cx="8458508" cy="9063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4.2 Các câu lệnh truy vấn trong SQL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0AAFE-088F-EFCE-0875-C8BB5EE0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14</a:t>
            </a:fld>
            <a:endParaRPr lang="vi-VN"/>
          </a:p>
        </p:txBody>
      </p:sp>
      <p:pic>
        <p:nvPicPr>
          <p:cNvPr id="20482" name="Picture 2" descr="Giải ngố” về SQL Server - Hệ quản trị cơ sở dữ liệu tốt nhất">
            <a:extLst>
              <a:ext uri="{FF2B5EF4-FFF2-40B4-BE49-F238E27FC236}">
                <a16:creationId xmlns:a16="http://schemas.microsoft.com/office/drawing/2014/main" id="{DDF0494E-6F1B-1ACA-0E42-F943099A5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13" y="2812212"/>
            <a:ext cx="1800764" cy="1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7258A0ED-A777-F897-FE2A-98B0A123CFF8}"/>
              </a:ext>
            </a:extLst>
          </p:cNvPr>
          <p:cNvSpPr/>
          <p:nvPr/>
        </p:nvSpPr>
        <p:spPr>
          <a:xfrm>
            <a:off x="4666891" y="2973957"/>
            <a:ext cx="2053086" cy="1548442"/>
          </a:xfrm>
          <a:prstGeom prst="hexagon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50B77A-5DFA-BEB7-D257-FD24996E6BFE}"/>
              </a:ext>
            </a:extLst>
          </p:cNvPr>
          <p:cNvSpPr/>
          <p:nvPr/>
        </p:nvSpPr>
        <p:spPr>
          <a:xfrm>
            <a:off x="4446917" y="1316260"/>
            <a:ext cx="2493034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Hiển thị danh sách tất cả các sinh viên 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DA66B0-580D-1483-6DB6-A90B785A6686}"/>
              </a:ext>
            </a:extLst>
          </p:cNvPr>
          <p:cNvSpPr/>
          <p:nvPr/>
        </p:nvSpPr>
        <p:spPr>
          <a:xfrm>
            <a:off x="1494527" y="2509568"/>
            <a:ext cx="2493034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Đếm số môn học mà sinh viên Trần Ngọc Thanh đã đăng ký học.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892C34-FCD8-8E73-20F0-3637016D9F63}"/>
              </a:ext>
            </a:extLst>
          </p:cNvPr>
          <p:cNvSpPr/>
          <p:nvPr/>
        </p:nvSpPr>
        <p:spPr>
          <a:xfrm>
            <a:off x="1635784" y="4037162"/>
            <a:ext cx="2493034" cy="1111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Hiển thị mã, tên các môn học được sinh viên Nguyễn Thị Hoài Thu đăng ký học.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90827D-FE7B-1E35-76CB-BF96F3B1A214}"/>
              </a:ext>
            </a:extLst>
          </p:cNvPr>
          <p:cNvSpPr/>
          <p:nvPr/>
        </p:nvSpPr>
        <p:spPr>
          <a:xfrm>
            <a:off x="7293634" y="4037162"/>
            <a:ext cx="2493034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Hiển thị danh sách các giảng giảng viên giảng dạy các môn học </a:t>
            </a:r>
            <a:endParaRPr lang="vi-VN" b="1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201486-9AD6-DCF6-B7ED-56AD99D4FA27}"/>
              </a:ext>
            </a:extLst>
          </p:cNvPr>
          <p:cNvSpPr/>
          <p:nvPr/>
        </p:nvSpPr>
        <p:spPr>
          <a:xfrm>
            <a:off x="3512298" y="5465554"/>
            <a:ext cx="4614593" cy="1020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Hiển thị danh sách các giảng viên không dạy môn học nào trong năm học 2011-2012.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364084-EA12-1232-88A8-347044BA16D2}"/>
              </a:ext>
            </a:extLst>
          </p:cNvPr>
          <p:cNvSpPr/>
          <p:nvPr/>
        </p:nvSpPr>
        <p:spPr>
          <a:xfrm>
            <a:off x="7651629" y="2509568"/>
            <a:ext cx="2493034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Hiển thị danh sách các giảng viên 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40769A-200A-534D-75F2-05E6C4E8F600}"/>
              </a:ext>
            </a:extLst>
          </p:cNvPr>
          <p:cNvCxnSpPr>
            <a:cxnSpLocks/>
          </p:cNvCxnSpPr>
          <p:nvPr/>
        </p:nvCxnSpPr>
        <p:spPr>
          <a:xfrm flipV="1">
            <a:off x="5702060" y="2245037"/>
            <a:ext cx="0" cy="728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F6DE9A-1994-C169-093C-15B1240F15DA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3987561" y="2973957"/>
            <a:ext cx="686518" cy="78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A08B8F-A24F-2E54-97F0-50ED3149003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719977" y="2973957"/>
            <a:ext cx="931652" cy="774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72D98-CDE6-DDFE-58BC-BF9A6C067069}"/>
              </a:ext>
            </a:extLst>
          </p:cNvPr>
          <p:cNvCxnSpPr>
            <a:cxnSpLocks/>
          </p:cNvCxnSpPr>
          <p:nvPr/>
        </p:nvCxnSpPr>
        <p:spPr>
          <a:xfrm flipH="1">
            <a:off x="4128818" y="4522399"/>
            <a:ext cx="927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E6D465-312E-E0A4-7ACA-EB4074826FB6}"/>
              </a:ext>
            </a:extLst>
          </p:cNvPr>
          <p:cNvCxnSpPr>
            <a:cxnSpLocks/>
          </p:cNvCxnSpPr>
          <p:nvPr/>
        </p:nvCxnSpPr>
        <p:spPr>
          <a:xfrm>
            <a:off x="5702060" y="4522399"/>
            <a:ext cx="0" cy="94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E9FAAF-2DA6-7565-DD59-54E7113B6E8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18848" y="4501551"/>
            <a:ext cx="974786" cy="20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18" y="-5176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D69B26-8171-876B-EBFA-9BE74E859A35}"/>
              </a:ext>
            </a:extLst>
          </p:cNvPr>
          <p:cNvSpPr/>
          <p:nvPr/>
        </p:nvSpPr>
        <p:spPr>
          <a:xfrm>
            <a:off x="81643" y="163286"/>
            <a:ext cx="9769723" cy="7769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4.3 </a:t>
            </a:r>
            <a:r>
              <a:rPr lang="en-US" sz="400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Tạo, sửa ,xóa collection MongoDB cơ bản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A36C7-2B2F-961E-F978-BBB635FA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15</a:t>
            </a:fld>
            <a:endParaRPr lang="vi-VN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30C6B561-506F-9E1A-6C14-5CE6D998C64F}"/>
              </a:ext>
            </a:extLst>
          </p:cNvPr>
          <p:cNvSpPr/>
          <p:nvPr/>
        </p:nvSpPr>
        <p:spPr>
          <a:xfrm>
            <a:off x="422694" y="2139350"/>
            <a:ext cx="3312544" cy="2475781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9460" name="Picture 4" descr="Top 5 Nền tảng MongoDB hosting tốt nhất cho ứng dụng hiện đại">
            <a:extLst>
              <a:ext uri="{FF2B5EF4-FFF2-40B4-BE49-F238E27FC236}">
                <a16:creationId xmlns:a16="http://schemas.microsoft.com/office/drawing/2014/main" id="{632A263F-F6C7-11C5-D116-0B89A10A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8" y="2505702"/>
            <a:ext cx="2619375" cy="18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DE9D35-8BAC-CC1F-D986-0F40353059E5}"/>
              </a:ext>
            </a:extLst>
          </p:cNvPr>
          <p:cNvSpPr/>
          <p:nvPr/>
        </p:nvSpPr>
        <p:spPr>
          <a:xfrm>
            <a:off x="6550327" y="1765281"/>
            <a:ext cx="5062274" cy="7935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createCollection() không có tham số options</a:t>
            </a:r>
            <a:r>
              <a:rPr lang="en-US" sz="2000" b="1">
                <a:solidFill>
                  <a:srgbClr val="000000"/>
                </a:solidFill>
                <a:ea typeface="Times New Roman" panose="02020603050405020304" pitchFamily="18" charset="0"/>
              </a:rPr>
              <a:t>: </a:t>
            </a:r>
            <a:r>
              <a:rPr lang="en-US" sz="20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db.createCollection(name)</a:t>
            </a:r>
            <a:endParaRPr lang="vi-VN" sz="2000">
              <a:effectLst/>
              <a:ea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C1422D-2CAB-862B-6372-AC354B4255B4}"/>
              </a:ext>
            </a:extLst>
          </p:cNvPr>
          <p:cNvSpPr/>
          <p:nvPr/>
        </p:nvSpPr>
        <p:spPr>
          <a:xfrm>
            <a:off x="5757258" y="3070077"/>
            <a:ext cx="521897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createCollection() có tham số options</a:t>
            </a:r>
            <a:r>
              <a:rPr lang="en-US" sz="1800" b="1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db.createCollection(name, options)</a:t>
            </a:r>
            <a:endParaRPr lang="vi-V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210BB6-F98F-90CA-810D-DDF076B7AB53}"/>
              </a:ext>
            </a:extLst>
          </p:cNvPr>
          <p:cNvSpPr/>
          <p:nvPr/>
        </p:nvSpPr>
        <p:spPr>
          <a:xfrm>
            <a:off x="6361627" y="4652192"/>
            <a:ext cx="5439674" cy="7935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Xóa collection: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 COLLECTION_NAME.drop() </a:t>
            </a:r>
            <a:endParaRPr lang="vi-VN" sz="1800">
              <a:effectLst/>
              <a:ea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D6F33-7BAC-9566-843C-A37ECD72E980}"/>
              </a:ext>
            </a:extLst>
          </p:cNvPr>
          <p:cNvSpPr/>
          <p:nvPr/>
        </p:nvSpPr>
        <p:spPr>
          <a:xfrm>
            <a:off x="3890513" y="1402021"/>
            <a:ext cx="1751162" cy="914399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1F6BFE-8598-9772-8784-98EFE7B7D4EB}"/>
              </a:ext>
            </a:extLst>
          </p:cNvPr>
          <p:cNvSpPr/>
          <p:nvPr/>
        </p:nvSpPr>
        <p:spPr>
          <a:xfrm>
            <a:off x="3735238" y="4192438"/>
            <a:ext cx="1627016" cy="11823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CF16D8-B888-C8D8-7819-76608B36DB93}"/>
              </a:ext>
            </a:extLst>
          </p:cNvPr>
          <p:cNvSpPr txBox="1"/>
          <p:nvPr/>
        </p:nvSpPr>
        <p:spPr>
          <a:xfrm>
            <a:off x="5362253" y="1664307"/>
            <a:ext cx="7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9C35A-34ED-2F47-2AE4-04B768D14F19}"/>
              </a:ext>
            </a:extLst>
          </p:cNvPr>
          <p:cNvSpPr txBox="1"/>
          <p:nvPr/>
        </p:nvSpPr>
        <p:spPr>
          <a:xfrm>
            <a:off x="4113349" y="1483223"/>
            <a:ext cx="119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Tạo collection</a:t>
            </a:r>
            <a:endParaRPr lang="vi-VN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AC975-0CEF-47A7-29EF-CF2125563B2F}"/>
              </a:ext>
            </a:extLst>
          </p:cNvPr>
          <p:cNvSpPr txBox="1"/>
          <p:nvPr/>
        </p:nvSpPr>
        <p:spPr>
          <a:xfrm>
            <a:off x="3953523" y="4390584"/>
            <a:ext cx="1190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Xóa collection</a:t>
            </a:r>
            <a:endParaRPr lang="vi-VN" sz="20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FB016A-B21E-162D-3B81-6717F53E54B7}"/>
              </a:ext>
            </a:extLst>
          </p:cNvPr>
          <p:cNvCxnSpPr>
            <a:cxnSpLocks/>
            <a:stCxn id="13" idx="5"/>
            <a:endCxn id="6" idx="1"/>
          </p:cNvCxnSpPr>
          <p:nvPr/>
        </p:nvCxnSpPr>
        <p:spPr>
          <a:xfrm flipV="1">
            <a:off x="5385223" y="2162079"/>
            <a:ext cx="1165104" cy="20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7AC27A-D9C7-9643-511F-4E53565DAF24}"/>
              </a:ext>
            </a:extLst>
          </p:cNvPr>
          <p:cNvCxnSpPr>
            <a:cxnSpLocks/>
          </p:cNvCxnSpPr>
          <p:nvPr/>
        </p:nvCxnSpPr>
        <p:spPr>
          <a:xfrm>
            <a:off x="5350751" y="4783607"/>
            <a:ext cx="1010876" cy="265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F284C-EAD3-1612-9D73-5E0F48138733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5385223" y="2182509"/>
            <a:ext cx="372035" cy="1344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3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18" y="-5176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D69B26-8171-876B-EBFA-9BE74E859A35}"/>
              </a:ext>
            </a:extLst>
          </p:cNvPr>
          <p:cNvSpPr/>
          <p:nvPr/>
        </p:nvSpPr>
        <p:spPr>
          <a:xfrm>
            <a:off x="81643" y="163286"/>
            <a:ext cx="9769723" cy="7769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4.4 Thêm, sửa, xóa dữ liệu trong MongoDB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A36C7-2B2F-961E-F978-BBB635FA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16</a:t>
            </a:fld>
            <a:endParaRPr lang="vi-V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65ABA24-C39A-82F9-B109-E5042184087D}"/>
              </a:ext>
            </a:extLst>
          </p:cNvPr>
          <p:cNvSpPr/>
          <p:nvPr/>
        </p:nvSpPr>
        <p:spPr>
          <a:xfrm>
            <a:off x="3473761" y="2755852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4.4.2 Sửa dữ liệu trong MongoDB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DD5D113-4FC5-0088-9991-79CCBCF0D9D2}"/>
              </a:ext>
            </a:extLst>
          </p:cNvPr>
          <p:cNvSpPr/>
          <p:nvPr/>
        </p:nvSpPr>
        <p:spPr>
          <a:xfrm>
            <a:off x="3473761" y="4091164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4.4.3 Xóa dữ liệu trong MongoDB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49A49DB-037C-3889-9826-2DB061306FAB}"/>
              </a:ext>
            </a:extLst>
          </p:cNvPr>
          <p:cNvSpPr/>
          <p:nvPr/>
        </p:nvSpPr>
        <p:spPr>
          <a:xfrm>
            <a:off x="3473761" y="1356765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4.4.1 Thêm dữ liệu trong MongoDB</a:t>
            </a:r>
            <a:endParaRPr lang="vi-V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6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16E7D9-C1F7-DF99-CC0C-BB237B9D4408}"/>
              </a:ext>
            </a:extLst>
          </p:cNvPr>
          <p:cNvSpPr/>
          <p:nvPr/>
        </p:nvSpPr>
        <p:spPr>
          <a:xfrm>
            <a:off x="81643" y="163287"/>
            <a:ext cx="9623074" cy="7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4.4.1 Thêm dữ liệu trong MongoDB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29DC3-B834-B675-0426-A5C74D2E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17</a:t>
            </a:fld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05765D-1F98-5CAC-FF61-81C496E37A1A}"/>
              </a:ext>
            </a:extLst>
          </p:cNvPr>
          <p:cNvSpPr/>
          <p:nvPr/>
        </p:nvSpPr>
        <p:spPr>
          <a:xfrm>
            <a:off x="1966822" y="1333275"/>
            <a:ext cx="5387282" cy="2095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Thêm một bản ghi vào collection: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 COLLECTION_NAME.insertOne ({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field1: value1,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field2:value 2,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});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600F40-9F06-A65D-2E3E-1E28553338C4}"/>
              </a:ext>
            </a:extLst>
          </p:cNvPr>
          <p:cNvSpPr/>
          <p:nvPr/>
        </p:nvSpPr>
        <p:spPr>
          <a:xfrm>
            <a:off x="4303227" y="4107733"/>
            <a:ext cx="6471164" cy="22486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Thêm nhiều bản ghi vào collection: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 COLLECTION_NAME insertMany ([ {</a:t>
            </a:r>
            <a:endParaRPr lang="vi-VN" sz="16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field1: value1,field2:value 2,</a:t>
            </a:r>
            <a:endParaRPr lang="vi-VN" sz="16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},</a:t>
            </a:r>
            <a:endParaRPr lang="vi-VN" sz="16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{ field1: value1,field2:value 2,}</a:t>
            </a:r>
            <a:endParaRPr lang="vi-VN" sz="1600"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]);</a:t>
            </a:r>
            <a:endParaRPr lang="vi-VN" sz="1600"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9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18" y="-5176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D69B26-8171-876B-EBFA-9BE74E859A35}"/>
              </a:ext>
            </a:extLst>
          </p:cNvPr>
          <p:cNvSpPr/>
          <p:nvPr/>
        </p:nvSpPr>
        <p:spPr>
          <a:xfrm>
            <a:off x="81643" y="163286"/>
            <a:ext cx="9769723" cy="7769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4.4.2 Sửa dữ liệu trong MongoDB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A36C7-2B2F-961E-F978-BBB635FA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18</a:t>
            </a:fld>
            <a:endParaRPr lang="vi-V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3DC21-BE47-E769-D5B7-793B0844D82E}"/>
              </a:ext>
            </a:extLst>
          </p:cNvPr>
          <p:cNvSpPr/>
          <p:nvPr/>
        </p:nvSpPr>
        <p:spPr>
          <a:xfrm>
            <a:off x="211404" y="1188286"/>
            <a:ext cx="5805578" cy="17899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updateOne() sẽ cập nhật tài liệu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 COLLECTION_NAME.updateOne( { field1: value1}, { $set: { field2:value 2} } )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919AA0-FE15-F44C-0E06-E39DB18A6FBD}"/>
              </a:ext>
            </a:extLst>
          </p:cNvPr>
          <p:cNvSpPr/>
          <p:nvPr/>
        </p:nvSpPr>
        <p:spPr>
          <a:xfrm>
            <a:off x="238578" y="3073579"/>
            <a:ext cx="8372022" cy="13370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updateMany() sẽ cập nhật tất cả các tài liệu phù hợp với truy vấn được cung cấp.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ea typeface="Times New Roman" panose="02020603050405020304" pitchFamily="18" charset="0"/>
              </a:rPr>
              <a:t> </a:t>
            </a:r>
            <a:r>
              <a:rPr lang="en-US" sz="180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db. COLLECTION_NAME.updateMany ( { }, { $inc: { field1:value 1} } )</a:t>
            </a:r>
            <a:endParaRPr lang="vi-VN" sz="1800"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ECCA9-CB58-4F1E-9F34-7B1B56D4C825}"/>
              </a:ext>
            </a:extLst>
          </p:cNvPr>
          <p:cNvSpPr/>
          <p:nvPr/>
        </p:nvSpPr>
        <p:spPr>
          <a:xfrm>
            <a:off x="238578" y="4495438"/>
            <a:ext cx="10130373" cy="21986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Sửa một hoặc thêm document nếu không tìm thấy.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db. COLLECTION_NAME.updateOne( </a:t>
            </a:r>
            <a:endParaRPr lang="vi-VN" sz="18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{ field1: value1}, </a:t>
            </a:r>
            <a:endParaRPr lang="vi-VN" sz="18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{$set: </a:t>
            </a:r>
            <a:endParaRPr lang="vi-VN" sz="18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{  field1: value1      } }, { upsert: true })</a:t>
            </a:r>
            <a:endParaRPr lang="vi-VN" sz="18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4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18" y="-5176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D69B26-8171-876B-EBFA-9BE74E859A35}"/>
              </a:ext>
            </a:extLst>
          </p:cNvPr>
          <p:cNvSpPr/>
          <p:nvPr/>
        </p:nvSpPr>
        <p:spPr>
          <a:xfrm>
            <a:off x="81643" y="163286"/>
            <a:ext cx="9769723" cy="7769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4.4.3 Xóa dữ liệu trong MongoDB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A36C7-2B2F-961E-F978-BBB635FA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19</a:t>
            </a:fld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AA19AE-0AD7-7C6C-0EA6-3DB5A28A5020}"/>
              </a:ext>
            </a:extLst>
          </p:cNvPr>
          <p:cNvSpPr/>
          <p:nvPr/>
        </p:nvSpPr>
        <p:spPr>
          <a:xfrm>
            <a:off x="4862338" y="3825818"/>
            <a:ext cx="5581376" cy="1732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deleteMany() sẽ xóa tất cả tài liệu phù hợp với truy vấn được cung cấp. 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db.COLLECTION_NAME. deleteMany({options})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259A5-3D8F-9187-D8BE-BC9DDB3D48B0}"/>
              </a:ext>
            </a:extLst>
          </p:cNvPr>
          <p:cNvSpPr/>
          <p:nvPr/>
        </p:nvSpPr>
        <p:spPr>
          <a:xfrm>
            <a:off x="1870365" y="1682151"/>
            <a:ext cx="5058042" cy="155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Phương thức deleteOne() sẽ xóa tài liệu đầu tiên phù hợp với truy vấn được cung cấp.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db.COLLECTION_NAME. deleteOne({options})</a:t>
            </a:r>
            <a:endParaRPr lang="vi-VN" sz="180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8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ia sẻ với hơn 87 về hình nền powerpoint đẹp và đơn giản hay nhất -  cdgdbentre.edu.vn">
            <a:extLst>
              <a:ext uri="{FF2B5EF4-FFF2-40B4-BE49-F238E27FC236}">
                <a16:creationId xmlns:a16="http://schemas.microsoft.com/office/drawing/2014/main" id="{5AF22CF5-2CD1-FBAF-EDB1-FDDCBFC0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4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775F0-D7E0-7297-19A6-407B982B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0" y="1563461"/>
            <a:ext cx="5451702" cy="4091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0E334D-4984-74A9-4B9A-69EB11886E64}"/>
              </a:ext>
            </a:extLst>
          </p:cNvPr>
          <p:cNvSpPr/>
          <p:nvPr/>
        </p:nvSpPr>
        <p:spPr>
          <a:xfrm>
            <a:off x="5845628" y="375557"/>
            <a:ext cx="62211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Nội dung chính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8CCBBAC-B539-50F5-062A-E6B2B65FA4BA}"/>
              </a:ext>
            </a:extLst>
          </p:cNvPr>
          <p:cNvSpPr/>
          <p:nvPr/>
        </p:nvSpPr>
        <p:spPr>
          <a:xfrm>
            <a:off x="5831342" y="1563461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1.Tổng quan đề tài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38A8A71-AA88-5775-A01D-7E2AE8AB405A}"/>
              </a:ext>
            </a:extLst>
          </p:cNvPr>
          <p:cNvSpPr/>
          <p:nvPr/>
        </p:nvSpPr>
        <p:spPr>
          <a:xfrm>
            <a:off x="5831342" y="2420710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2.Nghiên cứu lý thuyết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85EB53-BD61-3598-B4D9-3098DB0505F3}"/>
              </a:ext>
            </a:extLst>
          </p:cNvPr>
          <p:cNvSpPr/>
          <p:nvPr/>
        </p:nvSpPr>
        <p:spPr>
          <a:xfrm>
            <a:off x="5845628" y="3234420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3.Hiện thực hóa nghiên cứu 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106691F-AEBE-89C3-D66D-33732E85CEF8}"/>
              </a:ext>
            </a:extLst>
          </p:cNvPr>
          <p:cNvSpPr/>
          <p:nvPr/>
        </p:nvSpPr>
        <p:spPr>
          <a:xfrm>
            <a:off x="5845628" y="4091669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4.Kết quả nghiên cứu 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0FAE28C-2D6B-5721-946B-9E06397BE12F}"/>
              </a:ext>
            </a:extLst>
          </p:cNvPr>
          <p:cNvSpPr/>
          <p:nvPr/>
        </p:nvSpPr>
        <p:spPr>
          <a:xfrm>
            <a:off x="5845628" y="4965246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5.Kết luận và hướng phát triển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AF49EF-CA4C-6DC3-925F-A7A30359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295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hia sẻ với hơn 72 về hình nền màu sáng hay nhất - coedo.com.vn">
            <a:extLst>
              <a:ext uri="{FF2B5EF4-FFF2-40B4-BE49-F238E27FC236}">
                <a16:creationId xmlns:a16="http://schemas.microsoft.com/office/drawing/2014/main" id="{7518F814-DA89-7F21-8718-7582312D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16E7D9-C1F7-DF99-CC0C-BB237B9D4408}"/>
              </a:ext>
            </a:extLst>
          </p:cNvPr>
          <p:cNvSpPr/>
          <p:nvPr/>
        </p:nvSpPr>
        <p:spPr>
          <a:xfrm>
            <a:off x="81643" y="163287"/>
            <a:ext cx="8415376" cy="7597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4.5 Truy vấn dữ liệu trong MongoDB 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29DC3-B834-B675-0426-A5C74D2E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20</a:t>
            </a:fld>
            <a:endParaRPr lang="vi-VN"/>
          </a:p>
        </p:txBody>
      </p:sp>
      <p:pic>
        <p:nvPicPr>
          <p:cNvPr id="22530" name="Picture 2" descr="What is MongoDB? NoSQL database explained in an easy way.">
            <a:extLst>
              <a:ext uri="{FF2B5EF4-FFF2-40B4-BE49-F238E27FC236}">
                <a16:creationId xmlns:a16="http://schemas.microsoft.com/office/drawing/2014/main" id="{5A3AF3FA-87D7-EC80-51F5-F67A3387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57" y="2975625"/>
            <a:ext cx="1573783" cy="179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968A6CD8-4FD7-8EDD-1BD2-7178D74F83F8}"/>
              </a:ext>
            </a:extLst>
          </p:cNvPr>
          <p:cNvSpPr/>
          <p:nvPr/>
        </p:nvSpPr>
        <p:spPr>
          <a:xfrm>
            <a:off x="5026324" y="2958064"/>
            <a:ext cx="2280250" cy="1829776"/>
          </a:xfrm>
          <a:prstGeom prst="hexagon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05765D-1F98-5CAC-FF61-81C496E37A1A}"/>
              </a:ext>
            </a:extLst>
          </p:cNvPr>
          <p:cNvSpPr/>
          <p:nvPr/>
        </p:nvSpPr>
        <p:spPr>
          <a:xfrm>
            <a:off x="4849483" y="1390316"/>
            <a:ext cx="2493034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toàn bộ dữ liệu trong một collection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B2D178-141B-155E-65F3-5B5170A25EBC}"/>
              </a:ext>
            </a:extLst>
          </p:cNvPr>
          <p:cNvSpPr/>
          <p:nvPr/>
        </p:nvSpPr>
        <p:spPr>
          <a:xfrm>
            <a:off x="2628630" y="4919942"/>
            <a:ext cx="2035834" cy="6268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sử dụng projection 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9D9656-36D0-358E-6D91-255D4F6F45D7}"/>
              </a:ext>
            </a:extLst>
          </p:cNvPr>
          <p:cNvSpPr/>
          <p:nvPr/>
        </p:nvSpPr>
        <p:spPr>
          <a:xfrm>
            <a:off x="5184968" y="5703473"/>
            <a:ext cx="1962960" cy="928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giới hạn số lượng kết quả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28DD8A-7CA5-18B8-3D97-0B5FB018D7A2}"/>
              </a:ext>
            </a:extLst>
          </p:cNvPr>
          <p:cNvSpPr/>
          <p:nvPr/>
        </p:nvSpPr>
        <p:spPr>
          <a:xfrm>
            <a:off x="8082951" y="4919942"/>
            <a:ext cx="2035834" cy="672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sắp xếp kết quả</a:t>
            </a:r>
            <a:endParaRPr lang="vi-VN" sz="1800" b="1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algn="ctr"/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600F40-9F06-A65D-2E3E-1E28553338C4}"/>
              </a:ext>
            </a:extLst>
          </p:cNvPr>
          <p:cNvSpPr/>
          <p:nvPr/>
        </p:nvSpPr>
        <p:spPr>
          <a:xfrm>
            <a:off x="8609162" y="3487379"/>
            <a:ext cx="2280250" cy="7898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sử dụng điều kiện logic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D3D9F-432B-0CBB-D3F1-0DB9AD5665F0}"/>
              </a:ext>
            </a:extLst>
          </p:cNvPr>
          <p:cNvSpPr/>
          <p:nvPr/>
        </p:nvSpPr>
        <p:spPr>
          <a:xfrm>
            <a:off x="8201410" y="2185819"/>
            <a:ext cx="2119223" cy="789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dữ liệu với điều kiện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822202-CBF4-24B9-A7E5-F298397161D3}"/>
              </a:ext>
            </a:extLst>
          </p:cNvPr>
          <p:cNvSpPr/>
          <p:nvPr/>
        </p:nvSpPr>
        <p:spPr>
          <a:xfrm>
            <a:off x="2337109" y="2228082"/>
            <a:ext cx="1897589" cy="759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sử dụng logical AND và OR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792588-BFC6-DE4A-8144-16EBB838AF5E}"/>
              </a:ext>
            </a:extLst>
          </p:cNvPr>
          <p:cNvSpPr/>
          <p:nvPr/>
        </p:nvSpPr>
        <p:spPr>
          <a:xfrm>
            <a:off x="1952556" y="3408593"/>
            <a:ext cx="1682824" cy="7597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Truy vấn sử dụng regex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547CD-AF03-7CFA-2458-7479301042DB}"/>
              </a:ext>
            </a:extLst>
          </p:cNvPr>
          <p:cNvCxnSpPr/>
          <p:nvPr/>
        </p:nvCxnSpPr>
        <p:spPr>
          <a:xfrm flipV="1">
            <a:off x="6166448" y="2319093"/>
            <a:ext cx="0" cy="63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CF6945-E96C-2328-19D6-C7D8DA36D6F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635380" y="3788463"/>
            <a:ext cx="1390944" cy="8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0B4B90-E3F3-80C6-290E-ADCCC620CEED}"/>
              </a:ext>
            </a:extLst>
          </p:cNvPr>
          <p:cNvCxnSpPr>
            <a:cxnSpLocks/>
          </p:cNvCxnSpPr>
          <p:nvPr/>
        </p:nvCxnSpPr>
        <p:spPr>
          <a:xfrm flipH="1">
            <a:off x="4664464" y="4297905"/>
            <a:ext cx="590460" cy="93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3E471-3767-D153-F744-05086169F7FA}"/>
              </a:ext>
            </a:extLst>
          </p:cNvPr>
          <p:cNvCxnSpPr>
            <a:cxnSpLocks/>
          </p:cNvCxnSpPr>
          <p:nvPr/>
        </p:nvCxnSpPr>
        <p:spPr>
          <a:xfrm>
            <a:off x="6166448" y="4787840"/>
            <a:ext cx="0" cy="915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6AF86-7049-0698-748E-74B2E49088D9}"/>
              </a:ext>
            </a:extLst>
          </p:cNvPr>
          <p:cNvCxnSpPr>
            <a:cxnSpLocks/>
          </p:cNvCxnSpPr>
          <p:nvPr/>
        </p:nvCxnSpPr>
        <p:spPr>
          <a:xfrm>
            <a:off x="7103582" y="4297905"/>
            <a:ext cx="979369" cy="93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013975-9692-1166-3564-4952CE84E33F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306574" y="3872952"/>
            <a:ext cx="1302588" cy="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181C2-F475-1193-8F57-93994C7AE2E0}"/>
              </a:ext>
            </a:extLst>
          </p:cNvPr>
          <p:cNvCxnSpPr>
            <a:cxnSpLocks/>
          </p:cNvCxnSpPr>
          <p:nvPr/>
        </p:nvCxnSpPr>
        <p:spPr>
          <a:xfrm flipV="1">
            <a:off x="7080848" y="2580722"/>
            <a:ext cx="1120562" cy="819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593270-30A4-B22F-6C45-9968B0FA8955}"/>
              </a:ext>
            </a:extLst>
          </p:cNvPr>
          <p:cNvCxnSpPr>
            <a:cxnSpLocks/>
          </p:cNvCxnSpPr>
          <p:nvPr/>
        </p:nvCxnSpPr>
        <p:spPr>
          <a:xfrm flipH="1" flipV="1">
            <a:off x="4234698" y="2604801"/>
            <a:ext cx="1036914" cy="777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88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00+ Background Xanh Dương Nhạt, Pastel Đẹp | Tải Free - Bảng Hiệu Việt">
            <a:extLst>
              <a:ext uri="{FF2B5EF4-FFF2-40B4-BE49-F238E27FC236}">
                <a16:creationId xmlns:a16="http://schemas.microsoft.com/office/drawing/2014/main" id="{67492482-0833-F4E2-F934-8138E78D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0" y="0"/>
            <a:ext cx="12202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A9BB48-B1A6-B1AF-105C-32F06D0F903E}"/>
              </a:ext>
            </a:extLst>
          </p:cNvPr>
          <p:cNvSpPr/>
          <p:nvPr/>
        </p:nvSpPr>
        <p:spPr>
          <a:xfrm>
            <a:off x="366315" y="137408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5.Kết luận và hướng phát triển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AA1101D2-81A9-1E15-9CAB-5237526CEF8D}"/>
              </a:ext>
            </a:extLst>
          </p:cNvPr>
          <p:cNvSpPr/>
          <p:nvPr/>
        </p:nvSpPr>
        <p:spPr>
          <a:xfrm>
            <a:off x="280050" y="1417883"/>
            <a:ext cx="6923006" cy="2845021"/>
          </a:xfrm>
          <a:prstGeom prst="snip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1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142EA-AF13-8A3F-7323-79BECBD14BCD}"/>
              </a:ext>
            </a:extLst>
          </p:cNvPr>
          <p:cNvSpPr txBox="1"/>
          <p:nvPr/>
        </p:nvSpPr>
        <p:spPr>
          <a:xfrm>
            <a:off x="544595" y="1342729"/>
            <a:ext cx="66584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Kết luận: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Thực hiện thành công việc tạo dữ liệu QUANLY_GIANGDAY, nắm được những thao tác về thêm, sửa, xóa và hoàn thành các câu lệnh truy vấn cơ bản.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Nhận biết được điễm khác nhau giữa hai ngôn ngữ SQL và NoSQL</a:t>
            </a:r>
          </a:p>
          <a:p>
            <a:endParaRPr lang="vi-VN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05DC77-0339-DDDF-2CB9-A413527C6811}"/>
              </a:ext>
            </a:extLst>
          </p:cNvPr>
          <p:cNvSpPr/>
          <p:nvPr/>
        </p:nvSpPr>
        <p:spPr>
          <a:xfrm>
            <a:off x="4019909" y="4533356"/>
            <a:ext cx="8172090" cy="16195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Hướng phát triển: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Hoàn thiện hơn về phần cơ sở dữ liệu cho SQL và MongoDB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Tìm hiểu phân tích sâu  sắc hơn về cơ sở dữ liệu MongoDB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5CB0FA-9409-E530-401F-9166B565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11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6BF80-3A51-E4A0-73C9-F9314902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22</a:t>
            </a:fld>
            <a:endParaRPr lang="vi-VN"/>
          </a:p>
        </p:txBody>
      </p:sp>
      <p:pic>
        <p:nvPicPr>
          <p:cNvPr id="24580" name="Picture 4" descr="123+ Ảnh Động Powerpoint Chèn Trang Trí Slide Cực Đẹp - TH Điện Biên Đông">
            <a:extLst>
              <a:ext uri="{FF2B5EF4-FFF2-40B4-BE49-F238E27FC236}">
                <a16:creationId xmlns:a16="http://schemas.microsoft.com/office/drawing/2014/main" id="{E03459A0-2259-E424-84D4-249C5B2E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55DEF-5034-33AB-E806-8C469CD408DE}"/>
              </a:ext>
            </a:extLst>
          </p:cNvPr>
          <p:cNvSpPr/>
          <p:nvPr/>
        </p:nvSpPr>
        <p:spPr>
          <a:xfrm>
            <a:off x="1272088" y="327187"/>
            <a:ext cx="9769723" cy="18121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>
                <a:solidFill>
                  <a:schemeClr val="accent1">
                    <a:lumMod val="50000"/>
                  </a:schemeClr>
                </a:solidFill>
              </a:rPr>
              <a:t>Em xin trân trọng cảm ơn hai cô đã lắng nghe bài thuyết trình của em.</a:t>
            </a:r>
          </a:p>
        </p:txBody>
      </p:sp>
    </p:spTree>
    <p:extLst>
      <p:ext uri="{BB962C8B-B14F-4D97-AF65-F5344CB8AC3E}">
        <p14:creationId xmlns:p14="http://schemas.microsoft.com/office/powerpoint/2010/main" val="34785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ình nền Màu Xanh Nền Thẻ Hình Học Kinh Doanh, Powerpoint, Danh Thiếp, Thẻ  Background Vector để tải xuống miễn phí - Pngtree">
            <a:extLst>
              <a:ext uri="{FF2B5EF4-FFF2-40B4-BE49-F238E27FC236}">
                <a16:creationId xmlns:a16="http://schemas.microsoft.com/office/drawing/2014/main" id="{88F6ED6A-FE10-D2D5-0187-B5AF4467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" y="3289"/>
            <a:ext cx="12186152" cy="68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3622A7-091C-C7E2-8528-880C118E9093}"/>
              </a:ext>
            </a:extLst>
          </p:cNvPr>
          <p:cNvSpPr/>
          <p:nvPr/>
        </p:nvSpPr>
        <p:spPr>
          <a:xfrm>
            <a:off x="73478" y="97973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1.Tổng quan đề tài 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8" name="Picture 6" descr="What are NoSQL Design Principles? Definition &amp; FAQs | ScyllaDB">
            <a:extLst>
              <a:ext uri="{FF2B5EF4-FFF2-40B4-BE49-F238E27FC236}">
                <a16:creationId xmlns:a16="http://schemas.microsoft.com/office/drawing/2014/main" id="{1A111FBE-A680-5885-6C7A-66D82C92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2001329"/>
            <a:ext cx="6416614" cy="3726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1909F9-09A7-CA79-D680-3CFD21064301}"/>
              </a:ext>
            </a:extLst>
          </p:cNvPr>
          <p:cNvSpPr/>
          <p:nvPr/>
        </p:nvSpPr>
        <p:spPr>
          <a:xfrm>
            <a:off x="7342980" y="1585363"/>
            <a:ext cx="4241832" cy="99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Thực hiện các thao tác thêm, sửa , xóa và các truy vấn cho ngôn ngữ SQL và NoSQL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04873C-F762-6B91-A770-A8ACB7DF7CF6}"/>
              </a:ext>
            </a:extLst>
          </p:cNvPr>
          <p:cNvSpPr/>
          <p:nvPr/>
        </p:nvSpPr>
        <p:spPr>
          <a:xfrm>
            <a:off x="7342980" y="3300734"/>
            <a:ext cx="4241832" cy="99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Giới thiệu tổng quan về MongoDB và xây dự cơ sở dữ liệu QUANLY_GIANGDAY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65F79-0CA5-B099-749A-4BF5DB487DFC}"/>
              </a:ext>
            </a:extLst>
          </p:cNvPr>
          <p:cNvSpPr/>
          <p:nvPr/>
        </p:nvSpPr>
        <p:spPr>
          <a:xfrm>
            <a:off x="7342980" y="5016106"/>
            <a:ext cx="4241832" cy="99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Cho thấy được điểm khác nhau giữa ngôn ngữ SQL và NoSQL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99DD-16C8-9941-EF11-28B724FE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33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hám phá với hơn 115 hình nền trắng xanh mới nhất - Tin học Đông Hòa">
            <a:extLst>
              <a:ext uri="{FF2B5EF4-FFF2-40B4-BE49-F238E27FC236}">
                <a16:creationId xmlns:a16="http://schemas.microsoft.com/office/drawing/2014/main" id="{5A9843D0-85AE-7C89-7913-6FD66B7C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7E465E-509D-09F2-8F3F-55D714BBDC2C}"/>
              </a:ext>
            </a:extLst>
          </p:cNvPr>
          <p:cNvSpPr/>
          <p:nvPr/>
        </p:nvSpPr>
        <p:spPr>
          <a:xfrm>
            <a:off x="73478" y="97973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2.Nghiên cứu lý thuyết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236B12C-BF4C-F8D4-6E41-20A3FA54E00D}"/>
              </a:ext>
            </a:extLst>
          </p:cNvPr>
          <p:cNvSpPr/>
          <p:nvPr/>
        </p:nvSpPr>
        <p:spPr>
          <a:xfrm>
            <a:off x="1716542" y="1729812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2.1 Giới thiệu hệ quản trị cơ sở dữ liệu 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E1B48C0-CC48-4183-FBA7-4F7F87757EC0}"/>
              </a:ext>
            </a:extLst>
          </p:cNvPr>
          <p:cNvSpPr/>
          <p:nvPr/>
        </p:nvSpPr>
        <p:spPr>
          <a:xfrm>
            <a:off x="1716542" y="3356543"/>
            <a:ext cx="5451702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2.2 Giới thiệu hệ quản trị cơ sở dữ liệu NoSQL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04B5537-A6E4-F15E-AF4B-B3B86D5E0D89}"/>
              </a:ext>
            </a:extLst>
          </p:cNvPr>
          <p:cNvSpPr/>
          <p:nvPr/>
        </p:nvSpPr>
        <p:spPr>
          <a:xfrm>
            <a:off x="1716542" y="4983274"/>
            <a:ext cx="5451702" cy="790689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2.3 Giới thiệu về cơ sở dữ liệu MongoDB</a:t>
            </a:r>
            <a:endParaRPr lang="vi-VN" sz="2400">
              <a:solidFill>
                <a:schemeClr val="tx1"/>
              </a:solidFill>
            </a:endParaRPr>
          </a:p>
        </p:txBody>
      </p:sp>
      <p:pic>
        <p:nvPicPr>
          <p:cNvPr id="4100" name="Picture 4" descr="NoSQL with MongoDB. NoSQL | by Sayanthan Kathirgamanathan | Medium">
            <a:extLst>
              <a:ext uri="{FF2B5EF4-FFF2-40B4-BE49-F238E27FC236}">
                <a16:creationId xmlns:a16="http://schemas.microsoft.com/office/drawing/2014/main" id="{BF4A5DAE-5DDE-D4C2-940D-D9FF93F6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16" y="3079469"/>
            <a:ext cx="1694770" cy="124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QL Server Monitoring and Performance Management with Instana | IBM">
            <a:extLst>
              <a:ext uri="{FF2B5EF4-FFF2-40B4-BE49-F238E27FC236}">
                <a16:creationId xmlns:a16="http://schemas.microsoft.com/office/drawing/2014/main" id="{A3235C6A-43CD-BA9D-7E59-9D385ECE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16" y="1556321"/>
            <a:ext cx="1694770" cy="1317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ongodb Icon Vector Logo - Download Free SVG Icon | Worldvectorlogo">
            <a:extLst>
              <a:ext uri="{FF2B5EF4-FFF2-40B4-BE49-F238E27FC236}">
                <a16:creationId xmlns:a16="http://schemas.microsoft.com/office/drawing/2014/main" id="{9971179F-B8EF-14DA-BCAA-84F5BFEB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17" y="4756603"/>
            <a:ext cx="1694770" cy="1244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E08FD-7DFF-0FCA-1B1C-67B05298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571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17CD-78D6-6E43-7623-73BE56B2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" name="Picture 2" descr="Khám phá với hơn 115 hình nền trắng xanh mới nhất - Tin học Đông Hòa">
            <a:extLst>
              <a:ext uri="{FF2B5EF4-FFF2-40B4-BE49-F238E27FC236}">
                <a16:creationId xmlns:a16="http://schemas.microsoft.com/office/drawing/2014/main" id="{2023F608-7290-D4EE-AF14-2498525B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DDC83-DD4F-4335-2BA2-FC6063DC9049}"/>
              </a:ext>
            </a:extLst>
          </p:cNvPr>
          <p:cNvSpPr/>
          <p:nvPr/>
        </p:nvSpPr>
        <p:spPr>
          <a:xfrm>
            <a:off x="73478" y="97973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2.1 Giới thiệu hệ quản trị cơ sở dữ liệu SQL</a:t>
            </a:r>
            <a:endParaRPr lang="vi-VN" sz="4000">
              <a:solidFill>
                <a:schemeClr val="tx1"/>
              </a:solidFill>
            </a:endParaRPr>
          </a:p>
        </p:txBody>
      </p:sp>
      <p:pic>
        <p:nvPicPr>
          <p:cNvPr id="12290" name="Picture 2" descr="What is SQL Database: Structure, Types, Examples">
            <a:extLst>
              <a:ext uri="{FF2B5EF4-FFF2-40B4-BE49-F238E27FC236}">
                <a16:creationId xmlns:a16="http://schemas.microsoft.com/office/drawing/2014/main" id="{2ADA2B72-CA2F-E27A-D2EB-DDD1D75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2" y="1699620"/>
            <a:ext cx="3771899" cy="417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DCC6E8-EDA2-9C05-E06E-08372463453C}"/>
              </a:ext>
            </a:extLst>
          </p:cNvPr>
          <p:cNvSpPr/>
          <p:nvPr/>
        </p:nvSpPr>
        <p:spPr>
          <a:xfrm>
            <a:off x="6120184" y="1521845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là một hệ quản trị cơ sở dữ liệu quan hệ </a:t>
            </a:r>
            <a:endParaRPr lang="vi-VN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B8D4C5-0B82-80A7-108D-9B5D19229BCD}"/>
              </a:ext>
            </a:extLst>
          </p:cNvPr>
          <p:cNvSpPr/>
          <p:nvPr/>
        </p:nvSpPr>
        <p:spPr>
          <a:xfrm>
            <a:off x="6120184" y="2632079"/>
            <a:ext cx="5796951" cy="10398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333333"/>
                </a:solidFill>
                <a:effectLst/>
                <a:latin typeface="OpenSans"/>
              </a:rPr>
              <a:t>Sơ đồ quy định rõ ràng bảng, hàng, cột, chỉ mục, mối quan hệ giữa các bảng và các thành tố cơ sở dữ liệu khác</a:t>
            </a:r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453378-061A-FC12-D10E-DD58DAEFBAB0}"/>
              </a:ext>
            </a:extLst>
          </p:cNvPr>
          <p:cNvSpPr/>
          <p:nvPr/>
        </p:nvSpPr>
        <p:spPr>
          <a:xfrm>
            <a:off x="6138875" y="3790730"/>
            <a:ext cx="47321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SQL databases có lược đồ được xác định trước</a:t>
            </a:r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891B3A-767A-303C-C5A5-A0CF2E26DBD5}"/>
              </a:ext>
            </a:extLst>
          </p:cNvPr>
          <p:cNvSpPr/>
          <p:nvPr/>
        </p:nvSpPr>
        <p:spPr>
          <a:xfrm>
            <a:off x="6138875" y="4865914"/>
            <a:ext cx="593810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Nó được phát triển vào những năm 1970 để giải quyết các vấn đề với lưu trữ tệp phẳng</a:t>
            </a:r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D33D5-0538-9672-A5FE-A3FE5A230AEB}"/>
              </a:ext>
            </a:extLst>
          </p:cNvPr>
          <p:cNvCxnSpPr>
            <a:cxnSpLocks/>
            <a:stCxn id="12290" idx="3"/>
            <a:endCxn id="5" idx="1"/>
          </p:cNvCxnSpPr>
          <p:nvPr/>
        </p:nvCxnSpPr>
        <p:spPr>
          <a:xfrm flipV="1">
            <a:off x="4171641" y="1979045"/>
            <a:ext cx="1948543" cy="18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53AC8A-5793-F21E-BEA9-4F92B69DDB68}"/>
              </a:ext>
            </a:extLst>
          </p:cNvPr>
          <p:cNvCxnSpPr>
            <a:cxnSpLocks/>
            <a:stCxn id="12290" idx="3"/>
          </p:cNvCxnSpPr>
          <p:nvPr/>
        </p:nvCxnSpPr>
        <p:spPr>
          <a:xfrm flipV="1">
            <a:off x="4171641" y="3121658"/>
            <a:ext cx="1967234" cy="66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2BFB2E-154A-99CE-9596-E1640090A1D4}"/>
              </a:ext>
            </a:extLst>
          </p:cNvPr>
          <p:cNvCxnSpPr>
            <a:cxnSpLocks/>
            <a:stCxn id="12290" idx="3"/>
          </p:cNvCxnSpPr>
          <p:nvPr/>
        </p:nvCxnSpPr>
        <p:spPr>
          <a:xfrm>
            <a:off x="4171641" y="3788657"/>
            <a:ext cx="1948543" cy="4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2BCC3-DD11-827F-8ABA-DEEA6011800B}"/>
              </a:ext>
            </a:extLst>
          </p:cNvPr>
          <p:cNvCxnSpPr>
            <a:cxnSpLocks/>
            <a:stCxn id="12290" idx="3"/>
            <a:endCxn id="9" idx="1"/>
          </p:cNvCxnSpPr>
          <p:nvPr/>
        </p:nvCxnSpPr>
        <p:spPr>
          <a:xfrm>
            <a:off x="4171641" y="3788657"/>
            <a:ext cx="1967234" cy="15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945273-12E6-B921-F85E-C8B2CF2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94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654BCC-67B1-378B-DA1D-37CB0BB3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891EEC-0570-1B86-4428-1FE7ED3C7A39}"/>
              </a:ext>
            </a:extLst>
          </p:cNvPr>
          <p:cNvSpPr/>
          <p:nvPr/>
        </p:nvSpPr>
        <p:spPr>
          <a:xfrm>
            <a:off x="73478" y="97973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2.2 Giới thiệu hệ quản trị cơ sở dữ liệu NoSQL</a:t>
            </a:r>
            <a:endParaRPr lang="vi-VN" sz="4000">
              <a:solidFill>
                <a:schemeClr val="tx1"/>
              </a:solidFill>
            </a:endParaRPr>
          </a:p>
        </p:txBody>
      </p:sp>
      <p:pic>
        <p:nvPicPr>
          <p:cNvPr id="5126" name="Picture 6" descr="Câu hỏi phỏng vấn NoSQL Developer cơ bản thường gặp nhất">
            <a:extLst>
              <a:ext uri="{FF2B5EF4-FFF2-40B4-BE49-F238E27FC236}">
                <a16:creationId xmlns:a16="http://schemas.microsoft.com/office/drawing/2014/main" id="{A1FC2860-EA29-1800-3C5A-93204FCA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17" y="2152650"/>
            <a:ext cx="3275919" cy="31622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A1D9F1-B748-6432-8369-7DF0A6286019}"/>
              </a:ext>
            </a:extLst>
          </p:cNvPr>
          <p:cNvSpPr/>
          <p:nvPr/>
        </p:nvSpPr>
        <p:spPr>
          <a:xfrm>
            <a:off x="6613073" y="1534886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NoSQL là một hệ quản trị cơ sở dữ liệu phi quan hệ </a:t>
            </a:r>
            <a:endParaRPr lang="vi-VN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C82C85-B6A5-FD54-A905-A0A05059B4E0}"/>
              </a:ext>
            </a:extLst>
          </p:cNvPr>
          <p:cNvSpPr/>
          <p:nvPr/>
        </p:nvSpPr>
        <p:spPr>
          <a:xfrm>
            <a:off x="6675666" y="2756808"/>
            <a:ext cx="478884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333333"/>
                </a:solidFill>
                <a:effectLst/>
                <a:latin typeface="OpenSans"/>
              </a:rPr>
              <a:t>Các cơ sở dữ liệu NoSQL cung cấp nhiều mô hình dữ liệu khác nhau như khóa-giá trị, tài liệu, biểu đồ và cột</a:t>
            </a:r>
            <a:endParaRPr lang="vi-V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C76F02-2369-E739-C49E-9206D1612C4D}"/>
              </a:ext>
            </a:extLst>
          </p:cNvPr>
          <p:cNvSpPr/>
          <p:nvPr/>
        </p:nvSpPr>
        <p:spPr>
          <a:xfrm>
            <a:off x="6675666" y="4038601"/>
            <a:ext cx="5013126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NoSQL databases sử dụng lược đồ động cho dữ liệu phi cấu trúc.</a:t>
            </a:r>
            <a:endParaRPr lang="vi-V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F43177-A955-E602-A022-B9B313F058FD}"/>
              </a:ext>
            </a:extLst>
          </p:cNvPr>
          <p:cNvSpPr/>
          <p:nvPr/>
        </p:nvSpPr>
        <p:spPr>
          <a:xfrm>
            <a:off x="6675666" y="5206094"/>
            <a:ext cx="5090764" cy="11566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Được phát triển vào cuối những năm 2000 để khắc phục các vấn đề và hạn chế của SQL databases.</a:t>
            </a:r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E9C00-7A65-0C42-6988-737669E482F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97929" y="1992086"/>
            <a:ext cx="1415144" cy="174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680EE7-2F09-82E2-57B4-9F68FDDCC2B6}"/>
              </a:ext>
            </a:extLst>
          </p:cNvPr>
          <p:cNvCxnSpPr>
            <a:cxnSpLocks/>
          </p:cNvCxnSpPr>
          <p:nvPr/>
        </p:nvCxnSpPr>
        <p:spPr>
          <a:xfrm flipV="1">
            <a:off x="5200650" y="3282043"/>
            <a:ext cx="1475016" cy="45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E63A0-402E-0FFA-C6A8-F6C24E71CCF8}"/>
              </a:ext>
            </a:extLst>
          </p:cNvPr>
          <p:cNvCxnSpPr>
            <a:cxnSpLocks/>
          </p:cNvCxnSpPr>
          <p:nvPr/>
        </p:nvCxnSpPr>
        <p:spPr>
          <a:xfrm>
            <a:off x="5260522" y="3752849"/>
            <a:ext cx="1415144" cy="217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4E12FA-A13C-8D81-8A3D-EC0C7FF29BDE}"/>
              </a:ext>
            </a:extLst>
          </p:cNvPr>
          <p:cNvCxnSpPr>
            <a:cxnSpLocks/>
          </p:cNvCxnSpPr>
          <p:nvPr/>
        </p:nvCxnSpPr>
        <p:spPr>
          <a:xfrm>
            <a:off x="5200650" y="3733800"/>
            <a:ext cx="1475016" cy="7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03A9B4-9D9D-0653-ED0D-6AF3A3E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67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1654BCC-67B1-378B-DA1D-37CB0BB3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891EEC-0570-1B86-4428-1FE7ED3C7A39}"/>
              </a:ext>
            </a:extLst>
          </p:cNvPr>
          <p:cNvSpPr/>
          <p:nvPr/>
        </p:nvSpPr>
        <p:spPr>
          <a:xfrm>
            <a:off x="155121" y="163287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2.3 Giới thiệu về cơ sở dữ liệu MongoDB</a:t>
            </a:r>
            <a:endParaRPr lang="vi-VN" sz="4000">
              <a:solidFill>
                <a:schemeClr val="tx1"/>
              </a:solidFill>
            </a:endParaRPr>
          </a:p>
        </p:txBody>
      </p:sp>
      <p:pic>
        <p:nvPicPr>
          <p:cNvPr id="7172" name="Picture 4" descr="Self-Hosted MongoDB">
            <a:extLst>
              <a:ext uri="{FF2B5EF4-FFF2-40B4-BE49-F238E27FC236}">
                <a16:creationId xmlns:a16="http://schemas.microsoft.com/office/drawing/2014/main" id="{C030207B-7423-8F97-BBD4-0D20CB25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93" y="2111148"/>
            <a:ext cx="4237264" cy="2831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9DC0A4-CD06-21DA-C123-658718CCAC99}"/>
              </a:ext>
            </a:extLst>
          </p:cNvPr>
          <p:cNvSpPr/>
          <p:nvPr/>
        </p:nvSpPr>
        <p:spPr>
          <a:xfrm>
            <a:off x="7217229" y="1494067"/>
            <a:ext cx="4791661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i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</a:t>
            </a:r>
            <a:r>
              <a:rPr lang="vi-VN" b="0" i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là một database hướng tài liệu (document), một dạng NoSQL database</a:t>
            </a:r>
            <a:endParaRPr lang="vi-V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BE4748-0B65-ABEC-22E9-4AE1A46DFB8E}"/>
              </a:ext>
            </a:extLst>
          </p:cNvPr>
          <p:cNvSpPr/>
          <p:nvPr/>
        </p:nvSpPr>
        <p:spPr>
          <a:xfrm>
            <a:off x="7200897" y="2574699"/>
            <a:ext cx="4807993" cy="11266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i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MongoDB </a:t>
            </a:r>
            <a:r>
              <a:rPr lang="vi-VN" b="0" i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sử dụng lưu trữ dữ liệu dưới dạng Document JSON nên mỗi một collection sẽ các các kích cỡ và các document khác nhau</a:t>
            </a:r>
            <a:endParaRPr lang="vi-V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90C2D-A5CA-9BD5-1A48-CC72434D365A}"/>
              </a:ext>
            </a:extLst>
          </p:cNvPr>
          <p:cNvSpPr/>
          <p:nvPr/>
        </p:nvSpPr>
        <p:spPr>
          <a:xfrm>
            <a:off x="7200897" y="3881496"/>
            <a:ext cx="4807992" cy="1645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vi-VN" b="0" i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Dữ liệu lưu trữ phi cấu trúc, không có tính ràng buộc, toàn vẹn nên tính sẵn sàng cao, hiệu suất lớn và dễ dàng mở rộng lưu trữ.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B14BB-06F8-DE9C-807E-86A3A232FD16}"/>
              </a:ext>
            </a:extLst>
          </p:cNvPr>
          <p:cNvCxnSpPr>
            <a:cxnSpLocks/>
            <a:stCxn id="7172" idx="3"/>
          </p:cNvCxnSpPr>
          <p:nvPr/>
        </p:nvCxnSpPr>
        <p:spPr>
          <a:xfrm flipV="1">
            <a:off x="5861957" y="1881247"/>
            <a:ext cx="1355273" cy="16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2B910-56DA-B880-26B0-6FAB35F2FF27}"/>
              </a:ext>
            </a:extLst>
          </p:cNvPr>
          <p:cNvCxnSpPr>
            <a:cxnSpLocks/>
            <a:stCxn id="7172" idx="3"/>
          </p:cNvCxnSpPr>
          <p:nvPr/>
        </p:nvCxnSpPr>
        <p:spPr>
          <a:xfrm flipV="1">
            <a:off x="5861957" y="3069772"/>
            <a:ext cx="13389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D104B-AFDC-AEE2-B565-02B0E23FA8AA}"/>
              </a:ext>
            </a:extLst>
          </p:cNvPr>
          <p:cNvCxnSpPr>
            <a:cxnSpLocks/>
            <a:stCxn id="7172" idx="3"/>
          </p:cNvCxnSpPr>
          <p:nvPr/>
        </p:nvCxnSpPr>
        <p:spPr>
          <a:xfrm>
            <a:off x="5861957" y="3526972"/>
            <a:ext cx="1338942" cy="66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8A412E-03AB-6442-7C80-A7DC3A48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51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ập nhật hơn 82 về hình nền powerpoint màu xanh da trời mới nhất -  cdgdbentre.edu.vn">
            <a:extLst>
              <a:ext uri="{FF2B5EF4-FFF2-40B4-BE49-F238E27FC236}">
                <a16:creationId xmlns:a16="http://schemas.microsoft.com/office/drawing/2014/main" id="{56B69A02-6FF9-9BEE-68E3-F1680D11B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57289A-203D-EB08-BF68-1C87AEBC88FC}"/>
              </a:ext>
            </a:extLst>
          </p:cNvPr>
          <p:cNvSpPr/>
          <p:nvPr/>
        </p:nvSpPr>
        <p:spPr>
          <a:xfrm>
            <a:off x="81643" y="163287"/>
            <a:ext cx="9878786" cy="9960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3.Hiện thực hóa nghiên cứu </a:t>
            </a:r>
            <a:endParaRPr lang="vi-VN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624025C-91B6-97EB-E6F0-291AA2EEC6BC}"/>
              </a:ext>
            </a:extLst>
          </p:cNvPr>
          <p:cNvSpPr/>
          <p:nvPr/>
        </p:nvSpPr>
        <p:spPr>
          <a:xfrm>
            <a:off x="0" y="1822811"/>
            <a:ext cx="6858000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3.1 Tạo cơ sở dữ liệu QUANLY_GIANGDAY  bằng ngôn ngữ 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56971B4-7A28-C864-5FF5-16E6E402FB03}"/>
              </a:ext>
            </a:extLst>
          </p:cNvPr>
          <p:cNvSpPr/>
          <p:nvPr/>
        </p:nvSpPr>
        <p:spPr>
          <a:xfrm>
            <a:off x="-11" y="3084059"/>
            <a:ext cx="6857999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3.2 Tạo cơ sở dữ liệu QUANLY_GIANGDAY bằng cơ sở dữ liệu MongoDB </a:t>
            </a:r>
            <a:endParaRPr lang="vi-VN" sz="2400">
              <a:solidFill>
                <a:schemeClr val="tx1"/>
              </a:solidFill>
            </a:endParaRPr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AD62D35-1F9B-034D-DEE2-220537CD3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8688" y="4140752"/>
            <a:ext cx="1219195" cy="1219195"/>
          </a:xfrm>
          <a:prstGeom prst="rect">
            <a:avLst/>
          </a:prstGeom>
        </p:spPr>
      </p:pic>
      <p:pic>
        <p:nvPicPr>
          <p:cNvPr id="14" name="Graphic 13" descr="Monthly calendar">
            <a:extLst>
              <a:ext uri="{FF2B5EF4-FFF2-40B4-BE49-F238E27FC236}">
                <a16:creationId xmlns:a16="http://schemas.microsoft.com/office/drawing/2014/main" id="{E6F53797-3E5D-A940-FFA8-2978C71C7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994" y="1797583"/>
            <a:ext cx="1219195" cy="1219195"/>
          </a:xfrm>
          <a:prstGeom prst="rect">
            <a:avLst/>
          </a:prstGeom>
        </p:spPr>
      </p:pic>
      <p:pic>
        <p:nvPicPr>
          <p:cNvPr id="18" name="Graphic 17" descr="Laptop">
            <a:extLst>
              <a:ext uri="{FF2B5EF4-FFF2-40B4-BE49-F238E27FC236}">
                <a16:creationId xmlns:a16="http://schemas.microsoft.com/office/drawing/2014/main" id="{C8788869-E443-D2F4-B1ED-A9729E3E7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8581" y="2921557"/>
            <a:ext cx="1219195" cy="1219195"/>
          </a:xfrm>
          <a:prstGeom prst="rect">
            <a:avLst/>
          </a:prstGeom>
        </p:spPr>
      </p:pic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CEA921D-57BC-1FE1-C96D-D3A9D3187658}"/>
              </a:ext>
            </a:extLst>
          </p:cNvPr>
          <p:cNvSpPr/>
          <p:nvPr/>
        </p:nvSpPr>
        <p:spPr>
          <a:xfrm>
            <a:off x="-11" y="4555937"/>
            <a:ext cx="6857997" cy="689882"/>
          </a:xfrm>
          <a:prstGeom prst="homePlat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3.3 </a:t>
            </a:r>
            <a:r>
              <a:rPr lang="en-US" sz="2400">
                <a:solidFill>
                  <a:schemeClr val="tx1"/>
                </a:solidFill>
                <a:effectLst/>
                <a:ea typeface="SimSun" panose="02010600030101010101" pitchFamily="2" charset="-122"/>
              </a:rPr>
              <a:t>So sánh sự khác nhau của hai ngôn ngữ SQL và NoSQL</a:t>
            </a:r>
            <a:endParaRPr lang="vi-VN" sz="2400">
              <a:solidFill>
                <a:schemeClr val="tx1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EBD6332-E27A-C048-7CDA-0376AF69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42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0C3C-2DD3-EBC5-A061-1989C4A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" name="Picture 2" descr="Cập nhật hơn 82 về hình nền powerpoint màu xanh da trời mới nhất -  cdgdbentre.edu.vn">
            <a:extLst>
              <a:ext uri="{FF2B5EF4-FFF2-40B4-BE49-F238E27FC236}">
                <a16:creationId xmlns:a16="http://schemas.microsoft.com/office/drawing/2014/main" id="{9A23C6AD-76E7-C90E-7896-A60C3262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0FB9C-02E9-20EF-88B4-F0E7A1E43426}"/>
              </a:ext>
            </a:extLst>
          </p:cNvPr>
          <p:cNvSpPr/>
          <p:nvPr/>
        </p:nvSpPr>
        <p:spPr>
          <a:xfrm>
            <a:off x="81642" y="163287"/>
            <a:ext cx="11857315" cy="12428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</a:rPr>
              <a:t>3.1 Tạo cơ sở dữ liệu QUANLY_GIANGDAY  bằng ngôn ngữ SQL</a:t>
            </a:r>
            <a:endParaRPr lang="vi-VN" sz="400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E1E35-46B9-CCA3-D228-4E22ACE7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45B1-FB1C-45D3-A217-7D4E219DC369}" type="slidenum">
              <a:rPr lang="vi-VN" smtClean="0"/>
              <a:t>9</a:t>
            </a:fld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19CAD9-01B7-E994-9883-277B3BFABF75}"/>
              </a:ext>
            </a:extLst>
          </p:cNvPr>
          <p:cNvSpPr/>
          <p:nvPr/>
        </p:nvSpPr>
        <p:spPr>
          <a:xfrm>
            <a:off x="904233" y="1516784"/>
            <a:ext cx="4299034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1">
                <a:solidFill>
                  <a:schemeClr val="tx1"/>
                </a:solidFill>
                <a:latin typeface="Consolas" panose="020B0609020204030204" pitchFamily="49" charset="0"/>
              </a:rPr>
              <a:t>Tạo cơ sở dữ liệu:</a:t>
            </a:r>
          </a:p>
          <a:p>
            <a:pPr algn="ctr"/>
            <a:r>
              <a:rPr lang="vi-VN" sz="18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vi-VN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80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vi-VN" sz="1800">
                <a:solidFill>
                  <a:srgbClr val="000000"/>
                </a:solidFill>
                <a:latin typeface="Consolas" panose="020B0609020204030204" pitchFamily="49" charset="0"/>
              </a:rPr>
              <a:t> QUANLY_GIANGDAY</a:t>
            </a:r>
            <a:endParaRPr lang="vi-V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15073D-0772-7F0F-B4E0-20CBAE51ACF1}"/>
              </a:ext>
            </a:extLst>
          </p:cNvPr>
          <p:cNvSpPr/>
          <p:nvPr/>
        </p:nvSpPr>
        <p:spPr>
          <a:xfrm>
            <a:off x="904233" y="2507840"/>
            <a:ext cx="11105276" cy="20405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b="1">
                <a:solidFill>
                  <a:schemeClr val="tx1"/>
                </a:solidFill>
                <a:latin typeface="Consolas" panose="020B0609020204030204" pitchFamily="49" charset="0"/>
              </a:rPr>
              <a:t>Tạo bảng SINHVIEN bằng lệnh Create table:</a:t>
            </a:r>
          </a:p>
          <a:p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SINHVIEN</a:t>
            </a:r>
          </a:p>
          <a:p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MaSV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HoTenSV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nvarchar 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NgaySinh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MaLop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RB_ML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Malop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LOP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MaLop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vi-VN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F31371-3913-BCAC-024B-BEB5AE5AC110}"/>
              </a:ext>
            </a:extLst>
          </p:cNvPr>
          <p:cNvSpPr/>
          <p:nvPr/>
        </p:nvSpPr>
        <p:spPr>
          <a:xfrm>
            <a:off x="904233" y="4628623"/>
            <a:ext cx="8888288" cy="21823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vi-VN" sz="1600" b="1">
                <a:solidFill>
                  <a:schemeClr val="tx1"/>
                </a:solidFill>
                <a:latin typeface="Consolas" panose="020B0609020204030204" pitchFamily="49" charset="0"/>
              </a:rPr>
              <a:t>Thêm dữ liệu vào bảng nhân viên:</a:t>
            </a:r>
          </a:p>
          <a:p>
            <a:r>
              <a:rPr lang="vi-VN" sz="1600">
                <a:solidFill>
                  <a:schemeClr val="tx1"/>
                </a:solidFill>
                <a:latin typeface="Consolas" panose="020B0609020204030204" pitchFamily="49" charset="0"/>
              </a:rPr>
              <a:t>-- insert SINHVIEN</a:t>
            </a:r>
          </a:p>
          <a:p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SINHVIEN</a:t>
            </a:r>
          </a:p>
          <a:p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SINHVIEN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vi-VN" sz="1600">
                <a:solidFill>
                  <a:schemeClr val="tx1"/>
                </a:solidFill>
                <a:latin typeface="Consolas" panose="020B0609020204030204" pitchFamily="49" charset="0"/>
              </a:rPr>
              <a:t>'K6100001',N'Phạm Văn Bình','02-24-1990','DA11TO12A1'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SINHVIEN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vi-VN" sz="1600">
                <a:solidFill>
                  <a:schemeClr val="tx1"/>
                </a:solidFill>
                <a:latin typeface="Consolas" panose="020B0609020204030204" pitchFamily="49" charset="0"/>
              </a:rPr>
              <a:t>'K6100002',N'Nguyễn Thị Hoài Thu','04-12-1991','DA12TT12A1'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SINHVIEN </a:t>
            </a: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vi-VN" sz="1600">
                <a:solidFill>
                  <a:schemeClr val="tx1"/>
                </a:solidFill>
                <a:latin typeface="Consolas" panose="020B0609020204030204" pitchFamily="49" charset="0"/>
              </a:rPr>
              <a:t>'K6100003',N'Trần Ngọc Thanh','04-15-1990','DA12DL12A1'</a:t>
            </a:r>
            <a:r>
              <a:rPr lang="vi-VN" sz="16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vi-VN" sz="1600"/>
          </a:p>
        </p:txBody>
      </p:sp>
    </p:spTree>
    <p:extLst>
      <p:ext uri="{BB962C8B-B14F-4D97-AF65-F5344CB8AC3E}">
        <p14:creationId xmlns:p14="http://schemas.microsoft.com/office/powerpoint/2010/main" val="16962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CB6B35C32C3C4687848B647DE289F1" ma:contentTypeVersion="10" ma:contentTypeDescription="Create a new document." ma:contentTypeScope="" ma:versionID="13f986d559f3864f5f8816fdadce7f71">
  <xsd:schema xmlns:xsd="http://www.w3.org/2001/XMLSchema" xmlns:xs="http://www.w3.org/2001/XMLSchema" xmlns:p="http://schemas.microsoft.com/office/2006/metadata/properties" xmlns:ns3="1f104e97-1309-4576-989d-aefae8b9e3ec" targetNamespace="http://schemas.microsoft.com/office/2006/metadata/properties" ma:root="true" ma:fieldsID="5ab5539f8a7220ebd36994798b5c06d0" ns3:_="">
    <xsd:import namespace="1f104e97-1309-4576-989d-aefae8b9e3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04e97-1309-4576-989d-aefae8b9e3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104e97-1309-4576-989d-aefae8b9e3ec" xsi:nil="true"/>
  </documentManagement>
</p:properties>
</file>

<file path=customXml/itemProps1.xml><?xml version="1.0" encoding="utf-8"?>
<ds:datastoreItem xmlns:ds="http://schemas.openxmlformats.org/officeDocument/2006/customXml" ds:itemID="{887B8A1D-4165-4DB0-9202-99CFB5C6F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04e97-1309-4576-989d-aefae8b9e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09AAA8-E44A-4F3F-AAE5-8F981C453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2161E4-0847-41DC-9A39-5A6E7DC67F8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104e97-1309-4576-989d-aefae8b9e3ec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1510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SimSun</vt:lpstr>
      <vt:lpstr>Arial</vt:lpstr>
      <vt:lpstr>Calibri</vt:lpstr>
      <vt:lpstr>Calibri Light</vt:lpstr>
      <vt:lpstr>Consolas</vt:lpstr>
      <vt:lpstr>Open Sans</vt:lpstr>
      <vt:lpstr>OpenSans</vt:lpstr>
      <vt:lpstr>Roboto</vt:lpstr>
      <vt:lpstr>Sitka Heading Semibold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Thi Truc Xuan</dc:creator>
  <cp:lastModifiedBy>Ngo Thi Truc Xuan</cp:lastModifiedBy>
  <cp:revision>2</cp:revision>
  <dcterms:created xsi:type="dcterms:W3CDTF">2024-01-17T04:21:03Z</dcterms:created>
  <dcterms:modified xsi:type="dcterms:W3CDTF">2024-01-18T01:00:37Z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0x010100F1CB6B35C32C3C4687848B647DE289F1</vt:lpwstr>
  </property>
</Properties>
</file>