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26.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media/image18.png" ContentType="image/png"/>
  <Override PartName="/ppt/media/image9.png" ContentType="image/png"/>
  <Override PartName="/ppt/media/image20.png" ContentType="image/png"/>
  <Override PartName="/ppt/media/image13.png" ContentType="image/png"/>
  <Override PartName="/ppt/media/image4.png" ContentType="image/png"/>
  <Override PartName="/ppt/media/image30.png" ContentType="image/png"/>
  <Override PartName="/ppt/media/image31.png" ContentType="image/png"/>
  <Override PartName="/ppt/media/image32.png" ContentType="image/png"/>
  <Override PartName="/ppt/media/image7.png" ContentType="image/png"/>
  <Override PartName="/ppt/media/image16.png" ContentType="image/png"/>
  <Override PartName="/ppt/media/image10.png" ContentType="image/png"/>
  <Override PartName="/ppt/media/image1.png" ContentType="image/png"/>
  <Override PartName="/ppt/media/image33.png" ContentType="image/png"/>
  <Override PartName="/ppt/media/image6.png" ContentType="image/png"/>
  <Override PartName="/ppt/media/image15.png" ContentType="image/png"/>
  <Override PartName="/ppt/media/image5.png" ContentType="image/png"/>
  <Override PartName="/ppt/media/image14.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_rels/notesSlide54.xml.rels" ContentType="application/vnd.openxmlformats-package.relationships+xml"/>
  <Override PartName="/ppt/notesSlides/_rels/notesSlide48.xml.rels" ContentType="application/vnd.openxmlformats-package.relationships+xml"/>
  <Override PartName="/ppt/notesSlides/_rels/notesSlide36.xml.rels" ContentType="application/vnd.openxmlformats-package.relationships+xml"/>
  <Override PartName="/ppt/notesSlides/_rels/notesSlide44.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44.xml" ContentType="application/vnd.openxmlformats-officedocument.presentationml.notesSlide+xml"/>
  <Override PartName="/ppt/notesSlides/notesSlide36.xml" ContentType="application/vnd.openxmlformats-officedocument.presentationml.notesSlide+xml"/>
  <Override PartName="/ppt/notesSlides/notesSlide48.xml" ContentType="application/vnd.openxmlformats-officedocument.presentationml.notesSlide+xml"/>
  <Override PartName="/ppt/notesSlides/notesSlide5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slide" Target="slides/slide19.xml"/><Relationship Id="rId46" Type="http://schemas.openxmlformats.org/officeDocument/2006/relationships/slide" Target="slides/slide20.xml"/><Relationship Id="rId47" Type="http://schemas.openxmlformats.org/officeDocument/2006/relationships/slide" Target="slides/slide21.xml"/><Relationship Id="rId48" Type="http://schemas.openxmlformats.org/officeDocument/2006/relationships/slide" Target="slides/slide22.xml"/><Relationship Id="rId49" Type="http://schemas.openxmlformats.org/officeDocument/2006/relationships/slide" Target="slides/slide23.xml"/><Relationship Id="rId50" Type="http://schemas.openxmlformats.org/officeDocument/2006/relationships/slide" Target="slides/slide24.xml"/><Relationship Id="rId51" Type="http://schemas.openxmlformats.org/officeDocument/2006/relationships/slide" Target="slides/slide25.xml"/><Relationship Id="rId52" Type="http://schemas.openxmlformats.org/officeDocument/2006/relationships/slide" Target="slides/slide26.xml"/><Relationship Id="rId53" Type="http://schemas.openxmlformats.org/officeDocument/2006/relationships/slide" Target="slides/slide27.xml"/><Relationship Id="rId54" Type="http://schemas.openxmlformats.org/officeDocument/2006/relationships/slide" Target="slides/slide28.xml"/><Relationship Id="rId55" Type="http://schemas.openxmlformats.org/officeDocument/2006/relationships/slide" Target="slides/slide29.xml"/><Relationship Id="rId56" Type="http://schemas.openxmlformats.org/officeDocument/2006/relationships/slide" Target="slides/slide30.xml"/><Relationship Id="rId57" Type="http://schemas.openxmlformats.org/officeDocument/2006/relationships/slide" Target="slides/slide31.xml"/><Relationship Id="rId58" Type="http://schemas.openxmlformats.org/officeDocument/2006/relationships/slide" Target="slides/slide32.xml"/><Relationship Id="rId59" Type="http://schemas.openxmlformats.org/officeDocument/2006/relationships/slide" Target="slides/slide33.xml"/><Relationship Id="rId60" Type="http://schemas.openxmlformats.org/officeDocument/2006/relationships/slide" Target="slides/slide34.xml"/><Relationship Id="rId61" Type="http://schemas.openxmlformats.org/officeDocument/2006/relationships/slide" Target="slides/slide35.xml"/><Relationship Id="rId62" Type="http://schemas.openxmlformats.org/officeDocument/2006/relationships/slide" Target="slides/slide36.xml"/><Relationship Id="rId63" Type="http://schemas.openxmlformats.org/officeDocument/2006/relationships/slide" Target="slides/slide37.xml"/><Relationship Id="rId64" Type="http://schemas.openxmlformats.org/officeDocument/2006/relationships/slide" Target="slides/slide38.xml"/><Relationship Id="rId65" Type="http://schemas.openxmlformats.org/officeDocument/2006/relationships/slide" Target="slides/slide39.xml"/><Relationship Id="rId66" Type="http://schemas.openxmlformats.org/officeDocument/2006/relationships/slide" Target="slides/slide40.xml"/><Relationship Id="rId67" Type="http://schemas.openxmlformats.org/officeDocument/2006/relationships/slide" Target="slides/slide41.xml"/><Relationship Id="rId68" Type="http://schemas.openxmlformats.org/officeDocument/2006/relationships/slide" Target="slides/slide42.xml"/><Relationship Id="rId69" Type="http://schemas.openxmlformats.org/officeDocument/2006/relationships/slide" Target="slides/slide43.xml"/><Relationship Id="rId70" Type="http://schemas.openxmlformats.org/officeDocument/2006/relationships/slide" Target="slides/slide44.xml"/><Relationship Id="rId71" Type="http://schemas.openxmlformats.org/officeDocument/2006/relationships/slide" Target="slides/slide45.xml"/><Relationship Id="rId72" Type="http://schemas.openxmlformats.org/officeDocument/2006/relationships/slide" Target="slides/slide46.xml"/><Relationship Id="rId73" Type="http://schemas.openxmlformats.org/officeDocument/2006/relationships/slide" Target="slides/slide47.xml"/><Relationship Id="rId74" Type="http://schemas.openxmlformats.org/officeDocument/2006/relationships/slide" Target="slides/slide48.xml"/><Relationship Id="rId75" Type="http://schemas.openxmlformats.org/officeDocument/2006/relationships/slide" Target="slides/slide49.xml"/><Relationship Id="rId76" Type="http://schemas.openxmlformats.org/officeDocument/2006/relationships/slide" Target="slides/slide50.xml"/><Relationship Id="rId77" Type="http://schemas.openxmlformats.org/officeDocument/2006/relationships/slide" Target="slides/slide51.xml"/><Relationship Id="rId78" Type="http://schemas.openxmlformats.org/officeDocument/2006/relationships/slide" Target="slides/slide52.xml"/><Relationship Id="rId79" Type="http://schemas.openxmlformats.org/officeDocument/2006/relationships/slide" Target="slides/slide53.xml"/><Relationship Id="rId80" Type="http://schemas.openxmlformats.org/officeDocument/2006/relationships/slide" Target="slides/slide54.xml"/><Relationship Id="rId81" Type="http://schemas.openxmlformats.org/officeDocument/2006/relationships/slide" Target="slides/slide55.xml"/><Relationship Id="rId8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6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65" name="PlaceHolder 4"/>
          <p:cNvSpPr>
            <a:spLocks noGrp="1"/>
          </p:cNvSpPr>
          <p:nvPr>
            <p:ph type="dt" idx="49"/>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6" name="PlaceHolder 5"/>
          <p:cNvSpPr>
            <a:spLocks noGrp="1"/>
          </p:cNvSpPr>
          <p:nvPr>
            <p:ph type="ftr" idx="50"/>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7" name="PlaceHolder 6"/>
          <p:cNvSpPr>
            <a:spLocks noGrp="1"/>
          </p:cNvSpPr>
          <p:nvPr>
            <p:ph type="sldNum" idx="51"/>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823E748-0700-480E-8A6A-2A3EB3E1203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4960" cy="3084840"/>
          </a:xfrm>
          <a:prstGeom prst="rect">
            <a:avLst/>
          </a:prstGeom>
          <a:ln w="0">
            <a:noFill/>
          </a:ln>
        </p:spPr>
      </p:sp>
      <p:sp>
        <p:nvSpPr>
          <p:cNvPr id="436"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37" name="PlaceHolder 3"/>
          <p:cNvSpPr>
            <a:spLocks noGrp="1"/>
          </p:cNvSpPr>
          <p:nvPr>
            <p:ph type="sldNum" idx="52"/>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3AEC1BEA-67A1-4618-B85F-521CB6BC1D98}"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400640"/>
            <a:ext cx="5484960" cy="3599280"/>
          </a:xfrm>
          <a:prstGeom prst="rect">
            <a:avLst/>
          </a:prstGeom>
          <a:noFill/>
          <a:ln w="0">
            <a:noFill/>
          </a:ln>
        </p:spPr>
        <p:txBody>
          <a:bodyPr lIns="0" rIns="0" tIns="91440" bIns="91440" anchor="t">
            <a:noAutofit/>
          </a:bodyPr>
          <a:p>
            <a:pPr marL="216000" indent="0">
              <a:lnSpc>
                <a:spcPct val="100000"/>
              </a:lnSpc>
              <a:buNone/>
              <a:tabLst>
                <a:tab algn="l" pos="0"/>
              </a:tabLst>
            </a:pPr>
            <a:r>
              <a:rPr b="0" lang="en-GB" sz="1100" spc="-1" strike="noStrike">
                <a:solidFill>
                  <a:srgbClr val="000000"/>
                </a:solidFill>
                <a:latin typeface="Arial"/>
              </a:rPr>
              <a:t>Placeholder desno - Replace image za novu fotku.</a:t>
            </a:r>
            <a:endParaRPr b="0" lang="en-US" sz="1100" spc="-1" strike="noStrike">
              <a:solidFill>
                <a:srgbClr val="000000"/>
              </a:solidFill>
              <a:latin typeface="Arial"/>
            </a:endParaRPr>
          </a:p>
        </p:txBody>
      </p:sp>
      <p:sp>
        <p:nvSpPr>
          <p:cNvPr id="439" name="PlaceHolder 2"/>
          <p:cNvSpPr>
            <a:spLocks noGrp="1"/>
          </p:cNvSpPr>
          <p:nvPr>
            <p:ph type="sldImg"/>
          </p:nvPr>
        </p:nvSpPr>
        <p:spPr>
          <a:xfrm>
            <a:off x="685800" y="1143000"/>
            <a:ext cx="5484960" cy="3084840"/>
          </a:xfrm>
          <a:prstGeom prst="rect">
            <a:avLst/>
          </a:prstGeom>
          <a:ln w="0">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4960" cy="3084840"/>
          </a:xfrm>
          <a:prstGeom prst="rect">
            <a:avLst/>
          </a:prstGeom>
          <a:ln w="0">
            <a:noFill/>
          </a:ln>
        </p:spPr>
      </p:sp>
      <p:sp>
        <p:nvSpPr>
          <p:cNvPr id="447"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8" name="PlaceHolder 3"/>
          <p:cNvSpPr>
            <a:spLocks noGrp="1"/>
          </p:cNvSpPr>
          <p:nvPr>
            <p:ph type="sldNum" idx="55"/>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C6D63B0B-7943-4FDD-A07D-563C83628C77}"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4960" cy="3084840"/>
          </a:xfrm>
          <a:prstGeom prst="rect">
            <a:avLst/>
          </a:prstGeom>
          <a:ln w="0">
            <a:noFill/>
          </a:ln>
        </p:spPr>
      </p:sp>
      <p:sp>
        <p:nvSpPr>
          <p:cNvPr id="441"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2" name="PlaceHolder 3"/>
          <p:cNvSpPr>
            <a:spLocks noGrp="1"/>
          </p:cNvSpPr>
          <p:nvPr>
            <p:ph type="sldNum" idx="53"/>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BB43D030-7A35-4E48-B652-24146BB677AB}"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4960" cy="3084840"/>
          </a:xfrm>
          <a:prstGeom prst="rect">
            <a:avLst/>
          </a:prstGeom>
          <a:ln w="0">
            <a:noFill/>
          </a:ln>
        </p:spPr>
      </p:sp>
      <p:sp>
        <p:nvSpPr>
          <p:cNvPr id="450"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51" name="PlaceHolder 3"/>
          <p:cNvSpPr>
            <a:spLocks noGrp="1"/>
          </p:cNvSpPr>
          <p:nvPr>
            <p:ph type="sldNum" idx="56"/>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2C6533DD-68CC-409C-B035-A844F7C723A3}"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4960" cy="3084840"/>
          </a:xfrm>
          <a:prstGeom prst="rect">
            <a:avLst/>
          </a:prstGeom>
          <a:ln w="0">
            <a:noFill/>
          </a:ln>
        </p:spPr>
      </p:sp>
      <p:sp>
        <p:nvSpPr>
          <p:cNvPr id="453"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54" name="PlaceHolder 3"/>
          <p:cNvSpPr>
            <a:spLocks noGrp="1"/>
          </p:cNvSpPr>
          <p:nvPr>
            <p:ph type="sldNum" idx="57"/>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D04E13CF-48CC-4F9B-AAEA-CB5A96F887C7}"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4960" cy="3084840"/>
          </a:xfrm>
          <a:prstGeom prst="rect">
            <a:avLst/>
          </a:prstGeom>
          <a:ln w="0">
            <a:noFill/>
          </a:ln>
        </p:spPr>
      </p:sp>
      <p:sp>
        <p:nvSpPr>
          <p:cNvPr id="456"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57" name="PlaceHolder 3"/>
          <p:cNvSpPr>
            <a:spLocks noGrp="1"/>
          </p:cNvSpPr>
          <p:nvPr>
            <p:ph type="sldNum" idx="58"/>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BDC5A4BB-081C-423F-90AC-ACDB86C32535}"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4960" cy="3084840"/>
          </a:xfrm>
          <a:prstGeom prst="rect">
            <a:avLst/>
          </a:prstGeom>
          <a:ln w="0">
            <a:noFill/>
          </a:ln>
        </p:spPr>
      </p:sp>
      <p:sp>
        <p:nvSpPr>
          <p:cNvPr id="459"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60" name="PlaceHolder 3"/>
          <p:cNvSpPr>
            <a:spLocks noGrp="1"/>
          </p:cNvSpPr>
          <p:nvPr>
            <p:ph type="sldNum" idx="59"/>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986A7676-36BD-471C-B67D-6F17BB279FA5}"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4960" cy="3084840"/>
          </a:xfrm>
          <a:prstGeom prst="rect">
            <a:avLst/>
          </a:prstGeom>
          <a:ln w="0">
            <a:noFill/>
          </a:ln>
        </p:spPr>
      </p:sp>
      <p:sp>
        <p:nvSpPr>
          <p:cNvPr id="444" name="PlaceHolder 2"/>
          <p:cNvSpPr>
            <a:spLocks noGrp="1"/>
          </p:cNvSpPr>
          <p:nvPr>
            <p:ph type="body"/>
          </p:nvPr>
        </p:nvSpPr>
        <p:spPr>
          <a:xfrm>
            <a:off x="685800" y="4400640"/>
            <a:ext cx="5484960" cy="359928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5" name="PlaceHolder 3"/>
          <p:cNvSpPr>
            <a:spLocks noGrp="1"/>
          </p:cNvSpPr>
          <p:nvPr>
            <p:ph type="sldNum" idx="54"/>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400" spc="-1" strike="noStrike">
                <a:solidFill>
                  <a:srgbClr val="000000"/>
                </a:solidFill>
                <a:latin typeface="Arial"/>
                <a:ea typeface="Arial"/>
              </a:defRPr>
            </a:lvl1pPr>
          </a:lstStyle>
          <a:p>
            <a:pPr indent="0" algn="r">
              <a:lnSpc>
                <a:spcPct val="100000"/>
              </a:lnSpc>
              <a:buNone/>
              <a:tabLst>
                <a:tab algn="l" pos="0"/>
              </a:tabLst>
            </a:pPr>
            <a:fld id="{1F97FD5D-7A87-4327-81A1-27E56104109A}" type="slidenum">
              <a:rPr b="0" lang="en-GB"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5D643303-09FF-4943-BA25-6DFB7999DC8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48554F68-E5C6-423C-8CE3-0C2F123D33A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1"/>
          </p:nvPr>
        </p:nvSpPr>
        <p:spPr/>
        <p:txBody>
          <a:bodyPr/>
          <a:p>
            <a:fld id="{E64F2346-ABD7-4BD3-9E50-9B55CB903E3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2"/>
          </p:nvPr>
        </p:nvSpPr>
        <p:spPr/>
        <p:txBody>
          <a:bodyPr/>
          <a:p>
            <a:fld id="{1616144F-9F69-4C86-A54F-1C659308A7B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C94B81F-3DED-415E-9047-14B2C88A46E2}"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53655BC-3CC0-41AE-BBF1-0B13199DA32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E02266FC-BD4B-4F28-B68F-1BF99AAD24D5}"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FAA4FFA-525C-43A0-8BD5-2B9E0A0537C4}"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5D361B81-79DA-4B89-A928-9163D9BB1B6E}"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5E1980F3-BC3A-4F64-BA25-81AE38EBA891}"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19B1D99C-B348-4F8D-AB81-FEA6FF9DC118}"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1030CECD-B04B-4921-8A2E-246A5548F26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1E0ED368-646E-4C7B-A1BF-8AAACBC44B22}"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BCA4F173-8634-4D07-A1CB-57735663A94E}" type="slidenum">
              <a:t>&lt;#&gt;</a:t>
            </a:fld>
          </a:p>
        </p:txBody>
      </p:sp>
      <p:sp>
        <p:nvSpPr>
          <p:cNvPr id="5" name="PlaceHolder 4"/>
          <p:cNvSpPr>
            <a:spLocks noGrp="1"/>
          </p:cNvSpPr>
          <p:nvPr>
            <p:ph type="dt" idx="39"/>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BDFD2456-FDAE-47D9-AA8D-64F3EF824811}" type="slidenum">
              <a:t>&lt;#&gt;</a:t>
            </a:fld>
          </a:p>
        </p:txBody>
      </p:sp>
      <p:sp>
        <p:nvSpPr>
          <p:cNvPr id="4" name="PlaceHolder 3"/>
          <p:cNvSpPr>
            <a:spLocks noGrp="1"/>
          </p:cNvSpPr>
          <p:nvPr>
            <p:ph type="dt" idx="4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3"/>
          </p:nvPr>
        </p:nvSpPr>
        <p:spPr/>
        <p:txBody>
          <a:bodyPr/>
          <a:p>
            <a:r>
              <a:t>Footer</a:t>
            </a:r>
          </a:p>
        </p:txBody>
      </p:sp>
      <p:sp>
        <p:nvSpPr>
          <p:cNvPr id="7" name="PlaceHolder 6"/>
          <p:cNvSpPr>
            <a:spLocks noGrp="1"/>
          </p:cNvSpPr>
          <p:nvPr>
            <p:ph type="sldNum" idx="44"/>
          </p:nvPr>
        </p:nvSpPr>
        <p:spPr/>
        <p:txBody>
          <a:bodyPr/>
          <a:p>
            <a:fld id="{9C17EB23-7758-4718-BBDF-FA5BD1322AC8}" type="slidenum">
              <a:t>&lt;#&gt;</a:t>
            </a:fld>
          </a:p>
        </p:txBody>
      </p:sp>
      <p:sp>
        <p:nvSpPr>
          <p:cNvPr id="8" name="PlaceHolder 7"/>
          <p:cNvSpPr>
            <a:spLocks noGrp="1"/>
          </p:cNvSpPr>
          <p:nvPr>
            <p:ph type="dt" idx="4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6"/>
          </p:nvPr>
        </p:nvSpPr>
        <p:spPr/>
        <p:txBody>
          <a:bodyPr/>
          <a:p>
            <a:r>
              <a:t>Footer</a:t>
            </a:r>
          </a:p>
        </p:txBody>
      </p:sp>
      <p:sp>
        <p:nvSpPr>
          <p:cNvPr id="7" name="PlaceHolder 6"/>
          <p:cNvSpPr>
            <a:spLocks noGrp="1"/>
          </p:cNvSpPr>
          <p:nvPr>
            <p:ph type="sldNum" idx="47"/>
          </p:nvPr>
        </p:nvSpPr>
        <p:spPr/>
        <p:txBody>
          <a:bodyPr/>
          <a:p>
            <a:fld id="{A8DF23E0-48D5-488C-9491-35AB332F4BE1}" type="slidenum">
              <a:t>&lt;#&gt;</a:t>
            </a:fld>
          </a:p>
        </p:txBody>
      </p:sp>
      <p:sp>
        <p:nvSpPr>
          <p:cNvPr id="8" name="PlaceHolder 7"/>
          <p:cNvSpPr>
            <a:spLocks noGrp="1"/>
          </p:cNvSpPr>
          <p:nvPr>
            <p:ph type="dt" idx="4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3"/>
          </p:nvPr>
        </p:nvSpPr>
        <p:spPr/>
        <p:txBody>
          <a:bodyPr/>
          <a:p>
            <a:fld id="{E0C3B928-37F8-4C04-83EA-161900812CE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0176F31-9E13-4941-86CA-0B52900AF4C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6A03F7E8-3F5A-4C95-B0AE-2F9437BF123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6"/>
          </p:nvPr>
        </p:nvSpPr>
        <p:spPr/>
        <p:txBody>
          <a:bodyPr/>
          <a:p>
            <a:fld id="{20B92C93-3A87-4D22-9BB3-F6580059E7E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7"/>
          </p:nvPr>
        </p:nvSpPr>
        <p:spPr/>
        <p:txBody>
          <a:bodyPr/>
          <a:p>
            <a:fld id="{521DC342-62E1-4FA7-8ED3-BAF675ECC04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8"/>
          </p:nvPr>
        </p:nvSpPr>
        <p:spPr/>
        <p:txBody>
          <a:bodyPr/>
          <a:p>
            <a:fld id="{84E03B6B-D9F6-45A6-8EE3-90B653661AA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9"/>
          </p:nvPr>
        </p:nvSpPr>
        <p:spPr/>
        <p:txBody>
          <a:bodyPr/>
          <a:p>
            <a:fld id="{A0225A64-33AB-4454-ADEA-3CD506D9FD3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sldNum" idx="1"/>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2485FF2-6EDA-4244-98D6-F88C9A77694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sldNum" idx="10"/>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DED1D6B-4309-4683-AD4F-2D169C5CA6D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5"/>
          <p:cNvSpPr>
            <a:spLocks noGrp="1"/>
          </p:cNvSpPr>
          <p:nvPr>
            <p:ph type="sldNum" idx="11"/>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EC1B3AA-B50D-4436-870D-D347619793C8}"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6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2"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3" name="PlaceHolder 5"/>
          <p:cNvSpPr>
            <a:spLocks noGrp="1"/>
          </p:cNvSpPr>
          <p:nvPr>
            <p:ph type="sldNum" idx="12"/>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A3C98EB-2BAB-4BCF-82F5-9655382CF405}"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1"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2" name="PlaceHolder 5"/>
          <p:cNvSpPr>
            <a:spLocks noGrp="1"/>
          </p:cNvSpPr>
          <p:nvPr>
            <p:ph type="ftr" idx="13"/>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6"/>
          <p:cNvSpPr>
            <a:spLocks noGrp="1"/>
          </p:cNvSpPr>
          <p:nvPr>
            <p:ph type="sldNum" idx="14"/>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05E0D1A-A190-43C9-BF64-BAB978CD126B}"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74" name="PlaceHolder 7"/>
          <p:cNvSpPr>
            <a:spLocks noGrp="1"/>
          </p:cNvSpPr>
          <p:nvPr>
            <p:ph type="dt" idx="15"/>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0"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1"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2" name="PlaceHolder 4"/>
          <p:cNvSpPr>
            <a:spLocks noGrp="1"/>
          </p:cNvSpPr>
          <p:nvPr>
            <p:ph type="ftr" idx="16"/>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5"/>
          <p:cNvSpPr>
            <a:spLocks noGrp="1"/>
          </p:cNvSpPr>
          <p:nvPr>
            <p:ph type="sldNum" idx="17"/>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92201D1-864F-4DEA-9937-079FD56FC09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84" name="PlaceHolder 6"/>
          <p:cNvSpPr>
            <a:spLocks noGrp="1"/>
          </p:cNvSpPr>
          <p:nvPr>
            <p:ph type="dt" idx="18"/>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1"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2"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3" name="PlaceHolder 6"/>
          <p:cNvSpPr>
            <a:spLocks noGrp="1"/>
          </p:cNvSpPr>
          <p:nvPr>
            <p:ph type="ftr" idx="19"/>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4" name="PlaceHolder 7"/>
          <p:cNvSpPr>
            <a:spLocks noGrp="1"/>
          </p:cNvSpPr>
          <p:nvPr>
            <p:ph type="sldNum" idx="20"/>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F163816-3663-478C-8243-F627F1A4215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95" name="PlaceHolder 8"/>
          <p:cNvSpPr>
            <a:spLocks noGrp="1"/>
          </p:cNvSpPr>
          <p:nvPr>
            <p:ph type="dt" idx="21"/>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ftr" idx="22"/>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2" name="PlaceHolder 2"/>
          <p:cNvSpPr>
            <a:spLocks noGrp="1"/>
          </p:cNvSpPr>
          <p:nvPr>
            <p:ph type="sldNum" idx="23"/>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53B0C58-CE6F-4220-978F-C7FD6D5C9FE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03" name="PlaceHolder 3"/>
          <p:cNvSpPr>
            <a:spLocks noGrp="1"/>
          </p:cNvSpPr>
          <p:nvPr>
            <p:ph type="dt" idx="24"/>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4" name="PlaceHolder 1"/>
          <p:cNvSpPr>
            <a:spLocks noGrp="1"/>
          </p:cNvSpPr>
          <p:nvPr>
            <p:ph type="ftr" idx="25"/>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5" name="PlaceHolder 2"/>
          <p:cNvSpPr>
            <a:spLocks noGrp="1"/>
          </p:cNvSpPr>
          <p:nvPr>
            <p:ph type="sldNum" idx="26"/>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072E6EE-FFAD-4B2E-B148-5B834A8125A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06" name="PlaceHolder 3"/>
          <p:cNvSpPr>
            <a:spLocks noGrp="1"/>
          </p:cNvSpPr>
          <p:nvPr>
            <p:ph type="dt" idx="27"/>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0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1" name="PlaceHolder 3"/>
          <p:cNvSpPr>
            <a:spLocks noGrp="1"/>
          </p:cNvSpPr>
          <p:nvPr>
            <p:ph type="ftr" idx="28"/>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2" name="PlaceHolder 4"/>
          <p:cNvSpPr>
            <a:spLocks noGrp="1"/>
          </p:cNvSpPr>
          <p:nvPr>
            <p:ph type="sldNum" idx="29"/>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F08DDCE-A056-47B4-B384-72346F20D4F0}"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13" name="PlaceHolder 5"/>
          <p:cNvSpPr>
            <a:spLocks noGrp="1"/>
          </p:cNvSpPr>
          <p:nvPr>
            <p:ph type="dt" idx="30"/>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8" name="PlaceHolder 3"/>
          <p:cNvSpPr>
            <a:spLocks noGrp="1"/>
          </p:cNvSpPr>
          <p:nvPr>
            <p:ph type="ftr" idx="31"/>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9" name="PlaceHolder 4"/>
          <p:cNvSpPr>
            <a:spLocks noGrp="1"/>
          </p:cNvSpPr>
          <p:nvPr>
            <p:ph type="sldNum" idx="32"/>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AEAB18B-089B-4892-BF22-5A071B8CCC52}"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20" name="PlaceHolder 5"/>
          <p:cNvSpPr>
            <a:spLocks noGrp="1"/>
          </p:cNvSpPr>
          <p:nvPr>
            <p:ph type="dt" idx="33"/>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 name="PlaceHolder 4"/>
          <p:cNvSpPr>
            <a:spLocks noGrp="1"/>
          </p:cNvSpPr>
          <p:nvPr>
            <p:ph type="sldNum" idx="2"/>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D53BDFB-6991-403F-9361-CBF646628E51}"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34"/>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35"/>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DF93E32-8576-4507-9024-0425A2D755D5}"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28" name="PlaceHolder 6"/>
          <p:cNvSpPr>
            <a:spLocks noGrp="1"/>
          </p:cNvSpPr>
          <p:nvPr>
            <p:ph type="dt" idx="36"/>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3" name="PlaceHolder 2"/>
          <p:cNvSpPr>
            <a:spLocks noGrp="1"/>
          </p:cNvSpPr>
          <p:nvPr>
            <p:ph type="ftr" idx="37"/>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4" name="PlaceHolder 3"/>
          <p:cNvSpPr>
            <a:spLocks noGrp="1"/>
          </p:cNvSpPr>
          <p:nvPr>
            <p:ph type="sldNum" idx="38"/>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34FCF13-52BF-4274-B0C4-B746C521C8C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35" name="PlaceHolder 4"/>
          <p:cNvSpPr>
            <a:spLocks noGrp="1"/>
          </p:cNvSpPr>
          <p:nvPr>
            <p:ph type="dt" idx="39"/>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7" name="PlaceHolder 1"/>
          <p:cNvSpPr>
            <a:spLocks noGrp="1"/>
          </p:cNvSpPr>
          <p:nvPr>
            <p:ph type="ftr" idx="40"/>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8" name="PlaceHolder 2"/>
          <p:cNvSpPr>
            <a:spLocks noGrp="1"/>
          </p:cNvSpPr>
          <p:nvPr>
            <p:ph type="sldNum" idx="41"/>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F114C42-A379-48E8-9985-F0BA710AEBC7}"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39" name="PlaceHolder 3"/>
          <p:cNvSpPr>
            <a:spLocks noGrp="1"/>
          </p:cNvSpPr>
          <p:nvPr>
            <p:ph type="dt" idx="42"/>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4" name="PlaceHolder 5"/>
          <p:cNvSpPr>
            <a:spLocks noGrp="1"/>
          </p:cNvSpPr>
          <p:nvPr>
            <p:ph type="ftr" idx="43"/>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5" name="PlaceHolder 6"/>
          <p:cNvSpPr>
            <a:spLocks noGrp="1"/>
          </p:cNvSpPr>
          <p:nvPr>
            <p:ph type="sldNum" idx="44"/>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B3CFC93-82B6-4011-AEA3-1535E61180E1}"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46" name="PlaceHolder 7"/>
          <p:cNvSpPr>
            <a:spLocks noGrp="1"/>
          </p:cNvSpPr>
          <p:nvPr>
            <p:ph type="dt" idx="45"/>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3"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4"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5" name="PlaceHolder 5"/>
          <p:cNvSpPr>
            <a:spLocks noGrp="1"/>
          </p:cNvSpPr>
          <p:nvPr>
            <p:ph type="ftr" idx="46"/>
          </p:nvPr>
        </p:nvSpPr>
        <p:spPr>
          <a:xfrm>
            <a:off x="3029040" y="4767120"/>
            <a:ext cx="3084840" cy="27252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6" name="PlaceHolder 6"/>
          <p:cNvSpPr>
            <a:spLocks noGrp="1"/>
          </p:cNvSpPr>
          <p:nvPr>
            <p:ph type="sldNum" idx="47"/>
          </p:nvPr>
        </p:nvSpPr>
        <p:spPr>
          <a:xfrm>
            <a:off x="6458040" y="4767120"/>
            <a:ext cx="2055960" cy="27252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184E93E-487C-4705-9BB3-A97AB91A7C4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157" name="PlaceHolder 7"/>
          <p:cNvSpPr>
            <a:spLocks noGrp="1"/>
          </p:cNvSpPr>
          <p:nvPr>
            <p:ph type="dt" idx="48"/>
          </p:nvPr>
        </p:nvSpPr>
        <p:spPr>
          <a:xfrm>
            <a:off x="628560" y="4767120"/>
            <a:ext cx="2055960" cy="272520"/>
          </a:xfrm>
          <a:prstGeom prst="rect">
            <a:avLst/>
          </a:prstGeom>
          <a:noFill/>
          <a:ln w="0">
            <a:noFill/>
          </a:ln>
        </p:spPr>
        <p:txBody>
          <a:bodyPr lIns="68400" rIns="68400" tIns="34200" bIns="3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 name="PlaceHolder 6"/>
          <p:cNvSpPr>
            <a:spLocks noGrp="1"/>
          </p:cNvSpPr>
          <p:nvPr>
            <p:ph type="sldNum" idx="3"/>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D689943-E5AA-4376-858E-C64E1D1FE512}"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sldNum" idx="4"/>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8437E76-A8B5-4D3C-87ED-92BAF2801E0C}"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sldNum" idx="5"/>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7AC3502-2B12-4E63-9D51-D54F7EA7161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3"/>
          <p:cNvSpPr>
            <a:spLocks noGrp="1"/>
          </p:cNvSpPr>
          <p:nvPr>
            <p:ph type="sldNum" idx="6"/>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B445DE1-359C-4FA2-8890-4D5F5F18A8B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sldNum" idx="7"/>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02E554F-307A-4024-8AB9-3AD7B000CD7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2" name="PlaceHolder 4"/>
          <p:cNvSpPr>
            <a:spLocks noGrp="1"/>
          </p:cNvSpPr>
          <p:nvPr>
            <p:ph type="sldNum" idx="8"/>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83C9329-A12A-4070-AD60-505CA7004A93}"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47" name="PlaceHolder 2"/>
          <p:cNvSpPr>
            <a:spLocks noGrp="1"/>
          </p:cNvSpPr>
          <p:nvPr>
            <p:ph type="sldNum" idx="9"/>
          </p:nvPr>
        </p:nvSpPr>
        <p:spPr>
          <a:xfrm>
            <a:off x="8472600" y="4663080"/>
            <a:ext cx="547200" cy="39204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E5DFA31-8E71-4316-A3D5-47BE6B1B871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developers.google.com/protocol-buffers/" TargetMode="External"/><Relationship Id="rId2" Type="http://schemas.openxmlformats.org/officeDocument/2006/relationships/hyperlink" Target="http://www.grpc.io/" TargetMode="External"/><Relationship Id="rId3" Type="http://schemas.openxmlformats.org/officeDocument/2006/relationships/hyperlink" Target="http://www.grpc.io/" TargetMode="External"/><Relationship Id="rId4" Type="http://schemas.openxmlformats.org/officeDocument/2006/relationships/hyperlink" Target="https://github.com/kubernetes/kubernetes/tree/release-1.5/pkg/kubelet/server/streaming" TargetMode="External"/><Relationship Id="rId5"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7.xml.rels><?xml version="1.0" encoding="UTF-8"?>
<Relationships xmlns="http://schemas.openxmlformats.org/package/2006/relationships"><Relationship Id="rId1" Type="http://schemas.openxmlformats.org/officeDocument/2006/relationships/hyperlink" Target="http://page.com/somefile" TargetMode="External"/><Relationship Id="rId2"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942480" y="1516680"/>
            <a:ext cx="5151240" cy="1587240"/>
          </a:xfrm>
          <a:prstGeom prst="rect">
            <a:avLst/>
          </a:prstGeom>
          <a:noFill/>
          <a:ln w="0">
            <a:noFill/>
          </a:ln>
        </p:spPr>
        <p:txBody>
          <a:bodyPr lIns="68400" rIns="68400" tIns="34200" bIns="34200" anchor="b">
            <a:normAutofit/>
          </a:bodyPr>
          <a:p>
            <a:pPr indent="0">
              <a:lnSpc>
                <a:spcPct val="100000"/>
              </a:lnSpc>
              <a:buNone/>
              <a:tabLst>
                <a:tab algn="l" pos="0"/>
              </a:tabLst>
            </a:pPr>
            <a:r>
              <a:rPr b="1" lang="hr-HR" sz="5200" spc="-1" strike="noStrike">
                <a:solidFill>
                  <a:srgbClr val="0a323e"/>
                </a:solidFill>
                <a:latin typeface="Libre Franklin"/>
                <a:ea typeface="Libre Franklin"/>
              </a:rPr>
              <a:t>Containers</a:t>
            </a:r>
            <a:endParaRPr b="0" lang="en-US" sz="5200" spc="-1" strike="noStrike">
              <a:solidFill>
                <a:srgbClr val="000000"/>
              </a:solidFill>
              <a:latin typeface="Arial"/>
            </a:endParaRPr>
          </a:p>
        </p:txBody>
      </p:sp>
      <p:sp>
        <p:nvSpPr>
          <p:cNvPr id="169" name="Google Shape;124;p25"/>
          <p:cNvSpPr/>
          <p:nvPr/>
        </p:nvSpPr>
        <p:spPr>
          <a:xfrm>
            <a:off x="966240" y="1366200"/>
            <a:ext cx="1358640" cy="2448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GB" sz="1500" spc="-1" strike="noStrike">
                <a:solidFill>
                  <a:srgbClr val="c9211e"/>
                </a:solidFill>
                <a:latin typeface="Libre Franklin"/>
                <a:ea typeface="Libre Franklin"/>
              </a:rPr>
              <a:t>HPB</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02"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03"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04" name="Google Shape;163;p30"/>
          <p:cNvSpPr/>
          <p:nvPr/>
        </p:nvSpPr>
        <p:spPr>
          <a:xfrm>
            <a:off x="509760" y="537120"/>
            <a:ext cx="7536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Operating-system-level virtualization by abstracting the “user space”</a:t>
            </a:r>
            <a:endParaRPr b="0" lang="en-US" sz="1800" spc="-1" strike="noStrike">
              <a:solidFill>
                <a:srgbClr val="000000"/>
              </a:solidFill>
              <a:latin typeface="Arial"/>
            </a:endParaRPr>
          </a:p>
        </p:txBody>
      </p:sp>
      <p:sp>
        <p:nvSpPr>
          <p:cNvPr id="205" name="TextBox 4"/>
          <p:cNvSpPr/>
          <p:nvPr/>
        </p:nvSpPr>
        <p:spPr>
          <a:xfrm>
            <a:off x="623160" y="1909440"/>
            <a:ext cx="2876400" cy="2437920"/>
          </a:xfrm>
          <a:prstGeom prst="rect">
            <a:avLst/>
          </a:prstGeom>
          <a:noFill/>
          <a:ln w="0">
            <a:noFill/>
          </a:ln>
        </p:spPr>
        <p:style>
          <a:lnRef idx="0"/>
          <a:fillRef idx="0"/>
          <a:effectRef idx="0"/>
          <a:fontRef idx="minor"/>
        </p:style>
        <p:txBody>
          <a:bodyPr wrap="none" lIns="90000" rIns="90000" tIns="45000" bIns="45000" anchor="t">
            <a:spAutoFit/>
          </a:bodyPr>
          <a:p>
            <a:pPr marL="285840" indent="-285840">
              <a:lnSpc>
                <a:spcPct val="100000"/>
              </a:lnSpc>
              <a:buClr>
                <a:srgbClr val="000000"/>
              </a:buClr>
              <a:buFont typeface="Arial"/>
              <a:buChar char="•"/>
            </a:pPr>
            <a:r>
              <a:rPr b="0" lang="hr-HR" sz="1400" spc="-1" strike="noStrike">
                <a:solidFill>
                  <a:srgbClr val="000000"/>
                </a:solidFill>
                <a:latin typeface="Libre Franklin"/>
                <a:ea typeface="Arial"/>
              </a:rPr>
              <a:t>Share the host OS kernel</a:t>
            </a: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hr-HR" sz="1400" spc="-1" strike="noStrike">
                <a:solidFill>
                  <a:srgbClr val="000000"/>
                </a:solidFill>
                <a:latin typeface="Libre Franklin"/>
                <a:ea typeface="Arial"/>
              </a:rPr>
              <a:t>Isolate apps from each other</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High level approach:</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hr-HR" sz="1400" spc="-1" strike="noStrike">
                <a:solidFill>
                  <a:srgbClr val="000000"/>
                </a:solidFill>
                <a:latin typeface="Libre Franklin"/>
                <a:ea typeface="Arial"/>
              </a:rPr>
              <a:t>It’s a lightweight VM</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Low level approach:</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hr-HR" sz="1400" spc="-1" strike="noStrike">
                <a:solidFill>
                  <a:srgbClr val="000000"/>
                </a:solidFill>
                <a:latin typeface="Libre Franklin"/>
                <a:ea typeface="Arial"/>
              </a:rPr>
              <a:t>It’s chroot on steroids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pic>
        <p:nvPicPr>
          <p:cNvPr id="206" name="" descr=""/>
          <p:cNvPicPr/>
          <p:nvPr/>
        </p:nvPicPr>
        <p:blipFill>
          <a:blip r:embed="rId1"/>
          <a:stretch/>
        </p:blipFill>
        <p:spPr>
          <a:xfrm>
            <a:off x="4140000" y="1519560"/>
            <a:ext cx="4241520" cy="3339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08"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09"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10"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runtimes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Open Container Initiative (OCI) - </a:t>
            </a:r>
            <a:r>
              <a:rPr b="0" lang="en-GB" sz="1400" spc="-1" strike="noStrike">
                <a:solidFill>
                  <a:srgbClr val="000000"/>
                </a:solidFill>
                <a:latin typeface="Libre Franklin"/>
                <a:ea typeface="Arial"/>
              </a:rPr>
              <a:t>provides a set of industry standards that define a container runtime specification and a container image specification. The image specification defines the format for the bundle of files and metadata that form a container image. When you build an application as a container image, which complies with the OCI standard, you can use any OCI-compliant container engine to execute the application. </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Container Runtime Interface - </a:t>
            </a:r>
            <a:r>
              <a:rPr b="0" lang="en-GB" sz="1400" spc="-1" strike="noStrike">
                <a:solidFill>
                  <a:srgbClr val="000000"/>
                </a:solidFill>
                <a:latin typeface="Libre Franklin"/>
                <a:ea typeface="Arial"/>
              </a:rPr>
              <a:t>a plugin interface which enables kubelet to use a wide variety of container runtimes, without the need to recompile. CRI consists of a </a:t>
            </a:r>
            <a:r>
              <a:rPr b="0" lang="en-GB" sz="1400" spc="-1" strike="noStrike" u="sng">
                <a:solidFill>
                  <a:srgbClr val="40e0d0"/>
                </a:solidFill>
                <a:uFillTx/>
                <a:latin typeface="Libre Franklin"/>
                <a:ea typeface="Arial"/>
                <a:hlinkClick r:id="rId1"/>
              </a:rPr>
              <a:t>protocol buffers</a:t>
            </a:r>
            <a:r>
              <a:rPr b="0" lang="en-GB" sz="1400" spc="-1" strike="noStrike">
                <a:solidFill>
                  <a:srgbClr val="000000"/>
                </a:solidFill>
                <a:latin typeface="Libre Franklin"/>
                <a:ea typeface="Arial"/>
              </a:rPr>
              <a:t> and </a:t>
            </a:r>
            <a:r>
              <a:rPr b="0" lang="en-GB" sz="1400" spc="-1" strike="noStrike" u="sng">
                <a:solidFill>
                  <a:srgbClr val="40e0d0"/>
                </a:solidFill>
                <a:uFillTx/>
                <a:latin typeface="Libre Franklin"/>
                <a:ea typeface="Arial"/>
                <a:hlinkClick r:id="rId2"/>
              </a:rPr>
              <a:t>gRPC</a:t>
            </a:r>
            <a:r>
              <a:rPr b="0" lang="en-GB" sz="1400" spc="-1" strike="noStrike" u="sng">
                <a:solidFill>
                  <a:srgbClr val="40e0d0"/>
                </a:solidFill>
                <a:uFillTx/>
                <a:latin typeface="Libre Franklin"/>
                <a:ea typeface="Arial"/>
                <a:hlinkClick r:id="rId3"/>
              </a:rPr>
              <a:t> API</a:t>
            </a:r>
            <a:r>
              <a:rPr b="0" lang="en-GB" sz="1400" spc="-1" strike="noStrike">
                <a:solidFill>
                  <a:srgbClr val="000000"/>
                </a:solidFill>
                <a:latin typeface="Libre Franklin"/>
                <a:ea typeface="Arial"/>
              </a:rPr>
              <a:t>, and </a:t>
            </a:r>
            <a:r>
              <a:rPr b="0" lang="en-GB" sz="1400" spc="-1" strike="noStrike" u="sng">
                <a:solidFill>
                  <a:srgbClr val="40e0d0"/>
                </a:solidFill>
                <a:uFillTx/>
                <a:latin typeface="Libre Franklin"/>
                <a:ea typeface="Arial"/>
                <a:hlinkClick r:id="rId4"/>
              </a:rPr>
              <a:t>libraries</a:t>
            </a:r>
            <a:r>
              <a:rPr b="0" lang="en-GB" sz="1400" spc="-1" strike="noStrike">
                <a:solidFill>
                  <a:srgbClr val="000000"/>
                </a:solidFill>
                <a:latin typeface="Libre Franklin"/>
                <a:ea typeface="Arial"/>
              </a:rPr>
              <a:t>, with additional specifications and tools under active development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12"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13"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14"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runtimes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ato"/>
                <a:ea typeface="Arial"/>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215" name="Graphic 3" descr=""/>
          <p:cNvPicPr/>
          <p:nvPr/>
        </p:nvPicPr>
        <p:blipFill>
          <a:blip r:embed="rId1"/>
          <a:stretch/>
        </p:blipFill>
        <p:spPr>
          <a:xfrm>
            <a:off x="5461200" y="710280"/>
            <a:ext cx="2765520" cy="1051200"/>
          </a:xfrm>
          <a:prstGeom prst="rect">
            <a:avLst/>
          </a:prstGeom>
          <a:ln w="0">
            <a:noFill/>
          </a:ln>
        </p:spPr>
      </p:pic>
      <p:pic>
        <p:nvPicPr>
          <p:cNvPr id="216" name="Graphic 5" descr=""/>
          <p:cNvPicPr/>
          <p:nvPr/>
        </p:nvPicPr>
        <p:blipFill>
          <a:blip r:embed="rId2"/>
          <a:stretch/>
        </p:blipFill>
        <p:spPr>
          <a:xfrm>
            <a:off x="214920" y="1080000"/>
            <a:ext cx="4824360" cy="1290240"/>
          </a:xfrm>
          <a:prstGeom prst="rect">
            <a:avLst/>
          </a:prstGeom>
          <a:ln w="0">
            <a:noFill/>
          </a:ln>
        </p:spPr>
      </p:pic>
      <p:pic>
        <p:nvPicPr>
          <p:cNvPr id="217" name="Picture 7" descr="Shape&#10;&#10;Description automatically generated with low confidence"/>
          <p:cNvPicPr/>
          <p:nvPr/>
        </p:nvPicPr>
        <p:blipFill>
          <a:blip r:embed="rId3"/>
          <a:stretch/>
        </p:blipFill>
        <p:spPr>
          <a:xfrm>
            <a:off x="465840" y="2728080"/>
            <a:ext cx="3313440" cy="1051200"/>
          </a:xfrm>
          <a:prstGeom prst="rect">
            <a:avLst/>
          </a:prstGeom>
          <a:ln w="0">
            <a:noFill/>
          </a:ln>
        </p:spPr>
      </p:pic>
      <p:pic>
        <p:nvPicPr>
          <p:cNvPr id="218" name="Picture 10" descr="Shape&#10;&#10;Description automatically generated with medium confidence"/>
          <p:cNvPicPr/>
          <p:nvPr/>
        </p:nvPicPr>
        <p:blipFill>
          <a:blip r:embed="rId4"/>
          <a:stretch/>
        </p:blipFill>
        <p:spPr>
          <a:xfrm>
            <a:off x="5856120" y="2402640"/>
            <a:ext cx="2311920" cy="571680"/>
          </a:xfrm>
          <a:prstGeom prst="rect">
            <a:avLst/>
          </a:prstGeom>
          <a:ln w="0">
            <a:noFill/>
          </a:ln>
        </p:spPr>
      </p:pic>
      <p:pic>
        <p:nvPicPr>
          <p:cNvPr id="219" name="Picture 12" descr="Logo&#10;&#10;Description automatically generated"/>
          <p:cNvPicPr/>
          <p:nvPr/>
        </p:nvPicPr>
        <p:blipFill>
          <a:blip r:embed="rId5"/>
          <a:stretch/>
        </p:blipFill>
        <p:spPr>
          <a:xfrm>
            <a:off x="4898160" y="3219480"/>
            <a:ext cx="1941120" cy="1657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1"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22"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23"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Benefits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Low hardware footprint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Environment isolation</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Quick deployment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Multiple environment deployment</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323e"/>
                </a:solidFill>
                <a:latin typeface="Libre Franklin"/>
                <a:ea typeface="Arial"/>
              </a:rPr>
              <a:t>Reusability</a:t>
            </a:r>
            <a:endParaRPr b="0" lang="en-US" sz="16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5"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26"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27"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History</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Containers have quickly gained popularity in recent years. However, the technology behind containers has been around for a relatively long time. In 2001, Linux introduced a project named VServer. VServer was the first attempt at running complete sets of processes inside a single server with a high degree of isolation. From VServer, the idea of isolated processes further evolved and became formalized around the following features of the Linux kernel:</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Namespaces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Control groups (cgroups)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Seccomp</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SELinux</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29"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30"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1"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Control groups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a0a23"/>
                </a:solidFill>
                <a:latin typeface="Libre Franklin"/>
                <a:ea typeface="Arial"/>
              </a:rPr>
              <a:t>Control groups (also called cgroups) is a Linux kernel feature that isolates, prioritizes, and accounts for the resource usage (CPU, memory, disk I/O, network, etc.) of a set of processes. </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hr-HR" sz="1400" spc="-1" strike="noStrike">
                <a:solidFill>
                  <a:srgbClr val="0a0a23"/>
                </a:solidFill>
                <a:latin typeface="Libre Franklin"/>
                <a:ea typeface="Arial"/>
              </a:rPr>
              <a:t>C</a:t>
            </a:r>
            <a:r>
              <a:rPr b="0" lang="en-GB" sz="1400" spc="-1" strike="noStrike">
                <a:solidFill>
                  <a:srgbClr val="0a0a23"/>
                </a:solidFill>
                <a:latin typeface="Libre Franklin"/>
                <a:ea typeface="Arial"/>
              </a:rPr>
              <a:t>group</a:t>
            </a:r>
            <a:r>
              <a:rPr b="0" lang="hr-HR" sz="1400" spc="-1" strike="noStrike">
                <a:solidFill>
                  <a:srgbClr val="0a0a23"/>
                </a:solidFill>
                <a:latin typeface="Libre Franklin"/>
                <a:ea typeface="Arial"/>
              </a:rPr>
              <a:t>s</a:t>
            </a:r>
            <a:r>
              <a:rPr b="0" lang="en-GB" sz="1400" spc="-1" strike="noStrike">
                <a:solidFill>
                  <a:srgbClr val="0a0a23"/>
                </a:solidFill>
                <a:latin typeface="Libre Franklin"/>
                <a:ea typeface="Arial"/>
              </a:rPr>
              <a:t> ensure that containers only use the resources they need and, if needed, set up limits to what resources a container *can* use. </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400" spc="-1" strike="noStrike">
                <a:solidFill>
                  <a:srgbClr val="0a0a23"/>
                </a:solidFill>
                <a:latin typeface="Libre Franklin"/>
                <a:ea typeface="Arial"/>
              </a:rPr>
              <a:t>Cgroups also ensure that a single container doesn’t exhaust one of those resources and bring the entire system down.</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33"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34"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5"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a:t>
            </a:r>
            <a:r>
              <a:rPr b="1" lang="hr-HR" sz="1500" spc="-1" strike="noStrike">
                <a:solidFill>
                  <a:srgbClr val="c9211e"/>
                </a:solidFill>
                <a:latin typeface="Libre Franklin"/>
                <a:ea typeface="Arial"/>
              </a:rPr>
              <a:t>Isolated Union file system</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hr-HR" sz="1600" spc="-1" strike="noStrike">
                <a:solidFill>
                  <a:srgbClr val="0a0a23"/>
                </a:solidFill>
                <a:latin typeface="Libre Franklin"/>
                <a:ea typeface="Arial"/>
              </a:rPr>
              <a:t>Copy on Write storage </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Create a new container instantly (instead of copying its whole filesystem)</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Storage keeps track of what has changed</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Considerably reduces footprint and boot times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37"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38"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39"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OverlayFS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240" name="" descr=""/>
          <p:cNvPicPr/>
          <p:nvPr/>
        </p:nvPicPr>
        <p:blipFill>
          <a:blip r:embed="rId1"/>
          <a:stretch/>
        </p:blipFill>
        <p:spPr>
          <a:xfrm>
            <a:off x="476280" y="1433160"/>
            <a:ext cx="8180280" cy="2270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42"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Containers</a:t>
            </a:r>
            <a:endParaRPr b="0" lang="en-US" sz="800" spc="-1" strike="noStrike">
              <a:solidFill>
                <a:srgbClr val="000000"/>
              </a:solidFill>
              <a:latin typeface="Arial"/>
            </a:endParaRPr>
          </a:p>
        </p:txBody>
      </p:sp>
      <p:sp>
        <p:nvSpPr>
          <p:cNvPr id="243"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44" name="Google Shape;163;p30"/>
          <p:cNvSpPr/>
          <p:nvPr/>
        </p:nvSpPr>
        <p:spPr>
          <a:xfrm>
            <a:off x="509760" y="537120"/>
            <a:ext cx="7563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storage</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Container storage is ephemeral, meaning its contents are not preserved after the container is removed</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245" name="Picture 2" descr=""/>
          <p:cNvPicPr/>
          <p:nvPr/>
        </p:nvPicPr>
        <p:blipFill>
          <a:blip r:embed="rId1"/>
          <a:stretch/>
        </p:blipFill>
        <p:spPr>
          <a:xfrm>
            <a:off x="1437840" y="1768680"/>
            <a:ext cx="5320440" cy="27770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155;p 2"/>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47" name="Google Shape;156;p 2"/>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48" name="Google Shape;157;p 2"/>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49" name="Google Shape;163;p 3"/>
          <p:cNvSpPr/>
          <p:nvPr/>
        </p:nvSpPr>
        <p:spPr>
          <a:xfrm>
            <a:off x="509760" y="537120"/>
            <a:ext cx="51026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registries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400" spc="-1" strike="noStrike">
                <a:solidFill>
                  <a:srgbClr val="0a323e"/>
                </a:solidFill>
                <a:latin typeface="Libre Franklin"/>
                <a:ea typeface="Arial"/>
              </a:rPr>
              <a:t>Public or private container image repositories</a:t>
            </a:r>
            <a:endParaRPr b="0" lang="en-US"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 </a:t>
            </a:r>
            <a:endParaRPr b="0" lang="en-US" sz="18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250" name="" descr=""/>
          <p:cNvPicPr/>
          <p:nvPr/>
        </p:nvPicPr>
        <p:blipFill>
          <a:blip r:embed="rId1"/>
          <a:stretch/>
        </p:blipFill>
        <p:spPr>
          <a:xfrm>
            <a:off x="3186720" y="1440000"/>
            <a:ext cx="2752560" cy="1484640"/>
          </a:xfrm>
          <a:prstGeom prst="rect">
            <a:avLst/>
          </a:prstGeom>
          <a:ln w="0">
            <a:noFill/>
          </a:ln>
        </p:spPr>
      </p:pic>
      <p:pic>
        <p:nvPicPr>
          <p:cNvPr id="251" name="" descr=""/>
          <p:cNvPicPr/>
          <p:nvPr/>
        </p:nvPicPr>
        <p:blipFill>
          <a:blip r:embed="rId2"/>
          <a:stretch/>
        </p:blipFill>
        <p:spPr>
          <a:xfrm>
            <a:off x="1260000" y="3702600"/>
            <a:ext cx="2842920" cy="796680"/>
          </a:xfrm>
          <a:prstGeom prst="rect">
            <a:avLst/>
          </a:prstGeom>
          <a:ln w="0">
            <a:noFill/>
          </a:ln>
        </p:spPr>
      </p:pic>
      <p:pic>
        <p:nvPicPr>
          <p:cNvPr id="252" name="" descr=""/>
          <p:cNvPicPr/>
          <p:nvPr/>
        </p:nvPicPr>
        <p:blipFill>
          <a:blip r:embed="rId3"/>
          <a:stretch/>
        </p:blipFill>
        <p:spPr>
          <a:xfrm>
            <a:off x="7020000" y="2700000"/>
            <a:ext cx="1558440" cy="1749600"/>
          </a:xfrm>
          <a:prstGeom prst="rect">
            <a:avLst/>
          </a:prstGeom>
          <a:ln w="0">
            <a:noFill/>
          </a:ln>
        </p:spPr>
      </p:pic>
      <p:pic>
        <p:nvPicPr>
          <p:cNvPr id="253" name="" descr=""/>
          <p:cNvPicPr/>
          <p:nvPr/>
        </p:nvPicPr>
        <p:blipFill>
          <a:blip r:embed="rId4"/>
          <a:stretch/>
        </p:blipFill>
        <p:spPr>
          <a:xfrm>
            <a:off x="5760000" y="343080"/>
            <a:ext cx="2135520" cy="1996200"/>
          </a:xfrm>
          <a:prstGeom prst="rect">
            <a:avLst/>
          </a:prstGeom>
          <a:ln w="0">
            <a:noFill/>
          </a:ln>
        </p:spPr>
      </p:pic>
      <p:pic>
        <p:nvPicPr>
          <p:cNvPr id="254" name="" descr=""/>
          <p:cNvPicPr/>
          <p:nvPr/>
        </p:nvPicPr>
        <p:blipFill>
          <a:blip r:embed="rId5"/>
          <a:stretch/>
        </p:blipFill>
        <p:spPr>
          <a:xfrm>
            <a:off x="4857840" y="3060000"/>
            <a:ext cx="1621440" cy="1756440"/>
          </a:xfrm>
          <a:prstGeom prst="rect">
            <a:avLst/>
          </a:prstGeom>
          <a:ln w="0">
            <a:noFill/>
          </a:ln>
        </p:spPr>
      </p:pic>
      <p:pic>
        <p:nvPicPr>
          <p:cNvPr id="255" name="" descr=""/>
          <p:cNvPicPr/>
          <p:nvPr/>
        </p:nvPicPr>
        <p:blipFill>
          <a:blip r:embed="rId6"/>
          <a:stretch/>
        </p:blipFill>
        <p:spPr>
          <a:xfrm>
            <a:off x="968760" y="1620000"/>
            <a:ext cx="1550520" cy="1550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Google Shape;130;p26" descr=""/>
          <p:cNvPicPr/>
          <p:nvPr/>
        </p:nvPicPr>
        <p:blipFill>
          <a:blip r:embed="rId1"/>
          <a:srcRect l="7685" t="0" r="7685" b="74748"/>
          <a:stretch/>
        </p:blipFill>
        <p:spPr>
          <a:xfrm>
            <a:off x="4963680" y="0"/>
            <a:ext cx="4178880" cy="5142240"/>
          </a:xfrm>
          <a:prstGeom prst="rect">
            <a:avLst/>
          </a:prstGeom>
          <a:ln w="0">
            <a:noFill/>
          </a:ln>
        </p:spPr>
      </p:pic>
      <p:sp>
        <p:nvSpPr>
          <p:cNvPr id="171" name="Google Shape;131;p26"/>
          <p:cNvSpPr/>
          <p:nvPr/>
        </p:nvSpPr>
        <p:spPr>
          <a:xfrm>
            <a:off x="357120" y="384840"/>
            <a:ext cx="257688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Agenda</a:t>
            </a:r>
            <a:endParaRPr b="0" lang="en-US" sz="1500" spc="-1" strike="noStrike">
              <a:solidFill>
                <a:srgbClr val="000000"/>
              </a:solidFill>
              <a:latin typeface="Arial"/>
            </a:endParaRPr>
          </a:p>
        </p:txBody>
      </p:sp>
      <p:sp>
        <p:nvSpPr>
          <p:cNvPr id="172" name="Google Shape;132;p26"/>
          <p:cNvSpPr/>
          <p:nvPr/>
        </p:nvSpPr>
        <p:spPr>
          <a:xfrm>
            <a:off x="331560" y="1048680"/>
            <a:ext cx="4671000" cy="4093560"/>
          </a:xfrm>
          <a:prstGeom prst="rect">
            <a:avLst/>
          </a:prstGeom>
          <a:noFill/>
          <a:ln w="0">
            <a:noFill/>
          </a:ln>
        </p:spPr>
        <p:style>
          <a:lnRef idx="0"/>
          <a:fillRef idx="0"/>
          <a:effectRef idx="0"/>
          <a:fontRef idx="minor"/>
        </p:style>
        <p:txBody>
          <a:bodyPr lIns="90000" rIns="90000" tIns="91440" bIns="91440" anchor="t">
            <a:noAutofit/>
          </a:bodyPr>
          <a:p>
            <a:pPr>
              <a:lnSpc>
                <a:spcPct val="200000"/>
              </a:lnSpc>
              <a:tabLst>
                <a:tab algn="l" pos="0"/>
              </a:tabLst>
            </a:pPr>
            <a:endParaRPr b="0" lang="en-US" sz="1800" spc="-1" strike="noStrike">
              <a:solidFill>
                <a:srgbClr val="000000"/>
              </a:solidFill>
              <a:latin typeface="Arial"/>
            </a:endParaRPr>
          </a:p>
          <a:p>
            <a:pPr>
              <a:lnSpc>
                <a:spcPct val="200000"/>
              </a:lnSpc>
              <a:tabLst>
                <a:tab algn="l" pos="0"/>
              </a:tabLst>
            </a:pPr>
            <a:endParaRPr b="0" lang="en-US" sz="1400" spc="-1" strike="noStrike">
              <a:solidFill>
                <a:srgbClr val="000000"/>
              </a:solidFill>
              <a:latin typeface="Arial"/>
            </a:endParaRPr>
          </a:p>
        </p:txBody>
      </p:sp>
      <p:sp>
        <p:nvSpPr>
          <p:cNvPr id="173" name="Google Shape;134;p26"/>
          <p:cNvSpPr/>
          <p:nvPr/>
        </p:nvSpPr>
        <p:spPr>
          <a:xfrm>
            <a:off x="357120" y="1048680"/>
            <a:ext cx="4671000" cy="4093560"/>
          </a:xfrm>
          <a:prstGeom prst="rect">
            <a:avLst/>
          </a:prstGeom>
          <a:noFill/>
          <a:ln w="0">
            <a:noFill/>
          </a:ln>
        </p:spPr>
        <p:style>
          <a:lnRef idx="0"/>
          <a:fillRef idx="0"/>
          <a:effectRef idx="0"/>
          <a:fontRef idx="minor"/>
        </p:style>
        <p:txBody>
          <a:bodyPr lIns="90000" rIns="90000" tIns="91440" bIns="91440" anchor="t">
            <a:noAutofit/>
          </a:bodyPr>
          <a:p>
            <a:pPr>
              <a:lnSpc>
                <a:spcPct val="115000"/>
              </a:lnSpc>
              <a:tabLst>
                <a:tab algn="l" pos="0"/>
              </a:tabLst>
            </a:pP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Virtualization</a:t>
            </a:r>
            <a:br>
              <a:rPr sz="1200"/>
            </a:br>
            <a:r>
              <a:rPr b="0" lang="hr-HR" sz="1200" spc="-1" strike="noStrike">
                <a:solidFill>
                  <a:srgbClr val="0a323e"/>
                </a:solidFill>
                <a:latin typeface="Libre Franklin"/>
                <a:ea typeface="DejaVu Sans"/>
              </a:rPr>
              <a:t> </a:t>
            </a: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Types of virtualization</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VMs vs Containers</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Podman Architecture</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Containerfiles</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a:p>
            <a:pPr marL="171360" indent="-171360">
              <a:lnSpc>
                <a:spcPct val="115000"/>
              </a:lnSpc>
              <a:buClr>
                <a:srgbClr val="000000"/>
              </a:buClr>
              <a:buFont typeface="Arial"/>
              <a:buChar char="•"/>
              <a:tabLst>
                <a:tab algn="l" pos="0"/>
              </a:tabLst>
            </a:pPr>
            <a:r>
              <a:rPr b="1" lang="hr-HR" sz="1200" spc="-1" strike="noStrike">
                <a:solidFill>
                  <a:srgbClr val="0a323e"/>
                </a:solidFill>
                <a:latin typeface="Libre Franklin"/>
                <a:ea typeface="Libre Franklin"/>
              </a:rPr>
              <a:t>Lab</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256"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Podman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58"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59"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60" name="Google Shape;163;p30"/>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What is Podman?</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A daemonless, open source, Linux native tool designed to make it easy to find, run, build, share and deploy applications using Open Containers Initiative (OCI)</a:t>
            </a: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Relies on an OCI compliant Container Runtime (runc, crun, runv, etc) to interface with the operating system and create running containers</a:t>
            </a:r>
            <a:endParaRPr b="0" lang="en-US" sz="1800" spc="-1" strike="noStrike">
              <a:solidFill>
                <a:srgbClr val="000000"/>
              </a:solidFill>
              <a:latin typeface="Arial"/>
            </a:endParaRPr>
          </a:p>
        </p:txBody>
      </p:sp>
      <p:pic>
        <p:nvPicPr>
          <p:cNvPr id="261" name="" descr=""/>
          <p:cNvPicPr/>
          <p:nvPr/>
        </p:nvPicPr>
        <p:blipFill>
          <a:blip r:embed="rId1"/>
          <a:stretch/>
        </p:blipFill>
        <p:spPr>
          <a:xfrm>
            <a:off x="1620000" y="3060000"/>
            <a:ext cx="6186600" cy="1359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Google Shape;155;p 1"/>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63" name="Google Shape;156;p 1"/>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64" name="Google Shape;157;p 1"/>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65" name="Google Shape;163;p 2"/>
          <p:cNvSpPr/>
          <p:nvPr/>
        </p:nvSpPr>
        <p:spPr>
          <a:xfrm>
            <a:off x="509760" y="537120"/>
            <a:ext cx="79873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What is Podman?</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Containers under the control of Podman can either be run by root or by a non-privileged user</a:t>
            </a: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Podman manages the entire container ecosystem which includes pods, containers, container images, and container volumes</a:t>
            </a: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Allows you to create, run, and maintain containers and container images</a:t>
            </a: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800" spc="-1" strike="noStrike">
                <a:solidFill>
                  <a:srgbClr val="0a0a23"/>
                </a:solidFill>
                <a:latin typeface="Libre Franklin"/>
                <a:ea typeface="Arial"/>
              </a:rPr>
              <a:t>Has a RESTFul API to manage containers. Also has a remote Podman client that can interact with the RESTFul service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67"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68" name="Google Shape;163;p30"/>
          <p:cNvSpPr/>
          <p:nvPr/>
        </p:nvSpPr>
        <p:spPr>
          <a:xfrm>
            <a:off x="509760" y="537120"/>
            <a:ext cx="4134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Docker Architecture</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269" name="" descr=""/>
          <p:cNvPicPr/>
          <p:nvPr/>
        </p:nvPicPr>
        <p:blipFill>
          <a:blip r:embed="rId1"/>
          <a:stretch/>
        </p:blipFill>
        <p:spPr>
          <a:xfrm>
            <a:off x="3060000" y="259560"/>
            <a:ext cx="3182760" cy="4599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71"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72"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pic>
        <p:nvPicPr>
          <p:cNvPr id="273" name="" descr=""/>
          <p:cNvPicPr/>
          <p:nvPr/>
        </p:nvPicPr>
        <p:blipFill>
          <a:blip r:embed="rId1"/>
          <a:stretch/>
        </p:blipFill>
        <p:spPr>
          <a:xfrm>
            <a:off x="180000" y="720000"/>
            <a:ext cx="8785800" cy="39301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75"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76"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77" name="Google Shape;163;p30"/>
          <p:cNvSpPr/>
          <p:nvPr/>
        </p:nvSpPr>
        <p:spPr>
          <a:xfrm>
            <a:off x="509760" y="537120"/>
            <a:ext cx="8148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image creation</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Using a running container</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An immutable image is used to start a new container instance and any changes or updates needed by this container are made to a read/write extra layer. Docker commands can be issued to store that read/write layer over the existing image to generate a new image. Due to its simplicity, this approach is the easiest way to create images, but it is not a recommended approach because the image size might become large due to unnecessary files, such as temporary files and logs.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400" spc="-1" strike="noStrike">
                <a:solidFill>
                  <a:srgbClr val="000000"/>
                </a:solidFill>
                <a:latin typeface="Libre Franklin"/>
                <a:ea typeface="Arial"/>
              </a:rPr>
              <a:t>Using a Containerfile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C</a:t>
            </a:r>
            <a:r>
              <a:rPr b="0" lang="en-GB" sz="1400" spc="-1" strike="noStrike">
                <a:solidFill>
                  <a:srgbClr val="000000"/>
                </a:solidFill>
                <a:latin typeface="Libre Franklin"/>
                <a:ea typeface="Arial"/>
              </a:rPr>
              <a:t>ontainer images can be built from a base image using a set of steps called instructions. Each instruction creates a new layer on the image that is used to build the final container image. This is the suggested approach to building images, because it controls which files are added to each layer.</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 descr=""/>
          <p:cNvPicPr/>
          <p:nvPr/>
        </p:nvPicPr>
        <p:blipFill>
          <a:blip r:embed="rId1"/>
          <a:stretch/>
        </p:blipFill>
        <p:spPr>
          <a:xfrm>
            <a:off x="1464840" y="131040"/>
            <a:ext cx="6742440" cy="4908240"/>
          </a:xfrm>
          <a:prstGeom prst="rect">
            <a:avLst/>
          </a:prstGeom>
          <a:ln w="0">
            <a:noFill/>
          </a:ln>
        </p:spPr>
      </p:pic>
      <p:sp>
        <p:nvSpPr>
          <p:cNvPr id="279"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0"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81"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Container Lifecycle</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 descr=""/>
          <p:cNvPicPr/>
          <p:nvPr/>
        </p:nvPicPr>
        <p:blipFill>
          <a:blip r:embed="rId1"/>
          <a:stretch/>
        </p:blipFill>
        <p:spPr>
          <a:xfrm>
            <a:off x="1260000" y="542880"/>
            <a:ext cx="6801120" cy="4334400"/>
          </a:xfrm>
          <a:prstGeom prst="rect">
            <a:avLst/>
          </a:prstGeom>
          <a:ln w="0">
            <a:noFill/>
          </a:ln>
        </p:spPr>
      </p:pic>
      <p:sp>
        <p:nvSpPr>
          <p:cNvPr id="283"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4"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85"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86"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Common subcommands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7" name="" descr=""/>
          <p:cNvPicPr/>
          <p:nvPr/>
        </p:nvPicPr>
        <p:blipFill>
          <a:blip r:embed="rId1"/>
          <a:stretch/>
        </p:blipFill>
        <p:spPr>
          <a:xfrm>
            <a:off x="1620000" y="180000"/>
            <a:ext cx="5936040" cy="4815360"/>
          </a:xfrm>
          <a:prstGeom prst="rect">
            <a:avLst/>
          </a:prstGeom>
          <a:ln w="0">
            <a:noFill/>
          </a:ln>
        </p:spPr>
      </p:pic>
      <p:sp>
        <p:nvSpPr>
          <p:cNvPr id="288"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89"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90"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291" name="Google Shape;163;p30"/>
          <p:cNvSpPr/>
          <p:nvPr/>
        </p:nvSpPr>
        <p:spPr>
          <a:xfrm>
            <a:off x="607680" y="18000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Info subcommands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Google Shape;155;p 3"/>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293" name="Google Shape;156;p 3"/>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94" name="Google Shape;157;p 3"/>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295" name="Google Shape;163;p 4"/>
          <p:cNvSpPr/>
          <p:nvPr/>
        </p:nvSpPr>
        <p:spPr>
          <a:xfrm>
            <a:off x="509760" y="537120"/>
            <a:ext cx="7563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Root and rootless containers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Podman can run as root, or as user (rootless).</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When running rootless, root user inside container is actually your user on host machine.</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User and group mappings are defined in “/etc/subuid” and “/etc/subguid”.</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If you crate a file inside container as root, it will be owned by your user on host.</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Root containers can not bind on privileged ports.</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Use “podman unshare” to modify permissions with uid/gid used by podman.</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1c24"/>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en-GB" sz="4400" spc="-1" strike="noStrike">
                <a:solidFill>
                  <a:schemeClr val="lt1"/>
                </a:solidFill>
                <a:latin typeface="Libre Franklin"/>
                <a:ea typeface="Libre Franklin"/>
              </a:rPr>
              <a:t>Virtualization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Rectangle 1"/>
          <p:cNvSpPr/>
          <p:nvPr/>
        </p:nvSpPr>
        <p:spPr>
          <a:xfrm>
            <a:off x="504360" y="1660680"/>
            <a:ext cx="7152480" cy="2473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endParaRPr b="0" lang="en-US" sz="1400" spc="-1" strike="noStrike">
              <a:solidFill>
                <a:schemeClr val="dk1"/>
              </a:solidFill>
              <a:latin typeface="Libre Franklin"/>
              <a:ea typeface="Arial"/>
            </a:endParaRPr>
          </a:p>
        </p:txBody>
      </p:sp>
      <p:sp>
        <p:nvSpPr>
          <p:cNvPr id="297"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298"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299"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00" name="Google Shape;163;p30"/>
          <p:cNvSpPr/>
          <p:nvPr/>
        </p:nvSpPr>
        <p:spPr>
          <a:xfrm>
            <a:off x="509760" y="537120"/>
            <a:ext cx="75639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Persistant storage</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When creating containers, we can request a host directory to bind mount inside a container</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100" spc="-1" strike="noStrike">
                <a:solidFill>
                  <a:srgbClr val="000000"/>
                </a:solidFill>
                <a:latin typeface="Libre Franklin"/>
                <a:ea typeface="Arial"/>
              </a:rPr>
              <a:t># podman run -v &lt;local_folder&gt;:&lt;container_folder&gt;:Z alpine:latest</a:t>
            </a:r>
            <a:endParaRPr b="0" lang="en-US" sz="11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When running containers on a system with SELinux enabled (like in lab), a special label “container_file_t” for containers exists.</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You can use “:Z” and “:z” flags to have podman autorelabel folders for containers</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:Z” will crate a private label for each mount, so only the last container that mounted the volume will have access to it</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:z” will label it with “continer_file_t” so all containers that mount the volume will have access to it</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301" name="Rectangle 2"/>
          <p:cNvSpPr/>
          <p:nvPr/>
        </p:nvSpPr>
        <p:spPr>
          <a:xfrm>
            <a:off x="457200" y="3867120"/>
            <a:ext cx="7152480" cy="4759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tabLst>
                <a:tab algn="l" pos="0"/>
              </a:tabLst>
            </a:pPr>
            <a:r>
              <a:rPr b="0" lang="en-GB" sz="1100" spc="-1" strike="noStrike">
                <a:solidFill>
                  <a:schemeClr val="dk1"/>
                </a:solidFill>
                <a:latin typeface="Libre Franklin"/>
                <a:ea typeface="Arial"/>
              </a:rPr>
              <a:t># semanage fcontext -a -t container_file_t &lt;local_folder&gt;(/.*)?</a:t>
            </a:r>
            <a:endParaRPr b="0" lang="en-US" sz="1100" spc="-1" strike="noStrike">
              <a:solidFill>
                <a:srgbClr val="000000"/>
              </a:solidFill>
              <a:latin typeface="Arial"/>
            </a:endParaRPr>
          </a:p>
          <a:p>
            <a:pPr>
              <a:lnSpc>
                <a:spcPct val="100000"/>
              </a:lnSpc>
              <a:tabLst>
                <a:tab algn="l" pos="0"/>
              </a:tabLst>
            </a:pPr>
            <a:r>
              <a:rPr b="0" lang="en-GB" sz="1100" spc="-1" strike="noStrike">
                <a:solidFill>
                  <a:schemeClr val="dk1"/>
                </a:solidFill>
                <a:latin typeface="Libre Franklin"/>
                <a:ea typeface="Arial"/>
              </a:rPr>
              <a:t># restorecon -rv &lt;local_folder&gt;</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03"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304"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05" name="Google Shape;163;p30"/>
          <p:cNvSpPr/>
          <p:nvPr/>
        </p:nvSpPr>
        <p:spPr>
          <a:xfrm>
            <a:off x="509760" y="537120"/>
            <a:ext cx="38660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Podman Networks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By default, Podman uses a bridged network mode for root containers, which through the use of iptables and NAT, allows containers to connect to the host machines network.</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By default, Podman uses slirp4netns for rootless containers. Podman creates tap device in container’s network namespace and connects to usermode TCP/IP stack. There is no virtual network and containers have to communicate through host system.</a:t>
            </a:r>
            <a:endParaRPr b="0" lang="en-US" sz="1400" spc="-1" strike="noStrike">
              <a:solidFill>
                <a:srgbClr val="000000"/>
              </a:solidFill>
              <a:latin typeface="Arial"/>
            </a:endParaRPr>
          </a:p>
        </p:txBody>
      </p:sp>
      <p:pic>
        <p:nvPicPr>
          <p:cNvPr id="306" name="" descr=""/>
          <p:cNvPicPr/>
          <p:nvPr/>
        </p:nvPicPr>
        <p:blipFill>
          <a:blip r:embed="rId1"/>
          <a:stretch/>
        </p:blipFill>
        <p:spPr>
          <a:xfrm>
            <a:off x="4528080" y="506880"/>
            <a:ext cx="4291200" cy="2012400"/>
          </a:xfrm>
          <a:prstGeom prst="rect">
            <a:avLst/>
          </a:prstGeom>
          <a:ln w="0">
            <a:noFill/>
          </a:ln>
        </p:spPr>
      </p:pic>
      <p:pic>
        <p:nvPicPr>
          <p:cNvPr id="307" name="" descr=""/>
          <p:cNvPicPr/>
          <p:nvPr/>
        </p:nvPicPr>
        <p:blipFill>
          <a:blip r:embed="rId2"/>
          <a:stretch/>
        </p:blipFill>
        <p:spPr>
          <a:xfrm>
            <a:off x="4680000" y="2700000"/>
            <a:ext cx="4324320" cy="16920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Google Shape;163;p 5"/>
          <p:cNvSpPr/>
          <p:nvPr/>
        </p:nvSpPr>
        <p:spPr>
          <a:xfrm>
            <a:off x="540000" y="374400"/>
            <a:ext cx="38660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Podman Network Modes</a:t>
            </a:r>
            <a:endParaRPr b="0" lang="en-US" sz="1500" spc="-1" strike="noStrike">
              <a:solidFill>
                <a:srgbClr val="000000"/>
              </a:solidFill>
              <a:latin typeface="Arial"/>
            </a:endParaRPr>
          </a:p>
        </p:txBody>
      </p:sp>
      <p:graphicFrame>
        <p:nvGraphicFramePr>
          <p:cNvPr id="309" name=""/>
          <p:cNvGraphicFramePr/>
          <p:nvPr/>
        </p:nvGraphicFramePr>
        <p:xfrm>
          <a:off x="900000" y="900000"/>
          <a:ext cx="7331040" cy="3861720"/>
        </p:xfrm>
        <a:graphic>
          <a:graphicData uri="http://schemas.openxmlformats.org/drawingml/2006/table">
            <a:tbl>
              <a:tblPr/>
              <a:tblGrid>
                <a:gridCol w="3101760"/>
                <a:gridCol w="4229640"/>
              </a:tblGrid>
              <a:tr h="420120">
                <a:tc>
                  <a:txBody>
                    <a:bodyPr lIns="90000" rIns="90000" anchor="t">
                      <a:noAutofit/>
                    </a:bodyPr>
                    <a:p>
                      <a:pPr algn="ctr">
                        <a:lnSpc>
                          <a:spcPct val="100000"/>
                        </a:lnSpc>
                      </a:pPr>
                      <a:r>
                        <a:rPr b="1" lang="en-GB" sz="1300" spc="-1" strike="noStrike">
                          <a:solidFill>
                            <a:srgbClr val="000000"/>
                          </a:solidFill>
                          <a:latin typeface="Arial"/>
                        </a:rPr>
                        <a:t>MODE</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GB" sz="1300" spc="-1" strike="noStrike">
                          <a:solidFill>
                            <a:srgbClr val="000000"/>
                          </a:solidFill>
                          <a:latin typeface="Arial"/>
                        </a:rPr>
                        <a:t>WHAT IT DOES</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420120">
                <a:tc>
                  <a:txBody>
                    <a:bodyPr lIns="90000" rIns="90000" anchor="t">
                      <a:noAutofit/>
                    </a:bodyPr>
                    <a:p>
                      <a:pPr>
                        <a:lnSpc>
                          <a:spcPct val="100000"/>
                        </a:lnSpc>
                      </a:pPr>
                      <a:r>
                        <a:rPr b="0" lang="en-GB" sz="1300" spc="-1" strike="noStrike">
                          <a:solidFill>
                            <a:srgbClr val="000000"/>
                          </a:solidFill>
                          <a:latin typeface="Courier New"/>
                        </a:rPr>
                        <a:t>bridge</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Creates a network stack on the default bridge network</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none</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No networking is set up at all</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container:&lt;id&gt;</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Uses the same network as another container with ID id</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host</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Uses the host’s network stack</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network-id</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Uses a user-defined network (which you can create using podman network create ...)</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20120">
                <a:tc>
                  <a:txBody>
                    <a:bodyPr lIns="90000" rIns="90000" anchor="t">
                      <a:noAutofit/>
                    </a:bodyPr>
                    <a:p>
                      <a:pPr>
                        <a:lnSpc>
                          <a:spcPct val="100000"/>
                        </a:lnSpc>
                      </a:pPr>
                      <a:r>
                        <a:rPr b="0" lang="en-GB" sz="1300" spc="-1" strike="noStrike">
                          <a:solidFill>
                            <a:srgbClr val="000000"/>
                          </a:solidFill>
                          <a:latin typeface="Courier New"/>
                        </a:rPr>
                        <a:t>ns:&lt;path&gt;</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Joins a network namespace found at path &lt;path&gt;</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420120">
                <a:tc>
                  <a:txBody>
                    <a:bodyPr lIns="90000" rIns="90000" anchor="t">
                      <a:noAutofit/>
                    </a:bodyPr>
                    <a:p>
                      <a:pPr>
                        <a:lnSpc>
                          <a:spcPct val="100000"/>
                        </a:lnSpc>
                      </a:pPr>
                      <a:r>
                        <a:rPr b="0" lang="en-GB" sz="1300" spc="-1" strike="noStrike">
                          <a:solidFill>
                            <a:srgbClr val="000000"/>
                          </a:solidFill>
                          <a:latin typeface="Courier New"/>
                        </a:rPr>
                        <a:t>private</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pPr>
                      <a:r>
                        <a:rPr b="0" lang="en-GB" sz="1300" spc="-1" strike="noStrike">
                          <a:solidFill>
                            <a:srgbClr val="000000"/>
                          </a:solidFill>
                          <a:latin typeface="Arial"/>
                        </a:rPr>
                        <a:t>Creates a new network namespace for the container</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419040">
                <a:tc>
                  <a:txBody>
                    <a:bodyPr lIns="90000" rIns="90000" anchor="t">
                      <a:noAutofit/>
                    </a:bodyPr>
                    <a:p>
                      <a:pPr>
                        <a:lnSpc>
                          <a:spcPct val="100000"/>
                        </a:lnSpc>
                      </a:pPr>
                      <a:r>
                        <a:rPr b="0" lang="en-GB" sz="1300" spc="-1" strike="noStrike">
                          <a:solidFill>
                            <a:srgbClr val="000000"/>
                          </a:solidFill>
                          <a:latin typeface="Courier New"/>
                        </a:rPr>
                        <a:t>slirp4netns</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pPr>
                      <a:r>
                        <a:rPr b="0" lang="en-GB" sz="1300" spc="-1" strike="noStrike">
                          <a:solidFill>
                            <a:srgbClr val="000000"/>
                          </a:solidFill>
                          <a:latin typeface="Arial"/>
                        </a:rPr>
                        <a:t>Creates a user network stack with slirp4netns (This is the default option for rootless containers.)</a:t>
                      </a:r>
                      <a:endParaRPr b="0" lang="en-US" sz="13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Google Shape;155;p29"/>
          <p:cNvSpPr/>
          <p:nvPr/>
        </p:nvSpPr>
        <p:spPr>
          <a:xfrm>
            <a:off x="379080" y="3992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11" name="Google Shape;156;p29"/>
          <p:cNvSpPr/>
          <p:nvPr/>
        </p:nvSpPr>
        <p:spPr>
          <a:xfrm>
            <a:off x="443160" y="473760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312" name="Google Shape;157;p29"/>
          <p:cNvSpPr/>
          <p:nvPr/>
        </p:nvSpPr>
        <p:spPr>
          <a:xfrm>
            <a:off x="384120" y="8560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13" name="Google Shape;163;p30"/>
          <p:cNvSpPr/>
          <p:nvPr/>
        </p:nvSpPr>
        <p:spPr>
          <a:xfrm>
            <a:off x="531360" y="551880"/>
            <a:ext cx="468792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Docker Networks – Mapping network ports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hr-HR" sz="1400" spc="-1" strike="noStrike">
                <a:solidFill>
                  <a:srgbClr val="000000"/>
                </a:solidFill>
                <a:latin typeface="Libre Franklin"/>
                <a:ea typeface="Arial"/>
              </a:rPr>
              <a:t>U</a:t>
            </a:r>
            <a:r>
              <a:rPr b="0" lang="en-GB" sz="1400" spc="-1" strike="noStrike">
                <a:solidFill>
                  <a:srgbClr val="000000"/>
                </a:solidFill>
                <a:latin typeface="Libre Franklin"/>
                <a:ea typeface="Arial"/>
              </a:rPr>
              <a:t>se the container host network model combined with network address translation (NAT) rules to allow external access. </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sp>
        <p:nvSpPr>
          <p:cNvPr id="314" name="Rectangle 11"/>
          <p:cNvSpPr/>
          <p:nvPr/>
        </p:nvSpPr>
        <p:spPr>
          <a:xfrm>
            <a:off x="531360" y="2747520"/>
            <a:ext cx="4039200" cy="2473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100" spc="-1" strike="noStrike">
                <a:solidFill>
                  <a:schemeClr val="dk1"/>
                </a:solidFill>
                <a:latin typeface="Libre Franklin"/>
                <a:ea typeface="Arial"/>
              </a:rPr>
              <a:t># podman run -d --name httpd -p 8080:80 httpd</a:t>
            </a:r>
            <a:endParaRPr b="0" lang="en-US" sz="1100" spc="-1" strike="noStrike">
              <a:solidFill>
                <a:srgbClr val="000000"/>
              </a:solidFill>
              <a:latin typeface="Arial"/>
            </a:endParaRPr>
          </a:p>
        </p:txBody>
      </p:sp>
      <p:pic>
        <p:nvPicPr>
          <p:cNvPr id="315" name="" descr=""/>
          <p:cNvPicPr/>
          <p:nvPr/>
        </p:nvPicPr>
        <p:blipFill>
          <a:blip r:embed="rId1"/>
          <a:stretch/>
        </p:blipFill>
        <p:spPr>
          <a:xfrm>
            <a:off x="3780000" y="79560"/>
            <a:ext cx="5239080" cy="49597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17"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Podman</a:t>
            </a:r>
            <a:endParaRPr b="0" lang="en-US" sz="800" spc="-1" strike="noStrike">
              <a:solidFill>
                <a:srgbClr val="000000"/>
              </a:solidFill>
              <a:latin typeface="Arial"/>
            </a:endParaRPr>
          </a:p>
        </p:txBody>
      </p:sp>
      <p:sp>
        <p:nvSpPr>
          <p:cNvPr id="318"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19" name="Google Shape;163;p30"/>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Managing container images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en-GB" sz="2000" spc="-1" strike="noStrike">
                <a:solidFill>
                  <a:srgbClr val="000000"/>
                </a:solidFill>
                <a:latin typeface="Libre Franklin"/>
                <a:ea typeface="Arial"/>
              </a:rPr>
              <a:t>Public Registries</a:t>
            </a:r>
            <a:endParaRPr b="0" lang="en-US" sz="20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Podman for and downloads container images from a public registries defined in “/etc/containers/registries.conf”.</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Docker Hub is the public registry managed by Docker, and it hosts a large set of container images. There a many public registries, Docker Hub and quay.io being most popular.</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GB" sz="2000" spc="-1" strike="noStrike">
                <a:solidFill>
                  <a:srgbClr val="000000"/>
                </a:solidFill>
                <a:latin typeface="Libre Franklin"/>
                <a:ea typeface="Arial"/>
              </a:rPr>
              <a:t>Private Registry</a:t>
            </a:r>
            <a:endParaRPr b="0" lang="en-US" sz="20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A private registry can be installed as a service.</a:t>
            </a:r>
            <a:endParaRPr b="0" lang="en-US" sz="1400" spc="-1" strike="noStrike">
              <a:solidFill>
                <a:srgbClr val="000000"/>
              </a:solidFill>
              <a:latin typeface="Arial"/>
            </a:endParaRPr>
          </a:p>
          <a:p>
            <a:pPr>
              <a:lnSpc>
                <a:spcPct val="100000"/>
              </a:lnSpc>
              <a:tabLst>
                <a:tab algn="l" pos="0"/>
              </a:tabLst>
            </a:pPr>
            <a:r>
              <a:rPr b="0" lang="en-GB" sz="1400" spc="-1" strike="noStrike">
                <a:solidFill>
                  <a:srgbClr val="000000"/>
                </a:solidFill>
                <a:latin typeface="Libre Franklin"/>
                <a:ea typeface="Arial"/>
              </a:rPr>
              <a:t>You can add a private registry to “/etc/containers/registries.conf” to make it searchable with short name.</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21"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322"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23" name="Google Shape;163;p30"/>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Manipulating container images</a:t>
            </a:r>
            <a:endParaRPr b="0" lang="en-US" sz="1500" spc="-1" strike="noStrike">
              <a:solidFill>
                <a:srgbClr val="000000"/>
              </a:solidFill>
              <a:latin typeface="Arial"/>
            </a:endParaRPr>
          </a:p>
        </p:txBody>
      </p:sp>
      <p:sp>
        <p:nvSpPr>
          <p:cNvPr id="324" name="TextBox 1"/>
          <p:cNvSpPr/>
          <p:nvPr/>
        </p:nvSpPr>
        <p:spPr>
          <a:xfrm>
            <a:off x="611640" y="1069200"/>
            <a:ext cx="3776400" cy="2010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00000"/>
                </a:solidFill>
                <a:latin typeface="Libre Franklin"/>
                <a:ea typeface="Arial"/>
              </a:rPr>
              <a:t>Publishing an image to a container registry</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Deleting images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Deleting all images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325" name="Rectangle 11"/>
          <p:cNvSpPr/>
          <p:nvPr/>
        </p:nvSpPr>
        <p:spPr>
          <a:xfrm>
            <a:off x="729360" y="1404720"/>
            <a:ext cx="6685200" cy="2473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podman tag IMAGE[:TAG] [REGISTRYHOST/][USERNAME/]NAME[:TAG] </a:t>
            </a:r>
            <a:endParaRPr b="0" lang="en-US" sz="1200" spc="-1" strike="noStrike">
              <a:solidFill>
                <a:srgbClr val="000000"/>
              </a:solidFill>
              <a:latin typeface="Arial"/>
            </a:endParaRPr>
          </a:p>
        </p:txBody>
      </p:sp>
      <p:sp>
        <p:nvSpPr>
          <p:cNvPr id="326" name="Rectangle 12"/>
          <p:cNvSpPr/>
          <p:nvPr/>
        </p:nvSpPr>
        <p:spPr>
          <a:xfrm>
            <a:off x="718560" y="2017080"/>
            <a:ext cx="3993120" cy="2473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podman rmi [OPTIONS] IMAGE [IMAGE...]</a:t>
            </a:r>
            <a:endParaRPr b="0" lang="en-US" sz="1200" spc="-1" strike="noStrike">
              <a:solidFill>
                <a:srgbClr val="000000"/>
              </a:solidFill>
              <a:latin typeface="Arial"/>
            </a:endParaRPr>
          </a:p>
        </p:txBody>
      </p:sp>
      <p:sp>
        <p:nvSpPr>
          <p:cNvPr id="327" name="Rectangle 13"/>
          <p:cNvSpPr/>
          <p:nvPr/>
        </p:nvSpPr>
        <p:spPr>
          <a:xfrm>
            <a:off x="729360" y="2678040"/>
            <a:ext cx="2810520" cy="2473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de-DE" sz="1200" spc="-1" strike="noStrike">
                <a:solidFill>
                  <a:schemeClr val="dk1"/>
                </a:solidFill>
                <a:latin typeface="Libre Franklin"/>
                <a:ea typeface="Arial"/>
              </a:rPr>
              <a:t># podman rmi $(docker images -q)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28"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Containerfile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30"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31"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32" name="Google Shape;163;p30"/>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US" sz="1500" spc="-1" strike="noStrike">
              <a:solidFill>
                <a:srgbClr val="000000"/>
              </a:solidFill>
              <a:latin typeface="Arial"/>
            </a:endParaRPr>
          </a:p>
        </p:txBody>
      </p:sp>
      <p:sp>
        <p:nvSpPr>
          <p:cNvPr id="333" name="TextBox 1"/>
          <p:cNvSpPr/>
          <p:nvPr/>
        </p:nvSpPr>
        <p:spPr>
          <a:xfrm>
            <a:off x="568080" y="954000"/>
            <a:ext cx="8006400" cy="3505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Run operating system commands inside a container and then commit the image</a:t>
            </a: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Run a Containerfile that uses operating system commands and uses an operating system image as the parent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C</a:t>
            </a:r>
            <a:r>
              <a:rPr b="0" lang="en-GB" sz="1400" spc="-1" strike="noStrike">
                <a:solidFill>
                  <a:srgbClr val="000000"/>
                </a:solidFill>
                <a:latin typeface="Libre Franklin"/>
                <a:ea typeface="Arial"/>
              </a:rPr>
              <a:t>reate a Containerfile as a child of an existing container image include</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Add new runtime libraries, such as database connectors. </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Include organization-wide customizations such as SSL certificates and authentication providers. </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Add internal libraries, to be shared as a single image layer by multiple container images for different applications.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GB" sz="1400" spc="-1" strike="noStrike">
                <a:solidFill>
                  <a:srgbClr val="000000"/>
                </a:solidFill>
                <a:latin typeface="Libre Franklin"/>
                <a:ea typeface="Arial"/>
              </a:rPr>
              <a:t>OpenShift Source-to-Image Tool</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Start a container from a base container image called the builder image </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Fetch the application source code, usually from a Git server, and send it to the container. </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Build the application binary files inside the container. </a:t>
            </a:r>
            <a:endParaRPr b="0" lang="en-US" sz="1400" spc="-1" strike="noStrike">
              <a:solidFill>
                <a:srgbClr val="000000"/>
              </a:solidFill>
              <a:latin typeface="Arial"/>
            </a:endParaRPr>
          </a:p>
          <a:p>
            <a:pPr lvl="2" marL="285840" indent="-285840">
              <a:lnSpc>
                <a:spcPct val="100000"/>
              </a:lnSpc>
              <a:buClr>
                <a:srgbClr val="000000"/>
              </a:buClr>
              <a:buFont typeface="Arial"/>
              <a:buChar char="•"/>
            </a:pPr>
            <a:r>
              <a:rPr b="0" lang="en-GB" sz="1400" spc="-1" strike="noStrike">
                <a:solidFill>
                  <a:srgbClr val="000000"/>
                </a:solidFill>
                <a:latin typeface="Libre Franklin"/>
                <a:ea typeface="Arial"/>
              </a:rPr>
              <a:t>Save the container, after some clean up, as a new container image.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35"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36"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37" name="Google Shape;163;p30"/>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US" sz="1500" spc="-1" strike="noStrike">
              <a:solidFill>
                <a:srgbClr val="000000"/>
              </a:solidFill>
              <a:latin typeface="Arial"/>
            </a:endParaRPr>
          </a:p>
        </p:txBody>
      </p:sp>
      <p:sp>
        <p:nvSpPr>
          <p:cNvPr id="338" name="TextBox 1"/>
          <p:cNvSpPr/>
          <p:nvPr/>
        </p:nvSpPr>
        <p:spPr>
          <a:xfrm>
            <a:off x="638640" y="1069200"/>
            <a:ext cx="8006400" cy="1370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000000"/>
                </a:solidFill>
                <a:latin typeface="Libre Franklin"/>
                <a:ea typeface="Arial"/>
              </a:rPr>
              <a:t>A Containerfile is the mechanism that the container packaging model provides to automate the building of container images.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Create a working directory. </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Write the Containerfile specification. </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Build the image with the podman command.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40"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41"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42" name="Google Shape;163;p30"/>
          <p:cNvSpPr/>
          <p:nvPr/>
        </p:nvSpPr>
        <p:spPr>
          <a:xfrm>
            <a:off x="362160" y="18216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US" sz="1500" spc="-1" strike="noStrike">
              <a:solidFill>
                <a:srgbClr val="000000"/>
              </a:solidFill>
              <a:latin typeface="Arial"/>
            </a:endParaRPr>
          </a:p>
        </p:txBody>
      </p:sp>
      <p:sp>
        <p:nvSpPr>
          <p:cNvPr id="343" name="Rectangle 7"/>
          <p:cNvSpPr/>
          <p:nvPr/>
        </p:nvSpPr>
        <p:spPr>
          <a:xfrm>
            <a:off x="357120" y="723960"/>
            <a:ext cx="4213440" cy="37044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 This is a comment line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FROM </a:t>
            </a:r>
            <a:r>
              <a:rPr b="0" lang="hr-HR" sz="1200" spc="-1" strike="noStrike">
                <a:solidFill>
                  <a:schemeClr val="dk1"/>
                </a:solidFill>
                <a:latin typeface="Libre Franklin"/>
                <a:ea typeface="Arial"/>
              </a:rPr>
              <a:t>centos</a:t>
            </a:r>
            <a:r>
              <a:rPr b="0" lang="en-GB" sz="1200" spc="-1" strike="noStrike">
                <a:solidFill>
                  <a:schemeClr val="dk1"/>
                </a:solidFill>
                <a:latin typeface="Libre Franklin"/>
                <a:ea typeface="Arial"/>
              </a:rPr>
              <a:t>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LABEL description="This is a </a:t>
            </a:r>
            <a:r>
              <a:rPr b="0" lang="hr-HR" sz="1200" spc="-1" strike="noStrike">
                <a:solidFill>
                  <a:schemeClr val="dk1"/>
                </a:solidFill>
                <a:latin typeface="Libre Franklin"/>
                <a:ea typeface="Arial"/>
              </a:rPr>
              <a:t>test </a:t>
            </a:r>
            <a:r>
              <a:rPr b="0" lang="en-GB" sz="1200" spc="-1" strike="noStrike">
                <a:solidFill>
                  <a:schemeClr val="dk1"/>
                </a:solidFill>
                <a:latin typeface="Libre Franklin"/>
                <a:ea typeface="Arial"/>
              </a:rPr>
              <a:t>container image"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MAINTAINER Ime Prezime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install -y httpd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EXPOSE 80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ENV LogLevel "info"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ADD http://</a:t>
            </a:r>
            <a:r>
              <a:rPr b="0" lang="hr-HR" sz="1200" spc="-1" strike="noStrike">
                <a:solidFill>
                  <a:schemeClr val="dk1"/>
                </a:solidFill>
                <a:latin typeface="Libre Franklin"/>
                <a:ea typeface="Arial"/>
              </a:rPr>
              <a:t>somewhere</a:t>
            </a:r>
            <a:r>
              <a:rPr b="0" lang="en-GB" sz="1200" spc="-1" strike="noStrike">
                <a:solidFill>
                  <a:schemeClr val="dk1"/>
                </a:solidFill>
                <a:latin typeface="Libre Franklin"/>
                <a:ea typeface="Arial"/>
              </a:rPr>
              <a:t>.com/</a:t>
            </a:r>
            <a:r>
              <a:rPr b="0" lang="hr-HR" sz="1200" spc="-1" strike="noStrike">
                <a:solidFill>
                  <a:schemeClr val="dk1"/>
                </a:solidFill>
                <a:latin typeface="Libre Franklin"/>
                <a:ea typeface="Arial"/>
              </a:rPr>
              <a:t>somefile</a:t>
            </a:r>
            <a:r>
              <a:rPr b="0" lang="en-GB" sz="1200" spc="-1" strike="noStrike">
                <a:solidFill>
                  <a:schemeClr val="dk1"/>
                </a:solidFill>
                <a:latin typeface="Libre Franklin"/>
                <a:ea typeface="Arial"/>
              </a:rPr>
              <a:t> /var/www/html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COPY ./src/ /var/www/html/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USER apache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ENTRYPOINT ["/usr/sbin/httpd"]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CMD ["-D", "FOREGROUND"] </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344" name="TextBox 2"/>
          <p:cNvSpPr/>
          <p:nvPr/>
        </p:nvSpPr>
        <p:spPr>
          <a:xfrm>
            <a:off x="4731480" y="209880"/>
            <a:ext cx="4213440" cy="4786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Lines that begin with a pound sign (#) are comments</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The first non-comment instruction must be a FROM instruction to specify the base image to build upon</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RUN executes commands in a new layer on top of the current image</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EXPOSE indicates that the container listens on the specified network ports at runtime</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ENV is responsible for defining environment variables that will be available to the container</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ADD copies new files, directories, or remote URLs and adds them to the container file system.</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USER specifies the username or the UID to use when running the container image</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ENTRYPOINT specifies the default command to execute when the container is created</a:t>
            </a:r>
            <a:endParaRPr b="0" lang="en-US" sz="1400" spc="-1" strike="noStrike">
              <a:solidFill>
                <a:srgbClr val="000000"/>
              </a:solidFill>
              <a:latin typeface="Arial"/>
            </a:endParaRPr>
          </a:p>
          <a:p>
            <a:pPr marL="343080" indent="-343080">
              <a:lnSpc>
                <a:spcPct val="100000"/>
              </a:lnSpc>
              <a:buClr>
                <a:srgbClr val="000000"/>
              </a:buClr>
              <a:buFont typeface="Arial"/>
              <a:buAutoNum type="arabicPeriod"/>
            </a:pPr>
            <a:r>
              <a:rPr b="0" lang="en-GB" sz="1400" spc="-1" strike="noStrike">
                <a:solidFill>
                  <a:srgbClr val="000000"/>
                </a:solidFill>
                <a:latin typeface="Libre Franklin"/>
                <a:ea typeface="Arial"/>
              </a:rPr>
              <a:t>CMD provides the default arguments for the ENTRYPOINT instruction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176"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177" name="Google Shape;157;p29"/>
          <p:cNvSpPr/>
          <p:nvPr/>
        </p:nvSpPr>
        <p:spPr>
          <a:xfrm>
            <a:off x="362160" y="144540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r>
              <a:rPr b="0" lang="en-GB" sz="1000" spc="-1" strike="noStrike">
                <a:solidFill>
                  <a:srgbClr val="0a323e"/>
                </a:solidFill>
                <a:latin typeface="Libre Franklin"/>
                <a:ea typeface="Arial"/>
              </a:rPr>
              <a:t>Virtualization is the process of running a virtual instance of a computer system in a layer abstracted from the actual hardware.</a:t>
            </a:r>
            <a:endParaRPr b="0" lang="en-US" sz="1000" spc="-1" strike="noStrike">
              <a:solidFill>
                <a:srgbClr val="000000"/>
              </a:solidFill>
              <a:latin typeface="Arial"/>
            </a:endParaRPr>
          </a:p>
          <a:p>
            <a:pPr>
              <a:lnSpc>
                <a:spcPct val="150000"/>
              </a:lnSpc>
              <a:tabLst>
                <a:tab algn="l" pos="0"/>
              </a:tabLst>
            </a:pPr>
            <a:endParaRPr b="0" lang="en-US" sz="1000" spc="-1" strike="noStrike">
              <a:solidFill>
                <a:srgbClr val="000000"/>
              </a:solidFill>
              <a:latin typeface="Arial"/>
            </a:endParaRPr>
          </a:p>
          <a:p>
            <a:pPr>
              <a:lnSpc>
                <a:spcPct val="150000"/>
              </a:lnSpc>
              <a:tabLst>
                <a:tab algn="l" pos="0"/>
              </a:tabLst>
            </a:pPr>
            <a:r>
              <a:rPr b="0" lang="en-GB" sz="1000" spc="-1" strike="noStrike">
                <a:solidFill>
                  <a:srgbClr val="0a323e"/>
                </a:solidFill>
                <a:latin typeface="Libre Franklin"/>
                <a:ea typeface="Arial"/>
              </a:rPr>
              <a:t>Distributing a machines physical capabilities among different users and environments</a:t>
            </a:r>
            <a:endParaRPr b="0" lang="en-US" sz="1000" spc="-1" strike="noStrike">
              <a:solidFill>
                <a:srgbClr val="000000"/>
              </a:solidFill>
              <a:latin typeface="Arial"/>
            </a:endParaRPr>
          </a:p>
          <a:p>
            <a:pPr>
              <a:lnSpc>
                <a:spcPct val="150000"/>
              </a:lnSpc>
              <a:tabLst>
                <a:tab algn="l" pos="0"/>
              </a:tabLst>
            </a:pPr>
            <a:endParaRPr b="0" lang="en-US" sz="1000" spc="-1" strike="noStrike">
              <a:solidFill>
                <a:srgbClr val="000000"/>
              </a:solidFill>
              <a:latin typeface="Arial"/>
            </a:endParaRPr>
          </a:p>
          <a:p>
            <a:pPr>
              <a:lnSpc>
                <a:spcPct val="150000"/>
              </a:lnSpc>
              <a:tabLst>
                <a:tab algn="l" pos="0"/>
              </a:tabLst>
            </a:pPr>
            <a:endParaRPr b="0" lang="en-US" sz="1000" spc="-1" strike="noStrike">
              <a:solidFill>
                <a:srgbClr val="000000"/>
              </a:solidFill>
              <a:latin typeface="Arial"/>
            </a:endParaRPr>
          </a:p>
          <a:p>
            <a:pPr>
              <a:lnSpc>
                <a:spcPct val="150000"/>
              </a:lnSpc>
              <a:tabLst>
                <a:tab algn="l" pos="0"/>
              </a:tabLst>
            </a:pPr>
            <a:endParaRPr b="0" lang="en-US" sz="1000" spc="-1" strike="noStrike">
              <a:solidFill>
                <a:srgbClr val="000000"/>
              </a:solidFill>
              <a:latin typeface="Arial"/>
            </a:endParaRPr>
          </a:p>
        </p:txBody>
      </p:sp>
      <p:pic>
        <p:nvPicPr>
          <p:cNvPr id="178" name="" descr=""/>
          <p:cNvPicPr/>
          <p:nvPr/>
        </p:nvPicPr>
        <p:blipFill>
          <a:blip r:embed="rId1"/>
          <a:stretch/>
        </p:blipFill>
        <p:spPr>
          <a:xfrm>
            <a:off x="3960720" y="1260000"/>
            <a:ext cx="4858560" cy="2466000"/>
          </a:xfrm>
          <a:prstGeom prst="rect">
            <a:avLst/>
          </a:prstGeom>
          <a:ln w="0">
            <a:noFill/>
          </a:ln>
        </p:spPr>
      </p:pic>
      <p:sp>
        <p:nvSpPr>
          <p:cNvPr id="179" name="Google Shape;163;p 1"/>
          <p:cNvSpPr/>
          <p:nvPr/>
        </p:nvSpPr>
        <p:spPr>
          <a:xfrm>
            <a:off x="357120" y="879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Virtualization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46"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47"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48" name="Google Shape;163;p30"/>
          <p:cNvSpPr/>
          <p:nvPr/>
        </p:nvSpPr>
        <p:spPr>
          <a:xfrm>
            <a:off x="421200" y="1843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US" sz="1500" spc="-1" strike="noStrike">
              <a:solidFill>
                <a:srgbClr val="000000"/>
              </a:solidFill>
              <a:latin typeface="Arial"/>
            </a:endParaRPr>
          </a:p>
        </p:txBody>
      </p:sp>
      <p:sp>
        <p:nvSpPr>
          <p:cNvPr id="349" name="TextBox 2"/>
          <p:cNvSpPr/>
          <p:nvPr/>
        </p:nvSpPr>
        <p:spPr>
          <a:xfrm>
            <a:off x="421200" y="645480"/>
            <a:ext cx="8412120" cy="1797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400" spc="-1" strike="noStrike">
              <a:solidFill>
                <a:srgbClr val="000000"/>
              </a:solidFill>
              <a:latin typeface="Arial"/>
            </a:endParaRPr>
          </a:p>
          <a:p>
            <a:pPr>
              <a:lnSpc>
                <a:spcPct val="100000"/>
              </a:lnSpc>
            </a:pPr>
            <a:r>
              <a:rPr b="0" lang="hr-HR" sz="1400" spc="-1" strike="noStrike">
                <a:solidFill>
                  <a:srgbClr val="000000"/>
                </a:solidFill>
                <a:latin typeface="Libre Franklin"/>
                <a:ea typeface="Arial"/>
              </a:rPr>
              <a:t>Image Layering</a:t>
            </a: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Each instruction in a Containerfile creates a new layer.</a:t>
            </a: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Having too many instructions in a Containerfile causes too many layers, resulting in large images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350" name="Rectangle 9"/>
          <p:cNvSpPr/>
          <p:nvPr/>
        </p:nvSpPr>
        <p:spPr>
          <a:xfrm>
            <a:off x="559080" y="2037240"/>
            <a:ext cx="3769560" cy="9057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RUN yum --disablerepo=* --enablerepo="rhel-7-server-rpms"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update </a:t>
            </a:r>
            <a:endParaRPr b="0" lang="en-US" sz="1200" spc="-1" strike="noStrike">
              <a:solidFill>
                <a:srgbClr val="000000"/>
              </a:solidFill>
              <a:latin typeface="Arial"/>
            </a:endParaRPr>
          </a:p>
          <a:p>
            <a:pPr>
              <a:lnSpc>
                <a:spcPct val="100000"/>
              </a:lnSpc>
            </a:pPr>
            <a:r>
              <a:rPr b="0" lang="en-GB" sz="1200" spc="-1" strike="noStrike">
                <a:solidFill>
                  <a:schemeClr val="dk1"/>
                </a:solidFill>
                <a:latin typeface="Libre Franklin"/>
                <a:ea typeface="Arial"/>
              </a:rPr>
              <a:t>RUN yum install -y httpd </a:t>
            </a:r>
            <a:endParaRPr b="0" lang="en-US" sz="1200" spc="-1" strike="noStrike">
              <a:solidFill>
                <a:srgbClr val="000000"/>
              </a:solidFill>
              <a:latin typeface="Arial"/>
            </a:endParaRPr>
          </a:p>
        </p:txBody>
      </p:sp>
      <p:sp>
        <p:nvSpPr>
          <p:cNvPr id="351" name="Rectangle 10"/>
          <p:cNvSpPr/>
          <p:nvPr/>
        </p:nvSpPr>
        <p:spPr>
          <a:xfrm>
            <a:off x="559080" y="3586680"/>
            <a:ext cx="4724280" cy="53316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200" spc="-1" strike="noStrike">
                <a:solidFill>
                  <a:schemeClr val="dk1"/>
                </a:solidFill>
                <a:latin typeface="Libre Franklin"/>
                <a:ea typeface="Arial"/>
              </a:rPr>
              <a:t>RUN yum --disablerepo=* --enablerepo="rhel-7-server-rpms" &amp;&amp; \ yum update &amp;&amp; \ yum install -y httpd</a:t>
            </a:r>
            <a:endParaRPr b="0" lang="en-US" sz="1200" spc="-1" strike="noStrike">
              <a:solidFill>
                <a:srgbClr val="000000"/>
              </a:solidFill>
              <a:latin typeface="Arial"/>
            </a:endParaRPr>
          </a:p>
        </p:txBody>
      </p:sp>
      <p:sp>
        <p:nvSpPr>
          <p:cNvPr id="352" name="Arrow: Left 1"/>
          <p:cNvSpPr/>
          <p:nvPr/>
        </p:nvSpPr>
        <p:spPr>
          <a:xfrm rot="16200000">
            <a:off x="2549880" y="3061800"/>
            <a:ext cx="533160" cy="408600"/>
          </a:xfrm>
          <a:prstGeom prst="leftArrow">
            <a:avLst>
              <a:gd name="adj1" fmla="val 50000"/>
              <a:gd name="adj2" fmla="val 50000"/>
            </a:avLst>
          </a:prstGeom>
          <a:solidFill>
            <a:srgbClr val="4285f4"/>
          </a:solidFill>
          <a:ln>
            <a:solidFill>
              <a:srgbClr val="3062b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Libre Franklin"/>
              <a:ea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354"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55"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356" name="Google Shape;163;p30"/>
          <p:cNvSpPr/>
          <p:nvPr/>
        </p:nvSpPr>
        <p:spPr>
          <a:xfrm>
            <a:off x="421200" y="1843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Building container images with Dockerfile</a:t>
            </a:r>
            <a:endParaRPr b="0" lang="en-US" sz="1500" spc="-1" strike="noStrike">
              <a:solidFill>
                <a:srgbClr val="000000"/>
              </a:solidFill>
              <a:latin typeface="Arial"/>
            </a:endParaRPr>
          </a:p>
        </p:txBody>
      </p:sp>
      <p:sp>
        <p:nvSpPr>
          <p:cNvPr id="357" name="TextBox 2"/>
          <p:cNvSpPr/>
          <p:nvPr/>
        </p:nvSpPr>
        <p:spPr>
          <a:xfrm>
            <a:off x="421200" y="645480"/>
            <a:ext cx="8412120" cy="1157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The podman build command processes the Containerfile and builds a new image based on the instructions it contains.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358" name="Rectangle 9"/>
          <p:cNvSpPr/>
          <p:nvPr/>
        </p:nvSpPr>
        <p:spPr>
          <a:xfrm>
            <a:off x="699840" y="1557000"/>
            <a:ext cx="2653560" cy="31788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de-DE" sz="1200" spc="-1" strike="noStrike">
                <a:solidFill>
                  <a:schemeClr val="dk1"/>
                </a:solidFill>
                <a:latin typeface="Libre Franklin"/>
                <a:ea typeface="Arial"/>
              </a:rPr>
              <a:t>podman build -t NAME:TAG DIR</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Google Shape;155;p 12"/>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endParaRPr b="1" lang="en-GB" sz="1500" spc="-1" strike="noStrike">
              <a:solidFill>
                <a:srgbClr val="40e0d0"/>
              </a:solidFill>
              <a:latin typeface="Libre Franklin"/>
              <a:ea typeface="Libre Franklin"/>
            </a:endParaRPr>
          </a:p>
        </p:txBody>
      </p:sp>
      <p:sp>
        <p:nvSpPr>
          <p:cNvPr id="360" name="Google Shape;156;p 12"/>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Containerfile</a:t>
            </a:r>
            <a:endParaRPr b="0" lang="en-US" sz="800" spc="-1" strike="noStrike">
              <a:solidFill>
                <a:srgbClr val="000000"/>
              </a:solidFill>
              <a:latin typeface="Arial"/>
            </a:endParaRPr>
          </a:p>
        </p:txBody>
      </p:sp>
      <p:sp>
        <p:nvSpPr>
          <p:cNvPr id="361" name="Google Shape;157;p 12"/>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endParaRPr b="0" lang="pt-BR" sz="1000" spc="-1" strike="noStrike">
              <a:solidFill>
                <a:srgbClr val="0a323e"/>
              </a:solidFill>
              <a:latin typeface="Libre Franklin"/>
              <a:ea typeface="Libre Franklin"/>
            </a:endParaRPr>
          </a:p>
        </p:txBody>
      </p:sp>
      <p:sp>
        <p:nvSpPr>
          <p:cNvPr id="362" name="Google Shape;163;p 14"/>
          <p:cNvSpPr/>
          <p:nvPr/>
        </p:nvSpPr>
        <p:spPr>
          <a:xfrm>
            <a:off x="421200" y="1843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Multistage build</a:t>
            </a:r>
            <a:endParaRPr b="0" lang="en-US" sz="1500" spc="-1" strike="noStrike">
              <a:solidFill>
                <a:srgbClr val="000000"/>
              </a:solidFill>
              <a:latin typeface="Arial"/>
            </a:endParaRPr>
          </a:p>
        </p:txBody>
      </p:sp>
      <p:sp>
        <p:nvSpPr>
          <p:cNvPr id="363" name="TextBox 15"/>
          <p:cNvSpPr/>
          <p:nvPr/>
        </p:nvSpPr>
        <p:spPr>
          <a:xfrm>
            <a:off x="421200" y="645480"/>
            <a:ext cx="8412120" cy="429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rial"/>
                <a:ea typeface="DejaVu Sans"/>
              </a:rPr>
              <a:t>In multistage build the container image is </a:t>
            </a:r>
            <a:r>
              <a:rPr b="0" lang="en-US" sz="1200" spc="-1" strike="noStrike">
                <a:solidFill>
                  <a:srgbClr val="000000"/>
                </a:solidFill>
                <a:latin typeface="Arial"/>
                <a:ea typeface="DejaVu Sans"/>
              </a:rPr>
              <a:t>built in several stages, usually two, </a:t>
            </a:r>
            <a:r>
              <a:rPr b="0" lang="en-US" sz="1200" spc="-1" strike="noStrike">
                <a:solidFill>
                  <a:srgbClr val="000000"/>
                </a:solidFill>
                <a:latin typeface="Arial"/>
                <a:ea typeface="DejaVu Sans"/>
              </a:rPr>
              <a:t>distinguishing building process from </a:t>
            </a:r>
            <a:r>
              <a:rPr b="0" lang="en-US" sz="1200" spc="-1" strike="noStrike">
                <a:solidFill>
                  <a:srgbClr val="000000"/>
                </a:solidFill>
                <a:latin typeface="Arial"/>
                <a:ea typeface="DejaVu Sans"/>
              </a:rPr>
              <a:t>runtime.</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Why and when:</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Application build process usually </a:t>
            </a:r>
            <a:r>
              <a:rPr b="0" lang="en-US" sz="1200" spc="-1" strike="noStrike">
                <a:solidFill>
                  <a:srgbClr val="000000"/>
                </a:solidFill>
                <a:latin typeface="Arial"/>
                <a:ea typeface="DejaVu Sans"/>
              </a:rPr>
              <a:t>requires more tools than runtime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Runtime containers are more </a:t>
            </a:r>
            <a:r>
              <a:rPr b="0" lang="en-US" sz="1200" spc="-1" strike="noStrike">
                <a:solidFill>
                  <a:srgbClr val="000000"/>
                </a:solidFill>
                <a:latin typeface="Arial"/>
                <a:ea typeface="DejaVu Sans"/>
              </a:rPr>
              <a:t>lightweight without unnecessary </a:t>
            </a:r>
            <a:r>
              <a:rPr b="0" lang="en-US" sz="1200" spc="-1" strike="noStrike">
                <a:solidFill>
                  <a:srgbClr val="000000"/>
                </a:solidFill>
                <a:latin typeface="Arial"/>
                <a:ea typeface="DejaVu Sans"/>
              </a:rPr>
              <a:t>packages</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Reduced container image pulling </a:t>
            </a:r>
            <a:r>
              <a:rPr b="0" lang="en-US" sz="1200" spc="-1" strike="noStrike">
                <a:solidFill>
                  <a:srgbClr val="000000"/>
                </a:solidFill>
                <a:latin typeface="Arial"/>
                <a:ea typeface="DejaVu Sans"/>
              </a:rPr>
              <a:t>time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Reduced security attack surface</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216000" indent="-216000">
              <a:lnSpc>
                <a:spcPct val="100000"/>
              </a:lnSpc>
              <a:buClr>
                <a:srgbClr val="000000"/>
              </a:buClr>
              <a:buFont typeface="OpenSymbol"/>
              <a:buAutoNum type="arabicParenR"/>
            </a:pPr>
            <a:r>
              <a:rPr b="0" lang="en-US" sz="1200" spc="-1" strike="noStrike">
                <a:solidFill>
                  <a:srgbClr val="000000"/>
                </a:solidFill>
                <a:latin typeface="Arial"/>
                <a:ea typeface="DejaVu Sans"/>
              </a:rPr>
              <a:t>Build stage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Uses base container image with all </a:t>
            </a:r>
            <a:r>
              <a:rPr b="0" lang="en-US" sz="1200" spc="-1" strike="noStrike">
                <a:solidFill>
                  <a:srgbClr val="000000"/>
                </a:solidFill>
                <a:latin typeface="Arial"/>
                <a:ea typeface="DejaVu Sans"/>
              </a:rPr>
              <a:t>build tools necessary</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Build the application and produces </a:t>
            </a:r>
            <a:r>
              <a:rPr b="0" lang="en-US" sz="1200" spc="-1" strike="noStrike">
                <a:solidFill>
                  <a:srgbClr val="000000"/>
                </a:solidFill>
                <a:latin typeface="Arial"/>
                <a:ea typeface="DejaVu Sans"/>
              </a:rPr>
              <a:t>runtime artifacts</a:t>
            </a:r>
            <a:endParaRPr b="0" lang="en-US" sz="1200" spc="-1" strike="noStrike">
              <a:solidFill>
                <a:srgbClr val="000000"/>
              </a:solidFill>
              <a:latin typeface="Arial"/>
            </a:endParaRPr>
          </a:p>
          <a:p>
            <a:pPr marL="216000" indent="-216000">
              <a:lnSpc>
                <a:spcPct val="100000"/>
              </a:lnSpc>
              <a:buClr>
                <a:srgbClr val="000000"/>
              </a:buClr>
              <a:buFont typeface="OpenSymbol"/>
              <a:buAutoNum type="arabicParenR"/>
            </a:pPr>
            <a:r>
              <a:rPr b="0" lang="en-US" sz="1200" spc="-1" strike="noStrike">
                <a:solidFill>
                  <a:srgbClr val="000000"/>
                </a:solidFill>
                <a:latin typeface="Arial"/>
                <a:ea typeface="DejaVu Sans"/>
              </a:rPr>
              <a:t>Runtime stage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Uses base container image with </a:t>
            </a:r>
            <a:r>
              <a:rPr b="0" lang="en-US" sz="1200" spc="-1" strike="noStrike">
                <a:solidFill>
                  <a:srgbClr val="000000"/>
                </a:solidFill>
                <a:latin typeface="Arial"/>
                <a:ea typeface="DejaVu Sans"/>
              </a:rPr>
              <a:t>necessary runtime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US" sz="1200" spc="-1" strike="noStrike">
                <a:solidFill>
                  <a:srgbClr val="000000"/>
                </a:solidFill>
                <a:latin typeface="Arial"/>
                <a:ea typeface="DejaVu Sans"/>
              </a:rPr>
              <a:t>Copies the runtime artifacts from </a:t>
            </a:r>
            <a:r>
              <a:rPr b="0" lang="en-US" sz="1200" spc="-1" strike="noStrike">
                <a:solidFill>
                  <a:srgbClr val="000000"/>
                </a:solidFill>
                <a:latin typeface="Arial"/>
                <a:ea typeface="DejaVu Sans"/>
              </a:rPr>
              <a:t>build stage into runtime container </a:t>
            </a:r>
            <a:r>
              <a:rPr b="0" lang="en-US" sz="1200" spc="-1" strike="noStrike">
                <a:solidFill>
                  <a:srgbClr val="000000"/>
                </a:solidFill>
                <a:latin typeface="Arial"/>
                <a:ea typeface="DejaVu Sans"/>
              </a:rPr>
              <a:t>image</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Examples:</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Java Applications</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JDK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JRE</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React / Angular</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NodeJS, NPM</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Nginx</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Golang</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Build</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Go</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Runtime</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Linux</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Google Shape;155;p 13"/>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endParaRPr b="1" lang="en-GB" sz="1500" spc="-1" strike="noStrike">
              <a:solidFill>
                <a:srgbClr val="40e0d0"/>
              </a:solidFill>
              <a:latin typeface="Libre Franklin"/>
              <a:ea typeface="Libre Franklin"/>
            </a:endParaRPr>
          </a:p>
        </p:txBody>
      </p:sp>
      <p:sp>
        <p:nvSpPr>
          <p:cNvPr id="365" name="Google Shape;156;p 13"/>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US" sz="800" spc="-1" strike="noStrike">
              <a:solidFill>
                <a:srgbClr val="000000"/>
              </a:solidFill>
              <a:latin typeface="Arial"/>
            </a:endParaRPr>
          </a:p>
        </p:txBody>
      </p:sp>
      <p:sp>
        <p:nvSpPr>
          <p:cNvPr id="366" name="Google Shape;157;p 13"/>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endParaRPr b="0" lang="pt-BR" sz="1000" spc="-1" strike="noStrike">
              <a:solidFill>
                <a:srgbClr val="0a323e"/>
              </a:solidFill>
              <a:latin typeface="Libre Franklin"/>
              <a:ea typeface="Libre Franklin"/>
            </a:endParaRPr>
          </a:p>
        </p:txBody>
      </p:sp>
      <p:sp>
        <p:nvSpPr>
          <p:cNvPr id="367" name="Google Shape;163;p 15"/>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Multistage Containerfile</a:t>
            </a:r>
            <a:endParaRPr b="0" lang="en-US" sz="1500" spc="-1" strike="noStrike">
              <a:solidFill>
                <a:srgbClr val="000000"/>
              </a:solidFill>
              <a:latin typeface="Arial"/>
            </a:endParaRPr>
          </a:p>
        </p:txBody>
      </p:sp>
      <p:sp>
        <p:nvSpPr>
          <p:cNvPr id="368" name="Rectangle 19"/>
          <p:cNvSpPr/>
          <p:nvPr/>
        </p:nvSpPr>
        <p:spPr>
          <a:xfrm>
            <a:off x="685800" y="841680"/>
            <a:ext cx="3429000" cy="3885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1" lang="en-GB" sz="900" spc="-1" strike="noStrike">
                <a:solidFill>
                  <a:schemeClr val="dk1"/>
                </a:solidFill>
                <a:latin typeface="Libre Franklin"/>
                <a:ea typeface="Arial"/>
              </a:rPr>
              <a:t># Stage 1: Build Stage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node:18 AS build</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WORKDIR /app</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 .</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RUN npm install &amp;&amp; \</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npm run build</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Stage 2: Runtime Stage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nginx:latest</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--from=build /app/dist /usr/share/nginx/html</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CMD ["nginx", "-g", "daemon off;"]</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sp>
        <p:nvSpPr>
          <p:cNvPr id="369" name="Rectangle 20"/>
          <p:cNvSpPr/>
          <p:nvPr/>
        </p:nvSpPr>
        <p:spPr>
          <a:xfrm>
            <a:off x="5029200" y="837000"/>
            <a:ext cx="3429000" cy="3885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1" lang="en-GB" sz="900" spc="-1" strike="noStrike">
                <a:solidFill>
                  <a:schemeClr val="dk1"/>
                </a:solidFill>
                <a:latin typeface="Libre Franklin"/>
                <a:ea typeface="Arial"/>
              </a:rPr>
              <a:t># Stage 1: Build Stage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golang:1.17.3-alpine3.14 AS builder</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WORKDIR /opt/app/</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 .</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RUN go mod download &amp;&amp; \</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go mod verify &amp;&amp; \</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go build -o /go/bin/service</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Stage 2: Runtime Stage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FROM alpine:3.14</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COPY --from=builder /go/bin/service /service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USER elf</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CMD ["./service", "run"]</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70"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Buildah</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Google Shape;155;p 4"/>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72" name="Google Shape;156;p 4"/>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US" sz="800" spc="-1" strike="noStrike">
              <a:solidFill>
                <a:srgbClr val="000000"/>
              </a:solidFill>
              <a:latin typeface="Arial"/>
            </a:endParaRPr>
          </a:p>
        </p:txBody>
      </p:sp>
      <p:sp>
        <p:nvSpPr>
          <p:cNvPr id="373" name="Google Shape;157;p 4"/>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74" name="Google Shape;163;p 6"/>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a:t>
            </a:r>
            <a:endParaRPr b="0" lang="en-US" sz="1500" spc="-1" strike="noStrike">
              <a:solidFill>
                <a:srgbClr val="000000"/>
              </a:solidFill>
              <a:latin typeface="Arial"/>
            </a:endParaRPr>
          </a:p>
        </p:txBody>
      </p:sp>
      <p:sp>
        <p:nvSpPr>
          <p:cNvPr id="375" name="TextBox 3"/>
          <p:cNvSpPr/>
          <p:nvPr/>
        </p:nvSpPr>
        <p:spPr>
          <a:xfrm>
            <a:off x="568080" y="954000"/>
            <a:ext cx="8006400" cy="2224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Like Podman - open source, Linux-based tool used to build Open Container Initiative (OCI)-compatible containers</a:t>
            </a: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Why and when?</a:t>
            </a:r>
            <a:endParaRPr b="0" lang="en-US"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During development of container images</a:t>
            </a:r>
            <a:endParaRPr b="0" lang="en-US"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Container building without Containerfile-s or Dockerfile-s with CLI commands</a:t>
            </a:r>
            <a:endParaRPr b="0" lang="en-US"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Saves intermediate state</a:t>
            </a:r>
            <a:endParaRPr b="0" lang="en-US" sz="14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400" spc="-1" strike="noStrike">
                <a:solidFill>
                  <a:srgbClr val="000000"/>
                </a:solidFill>
                <a:latin typeface="Libre Franklin"/>
                <a:ea typeface="Arial"/>
              </a:rPr>
              <a:t>Can mount container filesystem locally</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85840" indent="-285840">
              <a:lnSpc>
                <a:spcPct val="100000"/>
              </a:lnSpc>
              <a:buClr>
                <a:srgbClr val="000000"/>
              </a:buClr>
              <a:buFont typeface="Arial"/>
              <a:buChar char="•"/>
            </a:pPr>
            <a:r>
              <a:rPr b="0" lang="en-GB" sz="1400" spc="-1" strike="noStrike">
                <a:solidFill>
                  <a:srgbClr val="000000"/>
                </a:solidFill>
                <a:latin typeface="Libre Franklin"/>
                <a:ea typeface="Arial"/>
              </a:rPr>
              <a:t>Buildah can still use Containerfile to build images by using “bud” option (Build Using Dockerfile) or in newer version simply “build”</a:t>
            </a:r>
            <a:endParaRPr b="0" lang="en-US" sz="1400" spc="-1" strike="noStrike">
              <a:solidFill>
                <a:srgbClr val="000000"/>
              </a:solidFill>
              <a:latin typeface="Arial"/>
            </a:endParaRPr>
          </a:p>
        </p:txBody>
      </p:sp>
      <p:sp>
        <p:nvSpPr>
          <p:cNvPr id="376" name="Rectangle 3"/>
          <p:cNvSpPr/>
          <p:nvPr/>
        </p:nvSpPr>
        <p:spPr>
          <a:xfrm>
            <a:off x="914400" y="3181320"/>
            <a:ext cx="4039200" cy="47592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0" lang="en-GB" sz="1100" spc="-1" strike="noStrike">
                <a:solidFill>
                  <a:schemeClr val="dk1"/>
                </a:solidFill>
                <a:latin typeface="Libre Franklin"/>
                <a:ea typeface="Arial"/>
              </a:rPr>
              <a:t># buildah bud .</a:t>
            </a:r>
            <a:endParaRPr b="0" lang="en-US" sz="1100" spc="-1" strike="noStrike">
              <a:solidFill>
                <a:srgbClr val="000000"/>
              </a:solidFill>
              <a:latin typeface="Arial"/>
            </a:endParaRPr>
          </a:p>
          <a:p>
            <a:pPr>
              <a:lnSpc>
                <a:spcPct val="100000"/>
              </a:lnSpc>
            </a:pPr>
            <a:r>
              <a:rPr b="0" lang="en-GB" sz="1100" spc="-1" strike="noStrike">
                <a:solidFill>
                  <a:schemeClr val="dk1"/>
                </a:solidFill>
                <a:latin typeface="Libre Franklin"/>
                <a:ea typeface="Arial"/>
              </a:rPr>
              <a:t># buildah build .</a:t>
            </a:r>
            <a:endParaRPr b="0" lang="en-US" sz="1100" spc="-1" strike="noStrike">
              <a:solidFill>
                <a:srgbClr val="000000"/>
              </a:solidFill>
              <a:latin typeface="Arial"/>
            </a:endParaRPr>
          </a:p>
        </p:txBody>
      </p:sp>
      <p:pic>
        <p:nvPicPr>
          <p:cNvPr id="377" name="" descr=""/>
          <p:cNvPicPr/>
          <p:nvPr/>
        </p:nvPicPr>
        <p:blipFill>
          <a:blip r:embed="rId1"/>
          <a:stretch/>
        </p:blipFill>
        <p:spPr>
          <a:xfrm>
            <a:off x="5257800" y="3429000"/>
            <a:ext cx="2742840" cy="87084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Google Shape;155;p 5"/>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79" name="Google Shape;156;p 5"/>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US" sz="800" spc="-1" strike="noStrike">
              <a:solidFill>
                <a:srgbClr val="000000"/>
              </a:solidFill>
              <a:latin typeface="Arial"/>
            </a:endParaRPr>
          </a:p>
        </p:txBody>
      </p:sp>
      <p:sp>
        <p:nvSpPr>
          <p:cNvPr id="380" name="Google Shape;157;p 5"/>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81" name="Google Shape;163;p 7"/>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 – available commands</a:t>
            </a:r>
            <a:endParaRPr b="0" lang="en-US" sz="1500" spc="-1" strike="noStrike">
              <a:solidFill>
                <a:srgbClr val="000000"/>
              </a:solidFill>
              <a:latin typeface="Arial"/>
            </a:endParaRPr>
          </a:p>
        </p:txBody>
      </p:sp>
      <p:sp>
        <p:nvSpPr>
          <p:cNvPr id="382" name="Rectangle 5"/>
          <p:cNvSpPr/>
          <p:nvPr/>
        </p:nvSpPr>
        <p:spPr>
          <a:xfrm>
            <a:off x="685800" y="841680"/>
            <a:ext cx="7772040" cy="3885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add</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Add content to the container</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build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Build an image using instructions in a Containerfile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commit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Create an image from a working container</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config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Update image configuration settings</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containers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List working containers and their base images</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copy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Copy content into the container</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from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Create a working container based on an image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help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Help about any command</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images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List images in local storage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info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Display Buildah system information</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inspect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Inspect the configuration of a container or image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login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Login to a container registry</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logout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Logout of a container registry</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manifest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Manipulate manifest lists and image indexes</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mkcw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Convert a conventional image to a confidential workload image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mount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Mount a working container's root filesystem</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prune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Cleanup intermediate images as well as build and mount cache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pull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Pull an image from the specified location</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push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Push an image to a specified destination</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rename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Rename a container</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rm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Remove one or more working containers</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rmi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Remove one or more images from local storage</a:t>
            </a:r>
            <a:endParaRPr b="0" lang="en-US" sz="900" spc="-1" strike="noStrike">
              <a:solidFill>
                <a:srgbClr val="000000"/>
              </a:solidFill>
              <a:latin typeface="Arial"/>
            </a:endParaRPr>
          </a:p>
          <a:p>
            <a:pPr>
              <a:lnSpc>
                <a:spcPct val="100000"/>
              </a:lnSpc>
            </a:pP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run         </a:t>
            </a:r>
            <a:r>
              <a:rPr b="1" lang="en-GB" sz="900" spc="-1" strike="noStrike">
                <a:solidFill>
                  <a:schemeClr val="dk1"/>
                </a:solidFill>
                <a:latin typeface="Libre Franklin"/>
                <a:ea typeface="Arial"/>
              </a:rPr>
              <a:t>	</a:t>
            </a:r>
            <a:r>
              <a:rPr b="1" lang="en-GB" sz="900" spc="-1" strike="noStrike">
                <a:solidFill>
                  <a:schemeClr val="dk1"/>
                </a:solidFill>
                <a:latin typeface="Libre Franklin"/>
                <a:ea typeface="Arial"/>
              </a:rPr>
              <a:t>Run a command inside of the container</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source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Manage source containers</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tag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Add an additional name to a local image</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umount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Unmount the root file system of the specified working containers</a:t>
            </a:r>
            <a:endParaRPr b="0" lang="en-US" sz="900" spc="-1" strike="noStrike">
              <a:solidFill>
                <a:srgbClr val="000000"/>
              </a:solidFill>
              <a:latin typeface="Arial"/>
            </a:endParaRPr>
          </a:p>
          <a:p>
            <a:pPr>
              <a:lnSpc>
                <a:spcPct val="100000"/>
              </a:lnSpc>
            </a:pP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unshare     </a:t>
            </a:r>
            <a:r>
              <a:rPr b="0" lang="en-GB" sz="900" spc="-1" strike="noStrike">
                <a:solidFill>
                  <a:schemeClr val="dk1"/>
                </a:solidFill>
                <a:latin typeface="Libre Franklin"/>
                <a:ea typeface="Arial"/>
              </a:rPr>
              <a:t>	</a:t>
            </a:r>
            <a:r>
              <a:rPr b="0" lang="en-GB" sz="900" spc="-1" strike="noStrike">
                <a:solidFill>
                  <a:schemeClr val="dk1"/>
                </a:solidFill>
                <a:latin typeface="Libre Franklin"/>
                <a:ea typeface="Arial"/>
              </a:rPr>
              <a:t>Run a command in a modified user namespace</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Google Shape;155;p 6"/>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84" name="Google Shape;156;p 6"/>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Buildah</a:t>
            </a:r>
            <a:endParaRPr b="0" lang="en-US" sz="800" spc="-1" strike="noStrike">
              <a:solidFill>
                <a:srgbClr val="000000"/>
              </a:solidFill>
              <a:latin typeface="Arial"/>
            </a:endParaRPr>
          </a:p>
        </p:txBody>
      </p:sp>
      <p:sp>
        <p:nvSpPr>
          <p:cNvPr id="385" name="Google Shape;157;p 6"/>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86" name="Google Shape;163;p 8"/>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Buildah vs Containerfile</a:t>
            </a:r>
            <a:endParaRPr b="0" lang="en-US" sz="1500" spc="-1" strike="noStrike">
              <a:solidFill>
                <a:srgbClr val="000000"/>
              </a:solidFill>
              <a:latin typeface="Arial"/>
            </a:endParaRPr>
          </a:p>
        </p:txBody>
      </p:sp>
      <p:sp>
        <p:nvSpPr>
          <p:cNvPr id="387" name="Rectangle 4"/>
          <p:cNvSpPr/>
          <p:nvPr/>
        </p:nvSpPr>
        <p:spPr>
          <a:xfrm>
            <a:off x="457200" y="1371600"/>
            <a:ext cx="3428640" cy="32472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FROM </a:t>
            </a:r>
            <a:r>
              <a:rPr b="0" lang="hr-HR" sz="1000" spc="-1" strike="noStrike">
                <a:solidFill>
                  <a:schemeClr val="dk1"/>
                </a:solidFill>
                <a:latin typeface="Libre Franklin"/>
                <a:ea typeface="Arial"/>
              </a:rPr>
              <a:t>centos</a:t>
            </a:r>
            <a:r>
              <a:rPr b="0" lang="en-GB" sz="1000" spc="-1" strike="noStrike">
                <a:solidFill>
                  <a:schemeClr val="dk1"/>
                </a:solidFill>
                <a:latin typeface="Libre Franklin"/>
                <a:ea typeface="Arial"/>
              </a:rPr>
              <a:t>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LABEL description="T</a:t>
            </a:r>
            <a:r>
              <a:rPr b="0" lang="hr-HR" sz="1000" spc="-1" strike="noStrike">
                <a:solidFill>
                  <a:schemeClr val="dk1"/>
                </a:solidFill>
                <a:latin typeface="Libre Franklin"/>
                <a:ea typeface="Arial"/>
              </a:rPr>
              <a:t>est </a:t>
            </a:r>
            <a:r>
              <a:rPr b="0" lang="en-GB" sz="1000" spc="-1" strike="noStrike">
                <a:solidFill>
                  <a:schemeClr val="dk1"/>
                </a:solidFill>
                <a:latin typeface="Libre Franklin"/>
                <a:ea typeface="Arial"/>
              </a:rPr>
              <a:t>container image"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MAINTAINER Ime Prezime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RUN yum install -y httpd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EXPOSE 80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ENV LogLevel "info"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ADD http://</a:t>
            </a:r>
            <a:r>
              <a:rPr b="0" lang="hr-HR" sz="1000" spc="-1" strike="noStrike">
                <a:solidFill>
                  <a:schemeClr val="dk1"/>
                </a:solidFill>
                <a:latin typeface="Libre Franklin"/>
                <a:ea typeface="Arial"/>
              </a:rPr>
              <a:t>page</a:t>
            </a:r>
            <a:r>
              <a:rPr b="0" lang="en-GB" sz="1000" spc="-1" strike="noStrike">
                <a:solidFill>
                  <a:schemeClr val="dk1"/>
                </a:solidFill>
                <a:latin typeface="Libre Franklin"/>
                <a:ea typeface="Arial"/>
              </a:rPr>
              <a:t>.com/</a:t>
            </a:r>
            <a:r>
              <a:rPr b="0" lang="hr-HR" sz="1000" spc="-1" strike="noStrike">
                <a:solidFill>
                  <a:schemeClr val="dk1"/>
                </a:solidFill>
                <a:latin typeface="Libre Franklin"/>
                <a:ea typeface="Arial"/>
              </a:rPr>
              <a:t>somefile</a:t>
            </a:r>
            <a:r>
              <a:rPr b="0" lang="en-GB" sz="1000" spc="-1" strike="noStrike">
                <a:solidFill>
                  <a:schemeClr val="dk1"/>
                </a:solidFill>
                <a:latin typeface="Libre Franklin"/>
                <a:ea typeface="Arial"/>
              </a:rPr>
              <a:t> /var/www/html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COPY ./src/ /var/www/html/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USER apache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ENTRYPOINT ["/usr/sbin/httpd"]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CMD ["-D", "FOREGROUND"] </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388" name=""/>
          <p:cNvSpPr/>
          <p:nvPr/>
        </p:nvSpPr>
        <p:spPr>
          <a:xfrm>
            <a:off x="1371600" y="1025280"/>
            <a:ext cx="15998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Containerfile</a:t>
            </a:r>
            <a:endParaRPr b="0" lang="en-US" sz="1800" spc="-1" strike="noStrike">
              <a:solidFill>
                <a:srgbClr val="000000"/>
              </a:solidFill>
              <a:latin typeface="Arial"/>
            </a:endParaRPr>
          </a:p>
        </p:txBody>
      </p:sp>
      <p:sp>
        <p:nvSpPr>
          <p:cNvPr id="389" name="Rectangle 6"/>
          <p:cNvSpPr/>
          <p:nvPr/>
        </p:nvSpPr>
        <p:spPr>
          <a:xfrm>
            <a:off x="4114800" y="1371600"/>
            <a:ext cx="4800240" cy="32472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 buildah from --name mycontainer centos</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--label description="Test container image"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--author “Ime Prezime"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run mycontainer yum install -y httpd</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--port 80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--env LogLevel=info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add mycontainer </a:t>
            </a:r>
            <a:r>
              <a:rPr b="0" lang="en-GB" sz="1000" spc="-1" strike="noStrike" u="sng">
                <a:solidFill>
                  <a:schemeClr val="dk1"/>
                </a:solidFill>
                <a:uFillTx/>
                <a:latin typeface="Libre Franklin"/>
                <a:ea typeface="Arial"/>
                <a:hlinkClick r:id="rId1"/>
              </a:rPr>
              <a:t>http://page.com/somefile</a:t>
            </a:r>
            <a:r>
              <a:rPr b="0" lang="hr-HR" sz="1000" spc="-1" strike="noStrike">
                <a:solidFill>
                  <a:schemeClr val="dk1"/>
                </a:solidFill>
                <a:latin typeface="Libre Franklin"/>
                <a:ea typeface="Arial"/>
              </a:rPr>
              <a:t> </a:t>
            </a:r>
            <a:r>
              <a:rPr b="0" lang="en-GB" sz="1000" spc="-1" strike="noStrike">
                <a:solidFill>
                  <a:schemeClr val="dk1"/>
                </a:solidFill>
                <a:latin typeface="Libre Franklin"/>
                <a:ea typeface="Arial"/>
              </a:rPr>
              <a:t>/var/www/html</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copy ./src/ /var/www/html/ </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--user apache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--entrypoint '["/usr/sbin/httpd"]' mycontainer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config --cmd ‘[“-D”, “FOREGROUND”]‘ mycontainer</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buildah commit mycontainer myimagerepo/centos-apache:latest</a:t>
            </a:r>
            <a:endParaRPr b="0" lang="en-US" sz="1000" spc="-1" strike="noStrike">
              <a:solidFill>
                <a:srgbClr val="000000"/>
              </a:solidFill>
              <a:latin typeface="Arial"/>
            </a:endParaRPr>
          </a:p>
        </p:txBody>
      </p:sp>
      <p:sp>
        <p:nvSpPr>
          <p:cNvPr id="390" name=""/>
          <p:cNvSpPr/>
          <p:nvPr/>
        </p:nvSpPr>
        <p:spPr>
          <a:xfrm>
            <a:off x="5486400" y="1025280"/>
            <a:ext cx="15998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Buildah</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391"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Cloud-native</a:t>
            </a:r>
            <a:br>
              <a:rPr sz="4400"/>
            </a:br>
            <a:r>
              <a:rPr b="1" lang="hr-HR" sz="4400" spc="-1" strike="noStrike">
                <a:solidFill>
                  <a:schemeClr val="lt1"/>
                </a:solidFill>
                <a:latin typeface="Libre Franklin"/>
                <a:ea typeface="Libre Franklin"/>
              </a:rPr>
              <a:t>development</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Google Shape;155;p 7"/>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93" name="Google Shape;156;p 7"/>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US" sz="800" spc="-1" strike="noStrike">
              <a:solidFill>
                <a:srgbClr val="000000"/>
              </a:solidFill>
              <a:latin typeface="Arial"/>
            </a:endParaRPr>
          </a:p>
        </p:txBody>
      </p:sp>
      <p:sp>
        <p:nvSpPr>
          <p:cNvPr id="394" name="Google Shape;157;p 7"/>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395" name="Google Shape;163;p 9"/>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The Twelve Factors</a:t>
            </a:r>
            <a:endParaRPr b="0" lang="en-US" sz="1500" spc="-1" strike="noStrike">
              <a:solidFill>
                <a:srgbClr val="000000"/>
              </a:solidFill>
              <a:latin typeface="Arial"/>
            </a:endParaRPr>
          </a:p>
        </p:txBody>
      </p:sp>
      <p:sp>
        <p:nvSpPr>
          <p:cNvPr id="396" name="TextBox 5"/>
          <p:cNvSpPr/>
          <p:nvPr/>
        </p:nvSpPr>
        <p:spPr>
          <a:xfrm>
            <a:off x="568080" y="954000"/>
            <a:ext cx="4460760" cy="3564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Codebase</a:t>
            </a:r>
            <a:r>
              <a:rPr b="0" lang="en-GB" sz="1200" spc="-1" strike="noStrike">
                <a:solidFill>
                  <a:srgbClr val="000000"/>
                </a:solidFill>
                <a:latin typeface="Arial"/>
                <a:ea typeface="Noto Sans CJK SC"/>
              </a:rPr>
              <a:t> - One codebase tracked in revision control, many deploys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Dependencies</a:t>
            </a:r>
            <a:r>
              <a:rPr b="0" lang="en-GB" sz="1200" spc="-1" strike="noStrike">
                <a:solidFill>
                  <a:srgbClr val="000000"/>
                </a:solidFill>
                <a:latin typeface="Arial"/>
                <a:ea typeface="Noto Sans CJK SC"/>
              </a:rPr>
              <a:t> - Explicitly declare and isolate dependencies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Config</a:t>
            </a:r>
            <a:r>
              <a:rPr b="0" lang="en-GB" sz="1200" spc="-1" strike="noStrike">
                <a:solidFill>
                  <a:srgbClr val="000000"/>
                </a:solidFill>
                <a:latin typeface="Arial"/>
                <a:ea typeface="Noto Sans CJK SC"/>
              </a:rPr>
              <a:t> - Store config in the environment</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Backing services</a:t>
            </a:r>
            <a:r>
              <a:rPr b="0" lang="en-GB" sz="1200" spc="-1" strike="noStrike">
                <a:solidFill>
                  <a:srgbClr val="000000"/>
                </a:solidFill>
                <a:latin typeface="Arial"/>
                <a:ea typeface="Noto Sans CJK SC"/>
              </a:rPr>
              <a:t> - Treat backing services as attached resources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Build, release, run</a:t>
            </a:r>
            <a:r>
              <a:rPr b="0" lang="en-GB" sz="1200" spc="-1" strike="noStrike">
                <a:solidFill>
                  <a:srgbClr val="000000"/>
                </a:solidFill>
                <a:latin typeface="Arial"/>
                <a:ea typeface="Noto Sans CJK SC"/>
              </a:rPr>
              <a:t> - Strictly separate build and run stages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Processes</a:t>
            </a:r>
            <a:r>
              <a:rPr b="0" lang="en-GB" sz="1200" spc="-1" strike="noStrike">
                <a:solidFill>
                  <a:srgbClr val="000000"/>
                </a:solidFill>
                <a:latin typeface="Arial"/>
                <a:ea typeface="Noto Sans CJK SC"/>
              </a:rPr>
              <a:t> - Execute the app as one or more stateless processes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Port binding</a:t>
            </a:r>
            <a:r>
              <a:rPr b="0" lang="en-GB" sz="1200" spc="-1" strike="noStrike">
                <a:solidFill>
                  <a:srgbClr val="000000"/>
                </a:solidFill>
                <a:latin typeface="Arial"/>
                <a:ea typeface="Noto Sans CJK SC"/>
              </a:rPr>
              <a:t> - Export services via port binding</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Concurrency</a:t>
            </a:r>
            <a:r>
              <a:rPr b="0" lang="en-GB" sz="1200" spc="-1" strike="noStrike">
                <a:solidFill>
                  <a:srgbClr val="000000"/>
                </a:solidFill>
                <a:latin typeface="Arial"/>
                <a:ea typeface="Noto Sans CJK SC"/>
              </a:rPr>
              <a:t> - Scale out via the process model</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Disposability</a:t>
            </a:r>
            <a:r>
              <a:rPr b="0" lang="en-GB" sz="1200" spc="-1" strike="noStrike">
                <a:solidFill>
                  <a:srgbClr val="000000"/>
                </a:solidFill>
                <a:latin typeface="Arial"/>
                <a:ea typeface="Noto Sans CJK SC"/>
              </a:rPr>
              <a:t> - Maximize robustness with fast startup and graceful shutdown</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Dev/prod parity</a:t>
            </a:r>
            <a:r>
              <a:rPr b="0" lang="en-GB" sz="1200" spc="-1" strike="noStrike">
                <a:solidFill>
                  <a:srgbClr val="000000"/>
                </a:solidFill>
                <a:latin typeface="Arial"/>
                <a:ea typeface="Noto Sans CJK SC"/>
              </a:rPr>
              <a:t> - Keep development, staging, and production as similar as possible</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Logs</a:t>
            </a:r>
            <a:r>
              <a:rPr b="0" lang="en-GB" sz="1200" spc="-1" strike="noStrike">
                <a:solidFill>
                  <a:srgbClr val="000000"/>
                </a:solidFill>
                <a:latin typeface="Arial"/>
                <a:ea typeface="Noto Sans CJK SC"/>
              </a:rPr>
              <a:t> - Treat logs as event streams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Admin processes</a:t>
            </a:r>
            <a:r>
              <a:rPr b="0" lang="en-GB" sz="1200" spc="-1" strike="noStrike">
                <a:solidFill>
                  <a:srgbClr val="000000"/>
                </a:solidFill>
                <a:latin typeface="Arial"/>
                <a:ea typeface="Noto Sans CJK SC"/>
              </a:rPr>
              <a:t> - Run admin/management tasks as one-off processes</a:t>
            </a:r>
            <a:endParaRPr b="0" lang="en-US" sz="1200" spc="-1" strike="noStrike">
              <a:solidFill>
                <a:srgbClr val="000000"/>
              </a:solidFill>
              <a:latin typeface="Arial"/>
            </a:endParaRPr>
          </a:p>
        </p:txBody>
      </p:sp>
      <p:pic>
        <p:nvPicPr>
          <p:cNvPr id="397" name="" descr=""/>
          <p:cNvPicPr/>
          <p:nvPr/>
        </p:nvPicPr>
        <p:blipFill>
          <a:blip r:embed="rId1"/>
          <a:stretch/>
        </p:blipFill>
        <p:spPr>
          <a:xfrm>
            <a:off x="5029200" y="1371600"/>
            <a:ext cx="3769200" cy="2565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163;p30"/>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 Machine</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A</a:t>
            </a:r>
            <a:r>
              <a:rPr b="0" lang="en-GB" sz="1400" spc="-1" strike="noStrike">
                <a:solidFill>
                  <a:srgbClr val="0a323e"/>
                </a:solidFill>
                <a:latin typeface="Libre Franklin"/>
                <a:ea typeface="Arial"/>
              </a:rPr>
              <a:t>n emulation of a real computer</a:t>
            </a:r>
            <a:r>
              <a:rPr b="0" lang="hr-HR" sz="1400" spc="-1" strike="noStrike">
                <a:solidFill>
                  <a:srgbClr val="0a323e"/>
                </a:solidFill>
                <a:latin typeface="Libre Franklin"/>
                <a:ea typeface="Arial"/>
              </a:rPr>
              <a:t> as a virtual or software based resource.</a:t>
            </a:r>
            <a:endParaRPr b="0" lang="en-US" sz="1400" spc="-1" strike="noStrike">
              <a:solidFill>
                <a:srgbClr val="000000"/>
              </a:solidFill>
              <a:latin typeface="Arial"/>
            </a:endParaRPr>
          </a:p>
        </p:txBody>
      </p:sp>
      <p:sp>
        <p:nvSpPr>
          <p:cNvPr id="181" name="Google Shape;164;p30"/>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pic>
        <p:nvPicPr>
          <p:cNvPr id="182" name="" descr=""/>
          <p:cNvPicPr/>
          <p:nvPr/>
        </p:nvPicPr>
        <p:blipFill>
          <a:blip r:embed="rId1"/>
          <a:stretch/>
        </p:blipFill>
        <p:spPr>
          <a:xfrm>
            <a:off x="4421160" y="302400"/>
            <a:ext cx="4218120" cy="441972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Google Shape;155;p 8"/>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399" name="Google Shape;156;p 8"/>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US" sz="800" spc="-1" strike="noStrike">
              <a:solidFill>
                <a:srgbClr val="000000"/>
              </a:solidFill>
              <a:latin typeface="Arial"/>
            </a:endParaRPr>
          </a:p>
        </p:txBody>
      </p:sp>
      <p:sp>
        <p:nvSpPr>
          <p:cNvPr id="400" name="Google Shape;157;p 8"/>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01" name="Google Shape;163;p 10"/>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The Twelve Factors in kubernetes world</a:t>
            </a:r>
            <a:endParaRPr b="0" lang="en-US" sz="1500" spc="-1" strike="noStrike">
              <a:solidFill>
                <a:srgbClr val="000000"/>
              </a:solidFill>
              <a:latin typeface="Arial"/>
            </a:endParaRPr>
          </a:p>
        </p:txBody>
      </p:sp>
      <p:sp>
        <p:nvSpPr>
          <p:cNvPr id="402" name="TextBox 7"/>
          <p:cNvSpPr/>
          <p:nvPr/>
        </p:nvSpPr>
        <p:spPr>
          <a:xfrm>
            <a:off x="568080" y="954000"/>
            <a:ext cx="8118360" cy="2649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Codebase</a:t>
            </a:r>
            <a:r>
              <a:rPr b="0" lang="en-GB" sz="1200" spc="-1" strike="noStrike">
                <a:solidFill>
                  <a:srgbClr val="000000"/>
                </a:solidFill>
                <a:latin typeface="Arial"/>
                <a:ea typeface="Noto Sans CJK SC"/>
              </a:rPr>
              <a:t> – Container image is built once from single GIT commit and deployed multiple time throughout environments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Dependencies</a:t>
            </a:r>
            <a:r>
              <a:rPr b="0" lang="en-GB" sz="1200" spc="-1" strike="noStrike">
                <a:solidFill>
                  <a:srgbClr val="000000"/>
                </a:solidFill>
                <a:latin typeface="Arial"/>
                <a:ea typeface="Noto Sans CJK SC"/>
              </a:rPr>
              <a:t> - Explicitly declare and isolate dependencies</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Config</a:t>
            </a:r>
            <a:r>
              <a:rPr b="0" lang="en-GB" sz="1200" spc="-1" strike="noStrike">
                <a:solidFill>
                  <a:srgbClr val="000000"/>
                </a:solidFill>
                <a:latin typeface="Arial"/>
                <a:ea typeface="Noto Sans CJK SC"/>
              </a:rPr>
              <a:t> – Config must be externalized in env variables or in file which path can be specified at app startup </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Backing services</a:t>
            </a:r>
            <a:r>
              <a:rPr b="0" lang="en-GB" sz="1200" spc="-1" strike="noStrike">
                <a:solidFill>
                  <a:srgbClr val="000000"/>
                </a:solidFill>
                <a:latin typeface="Arial"/>
                <a:ea typeface="Noto Sans CJK SC"/>
              </a:rPr>
              <a:t> – URLs to backing services needs to be externally configurable through config</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Build, release, run</a:t>
            </a:r>
            <a:r>
              <a:rPr b="0" lang="en-GB" sz="1200" spc="-1" strike="noStrike">
                <a:solidFill>
                  <a:srgbClr val="000000"/>
                </a:solidFill>
                <a:latin typeface="Arial"/>
                <a:ea typeface="Noto Sans CJK SC"/>
              </a:rPr>
              <a:t> – Separat CI from CD. Build and test the container image once in CI process and deploy the same contaner image multiple time attaching external environment specific config.</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Processes</a:t>
            </a:r>
            <a:r>
              <a:rPr b="0" lang="en-GB" sz="1200" spc="-1" strike="noStrike">
                <a:solidFill>
                  <a:srgbClr val="000000"/>
                </a:solidFill>
                <a:latin typeface="Arial"/>
                <a:ea typeface="Noto Sans CJK SC"/>
              </a:rPr>
              <a:t> – One app / microservice per container</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Port binding</a:t>
            </a:r>
            <a:r>
              <a:rPr b="0" lang="en-GB" sz="1200" spc="-1" strike="noStrike">
                <a:solidFill>
                  <a:srgbClr val="000000"/>
                </a:solidFill>
                <a:latin typeface="Arial"/>
                <a:ea typeface="Noto Sans CJK SC"/>
              </a:rPr>
              <a:t> - Export services via port binding</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Concurrency</a:t>
            </a:r>
            <a:r>
              <a:rPr b="0" lang="en-GB" sz="1200" spc="-1" strike="noStrike">
                <a:solidFill>
                  <a:srgbClr val="000000"/>
                </a:solidFill>
                <a:latin typeface="Arial"/>
                <a:ea typeface="Noto Sans CJK SC"/>
              </a:rPr>
              <a:t> - Scale out apps through container replicas </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Disposability</a:t>
            </a:r>
            <a:r>
              <a:rPr b="0" lang="en-GB" sz="1200" spc="-1" strike="noStrike">
                <a:solidFill>
                  <a:srgbClr val="000000"/>
                </a:solidFill>
                <a:latin typeface="Arial"/>
                <a:ea typeface="Noto Sans CJK SC"/>
              </a:rPr>
              <a:t> - Maximize robustness with fast startup and graceful shutdown</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Dev/prod parity</a:t>
            </a:r>
            <a:r>
              <a:rPr b="0" lang="en-GB" sz="1200" spc="-1" strike="noStrike">
                <a:solidFill>
                  <a:srgbClr val="000000"/>
                </a:solidFill>
                <a:latin typeface="Arial"/>
                <a:ea typeface="Noto Sans CJK SC"/>
              </a:rPr>
              <a:t> - Keep development, staging, and production as similar as possible</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Logs</a:t>
            </a:r>
            <a:r>
              <a:rPr b="0" lang="en-GB" sz="1200" spc="-1" strike="noStrike">
                <a:solidFill>
                  <a:srgbClr val="000000"/>
                </a:solidFill>
                <a:latin typeface="Arial"/>
                <a:ea typeface="Noto Sans CJK SC"/>
              </a:rPr>
              <a:t> – Log to SYSOUT in Kubernetes, preferably in JSON format!</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1" lang="en-GB" sz="1200" spc="-1" strike="noStrike">
                <a:solidFill>
                  <a:srgbClr val="000000"/>
                </a:solidFill>
                <a:latin typeface="Arial"/>
                <a:ea typeface="Noto Sans CJK SC"/>
              </a:rPr>
              <a:t>Admin processes</a:t>
            </a:r>
            <a:r>
              <a:rPr b="0" lang="en-GB" sz="1200" spc="-1" strike="noStrike">
                <a:solidFill>
                  <a:srgbClr val="000000"/>
                </a:solidFill>
                <a:latin typeface="Arial"/>
                <a:ea typeface="Noto Sans CJK SC"/>
              </a:rPr>
              <a:t> - Run admin/management tasks as Kubernetes Jobs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Google Shape;155;p 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04" name="Google Shape;156;p 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US" sz="800" spc="-1" strike="noStrike">
              <a:solidFill>
                <a:srgbClr val="000000"/>
              </a:solidFill>
              <a:latin typeface="Arial"/>
            </a:endParaRPr>
          </a:p>
        </p:txBody>
      </p:sp>
      <p:sp>
        <p:nvSpPr>
          <p:cNvPr id="405" name="Google Shape;157;p 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06" name="Google Shape;163;p 11"/>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US" sz="1500" spc="-1" strike="noStrike">
              <a:solidFill>
                <a:srgbClr val="000000"/>
              </a:solidFill>
              <a:latin typeface="Arial"/>
            </a:endParaRPr>
          </a:p>
        </p:txBody>
      </p:sp>
      <p:sp>
        <p:nvSpPr>
          <p:cNvPr id="407" name="TextBox 8"/>
          <p:cNvSpPr/>
          <p:nvPr/>
        </p:nvSpPr>
        <p:spPr>
          <a:xfrm>
            <a:off x="568080" y="954000"/>
            <a:ext cx="811836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Configuration – 3 options (ordered by preferability)</a:t>
            </a:r>
            <a:endParaRPr b="0" lang="en-US" sz="1200" spc="-1" strike="noStrike">
              <a:solidFill>
                <a:srgbClr val="000000"/>
              </a:solidFill>
              <a:latin typeface="Arial"/>
            </a:endParaRPr>
          </a:p>
          <a:p>
            <a:pPr marL="285840" indent="-285840">
              <a:lnSpc>
                <a:spcPct val="100000"/>
              </a:lnSpc>
              <a:buClr>
                <a:srgbClr val="000000"/>
              </a:buClr>
              <a:buFont typeface="Arial"/>
              <a:buAutoNum type="arabicParenR"/>
            </a:pPr>
            <a:r>
              <a:rPr b="0" lang="en-GB" sz="1200" spc="-1" strike="noStrike">
                <a:solidFill>
                  <a:srgbClr val="000000"/>
                </a:solidFill>
                <a:latin typeface="Arial"/>
                <a:ea typeface="Noto Sans CJK SC"/>
              </a:rPr>
              <a:t>Default application.yaml with env vars</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Put default values in src/main/resources/application.yaml</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Override these values with environment variables</a:t>
            </a:r>
            <a:endParaRPr b="0" lang="en-US" sz="1200" spc="-1" strike="noStrike">
              <a:solidFill>
                <a:srgbClr val="000000"/>
              </a:solidFill>
              <a:latin typeface="Arial"/>
            </a:endParaRPr>
          </a:p>
        </p:txBody>
      </p:sp>
      <p:sp>
        <p:nvSpPr>
          <p:cNvPr id="408" name="Rectangle 8"/>
          <p:cNvSpPr/>
          <p:nvPr/>
        </p:nvSpPr>
        <p:spPr>
          <a:xfrm>
            <a:off x="914400" y="2057400"/>
            <a:ext cx="3428640" cy="45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port: ${SERVICE_PORT}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409" name="Rectangle 14"/>
          <p:cNvSpPr/>
          <p:nvPr/>
        </p:nvSpPr>
        <p:spPr>
          <a:xfrm>
            <a:off x="4572000" y="2057400"/>
            <a:ext cx="3428640" cy="45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SERVICE_PORT=8080</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410" name=""/>
          <p:cNvSpPr/>
          <p:nvPr/>
        </p:nvSpPr>
        <p:spPr>
          <a:xfrm>
            <a:off x="2057400" y="1828800"/>
            <a:ext cx="137124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rPr>
              <a:t>application.yaml</a:t>
            </a:r>
            <a:endParaRPr b="0" lang="en-US" sz="1200" spc="-1" strike="noStrike">
              <a:solidFill>
                <a:srgbClr val="000000"/>
              </a:solidFill>
              <a:latin typeface="Arial"/>
            </a:endParaRPr>
          </a:p>
        </p:txBody>
      </p:sp>
      <p:sp>
        <p:nvSpPr>
          <p:cNvPr id="411" name=""/>
          <p:cNvSpPr/>
          <p:nvPr/>
        </p:nvSpPr>
        <p:spPr>
          <a:xfrm>
            <a:off x="5715000" y="1828800"/>
            <a:ext cx="137124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pc="-1" strike="noStrike">
                <a:solidFill>
                  <a:srgbClr val="000000"/>
                </a:solidFill>
                <a:latin typeface="Arial"/>
              </a:rPr>
              <a:t>ENV VARS</a:t>
            </a:r>
            <a:endParaRPr b="0" lang="en-US" sz="1200" spc="-1" strike="noStrike">
              <a:solidFill>
                <a:srgbClr val="000000"/>
              </a:solidFill>
              <a:latin typeface="Arial"/>
            </a:endParaRPr>
          </a:p>
        </p:txBody>
      </p:sp>
      <p:sp>
        <p:nvSpPr>
          <p:cNvPr id="412" name="Rectangle 15"/>
          <p:cNvSpPr/>
          <p:nvPr/>
        </p:nvSpPr>
        <p:spPr>
          <a:xfrm>
            <a:off x="914400" y="2743200"/>
            <a:ext cx="3428640" cy="45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port: 8080</a:t>
            </a:r>
            <a:endParaRPr b="0" lang="en-US" sz="1000" spc="-1" strike="noStrike">
              <a:solidFill>
                <a:srgbClr val="000000"/>
              </a:solidFill>
              <a:latin typeface="Arial"/>
            </a:endParaRPr>
          </a:p>
        </p:txBody>
      </p:sp>
      <p:sp>
        <p:nvSpPr>
          <p:cNvPr id="413" name="Rectangle 16"/>
          <p:cNvSpPr/>
          <p:nvPr/>
        </p:nvSpPr>
        <p:spPr>
          <a:xfrm>
            <a:off x="4572000" y="2743200"/>
            <a:ext cx="3428640" cy="4568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SERVER_PORT=8080</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414" name="TextBox 9"/>
          <p:cNvSpPr/>
          <p:nvPr/>
        </p:nvSpPr>
        <p:spPr>
          <a:xfrm>
            <a:off x="685800" y="3293640"/>
            <a:ext cx="3200040" cy="1004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Rules for environment variables:</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YAML levels are separated with dots (.)</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Replace dots (.) with underscores (_)</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Remove dashes (-)</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Convert to uppercase</a:t>
            </a:r>
            <a:endParaRPr b="0" lang="en-US" sz="1200" spc="-1" strike="noStrike">
              <a:solidFill>
                <a:srgbClr val="000000"/>
              </a:solidFill>
              <a:latin typeface="Arial"/>
            </a:endParaRPr>
          </a:p>
        </p:txBody>
      </p:sp>
      <p:sp>
        <p:nvSpPr>
          <p:cNvPr id="415" name="Rectangle 17"/>
          <p:cNvSpPr/>
          <p:nvPr/>
        </p:nvSpPr>
        <p:spPr>
          <a:xfrm>
            <a:off x="4572000" y="3429000"/>
            <a:ext cx="3428640" cy="68544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spring:</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main:</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log.startup-info: test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
        <p:nvSpPr>
          <p:cNvPr id="416" name="TextBox 12"/>
          <p:cNvSpPr/>
          <p:nvPr/>
        </p:nvSpPr>
        <p:spPr>
          <a:xfrm>
            <a:off x="4572000" y="4114800"/>
            <a:ext cx="320004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SPRING_MAIN_LOG_STARTUPINFO=test</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Google Shape;155;p 10"/>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18" name="Google Shape;156;p 10"/>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US" sz="800" spc="-1" strike="noStrike">
              <a:solidFill>
                <a:srgbClr val="000000"/>
              </a:solidFill>
              <a:latin typeface="Arial"/>
            </a:endParaRPr>
          </a:p>
        </p:txBody>
      </p:sp>
      <p:sp>
        <p:nvSpPr>
          <p:cNvPr id="419" name="Google Shape;157;p 10"/>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20" name="Google Shape;163;p 12"/>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US" sz="1500" spc="-1" strike="noStrike">
              <a:solidFill>
                <a:srgbClr val="000000"/>
              </a:solidFill>
              <a:latin typeface="Arial"/>
            </a:endParaRPr>
          </a:p>
        </p:txBody>
      </p:sp>
      <p:sp>
        <p:nvSpPr>
          <p:cNvPr id="421" name="TextBox 14"/>
          <p:cNvSpPr/>
          <p:nvPr/>
        </p:nvSpPr>
        <p:spPr>
          <a:xfrm>
            <a:off x="568080" y="954000"/>
            <a:ext cx="8118360" cy="2101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200" spc="-1" strike="noStrike">
                <a:solidFill>
                  <a:srgbClr val="000000"/>
                </a:solidFill>
                <a:latin typeface="Arial"/>
                <a:ea typeface="Noto Sans CJK SC"/>
              </a:rPr>
              <a:t>2) External application.yaml</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Define application.yaml for each environment and mount it into container</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Start the application with “--spring.config.location=file:&lt;path_to_config&gt;”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GB" sz="1200" spc="-1" strike="noStrike">
                <a:solidFill>
                  <a:srgbClr val="000000"/>
                </a:solidFill>
                <a:latin typeface="Arial"/>
                <a:ea typeface="Noto Sans CJK SC"/>
              </a:rPr>
              <a:t>3) Default application.yaml with profile</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Put default values in src/main/resources/application.yaml</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Write profile specific config e.g. application-openshift.yaml with environment specific configuration and mount it into container</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Define environment variable SPRING_PROFILES_ACTIVE=openshift</a:t>
            </a:r>
            <a:endParaRPr b="0" lang="en-US" sz="1200" spc="-1" strike="noStrike">
              <a:solidFill>
                <a:srgbClr val="000000"/>
              </a:solidFill>
              <a:latin typeface="Arial"/>
            </a:endParaRPr>
          </a:p>
          <a:p>
            <a:pPr lvl="1" marL="432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Start the application with “--spring.config.location=file:&lt;path_to_config&gt;”</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Google Shape;155;p 11"/>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1" lang="en-GB" sz="1500" spc="-1" strike="noStrike">
              <a:solidFill>
                <a:srgbClr val="40e0d0"/>
              </a:solidFill>
              <a:latin typeface="Libre Franklin"/>
              <a:ea typeface="Libre Franklin"/>
            </a:endParaRPr>
          </a:p>
        </p:txBody>
      </p:sp>
      <p:sp>
        <p:nvSpPr>
          <p:cNvPr id="423" name="Google Shape;156;p 11"/>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Cloud-native development</a:t>
            </a:r>
            <a:endParaRPr b="0" lang="en-US" sz="800" spc="-1" strike="noStrike">
              <a:solidFill>
                <a:srgbClr val="000000"/>
              </a:solidFill>
              <a:latin typeface="Arial"/>
            </a:endParaRPr>
          </a:p>
        </p:txBody>
      </p:sp>
      <p:sp>
        <p:nvSpPr>
          <p:cNvPr id="424" name="Google Shape;157;p 11"/>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00000"/>
              </a:lnSpc>
            </a:pPr>
            <a:endParaRPr b="0" lang="pt-BR" sz="1000" spc="-1" strike="noStrike">
              <a:solidFill>
                <a:srgbClr val="0a323e"/>
              </a:solidFill>
              <a:latin typeface="Libre Franklin"/>
              <a:ea typeface="Libre Franklin"/>
            </a:endParaRPr>
          </a:p>
        </p:txBody>
      </p:sp>
      <p:sp>
        <p:nvSpPr>
          <p:cNvPr id="425" name="Google Shape;163;p 13"/>
          <p:cNvSpPr/>
          <p:nvPr/>
        </p:nvSpPr>
        <p:spPr>
          <a:xfrm>
            <a:off x="509760" y="537120"/>
            <a:ext cx="779256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Spring guidlines</a:t>
            </a:r>
            <a:endParaRPr b="0" lang="en-US" sz="1500" spc="-1" strike="noStrike">
              <a:solidFill>
                <a:srgbClr val="000000"/>
              </a:solidFill>
              <a:latin typeface="Arial"/>
            </a:endParaRPr>
          </a:p>
        </p:txBody>
      </p:sp>
      <p:sp>
        <p:nvSpPr>
          <p:cNvPr id="426" name="TextBox 11"/>
          <p:cNvSpPr/>
          <p:nvPr/>
        </p:nvSpPr>
        <p:spPr>
          <a:xfrm>
            <a:off x="568080" y="954000"/>
            <a:ext cx="811836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GB" sz="1200" spc="-1" strike="noStrike">
                <a:solidFill>
                  <a:srgbClr val="000000"/>
                </a:solidFill>
                <a:latin typeface="Arial"/>
                <a:ea typeface="Noto Sans CJK SC"/>
              </a:rPr>
              <a:t>Logging</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You can use any logging library</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Configure this library to write the logs to SYSOUT (CONSOLE)</a:t>
            </a: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GB" sz="1200" spc="-1" strike="noStrike">
                <a:solidFill>
                  <a:srgbClr val="000000"/>
                </a:solidFill>
                <a:latin typeface="Arial"/>
                <a:ea typeface="Noto Sans CJK SC"/>
              </a:rPr>
              <a:t>Preferably log in JSON format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GB" sz="1200" spc="-1" strike="noStrike">
                <a:solidFill>
                  <a:srgbClr val="000000"/>
                </a:solidFill>
                <a:latin typeface="Arial"/>
                <a:ea typeface="Noto Sans CJK SC"/>
              </a:rPr>
              <a:t>Example logback.xml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427" name="Rectangle 18"/>
          <p:cNvSpPr/>
          <p:nvPr/>
        </p:nvSpPr>
        <p:spPr>
          <a:xfrm>
            <a:off x="685800" y="2286000"/>
            <a:ext cx="6400440" cy="1875600"/>
          </a:xfrm>
          <a:prstGeom prst="rect">
            <a:avLst/>
          </a:prstGeom>
          <a:gradFill rotWithShape="0">
            <a:gsLst>
              <a:gs pos="0">
                <a:srgbClr val="d2e1e7"/>
              </a:gs>
              <a:gs pos="100000">
                <a:srgbClr val="ecf3f7"/>
              </a:gs>
            </a:gsLst>
            <a:lin ang="16200000"/>
          </a:gradFill>
          <a:ln>
            <a:solidFill>
              <a:srgbClr val="748c99"/>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t">
            <a:noAutofit/>
          </a:bodyPr>
          <a:p>
            <a:pPr>
              <a:lnSpc>
                <a:spcPct val="100000"/>
              </a:lnSpc>
            </a:pPr>
            <a:r>
              <a:rPr b="0" lang="en-GB" sz="1000" spc="-1" strike="noStrike">
                <a:solidFill>
                  <a:schemeClr val="dk1"/>
                </a:solidFill>
                <a:latin typeface="Libre Franklin"/>
                <a:ea typeface="Arial"/>
              </a:rPr>
              <a:t>&lt;configuration&gt;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 name="CONSOLE" class="ch.qos.logback.core.ConsoleAppender"&gt;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&lt;encoder&gt;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&lt;pattern&gt;%d{HH:mm:ss.SSS} %-5level [%thread] %logger{36} - %msg%n&lt;/pattern&gt;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&lt;/encoder&gt;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&lt;/appender&gt;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&lt;root level="INFO"&gt;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&lt;appender-ref ref="CONSOLE"/&gt;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    </a:t>
            </a:r>
            <a:r>
              <a:rPr b="0" lang="en-GB" sz="1000" spc="-1" strike="noStrike">
                <a:solidFill>
                  <a:schemeClr val="dk1"/>
                </a:solidFill>
                <a:latin typeface="Libre Franklin"/>
                <a:ea typeface="Arial"/>
              </a:rPr>
              <a:t>&lt;/root&gt;</a:t>
            </a:r>
            <a:endParaRPr b="0" lang="en-US" sz="1000" spc="-1" strike="noStrike">
              <a:solidFill>
                <a:srgbClr val="000000"/>
              </a:solidFill>
              <a:latin typeface="Arial"/>
            </a:endParaRPr>
          </a:p>
          <a:p>
            <a:pPr>
              <a:lnSpc>
                <a:spcPct val="100000"/>
              </a:lnSpc>
            </a:pPr>
            <a:r>
              <a:rPr b="0" lang="en-GB" sz="1000" spc="-1" strike="noStrike">
                <a:solidFill>
                  <a:schemeClr val="dk1"/>
                </a:solidFill>
                <a:latin typeface="Libre Franklin"/>
                <a:ea typeface="Arial"/>
              </a:rPr>
              <a:t>&lt;/configuration&gt;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2040" y="1615680"/>
            <a:ext cx="5151240" cy="1041480"/>
          </a:xfrm>
          <a:prstGeom prst="rect">
            <a:avLst/>
          </a:prstGeom>
          <a:noFill/>
          <a:ln w="0">
            <a:noFill/>
          </a:ln>
        </p:spPr>
        <p:txBody>
          <a:bodyPr lIns="68400" rIns="68400" tIns="34200" bIns="34200" anchor="b">
            <a:normAutofit/>
          </a:bodyPr>
          <a:p>
            <a:pPr indent="0">
              <a:lnSpc>
                <a:spcPct val="100000"/>
              </a:lnSpc>
              <a:buNone/>
              <a:tabLst>
                <a:tab algn="l" pos="0"/>
              </a:tabLst>
            </a:pPr>
            <a:r>
              <a:rPr b="0" lang="hr-HR" sz="5200" spc="-1" strike="noStrike">
                <a:solidFill>
                  <a:schemeClr val="dk1"/>
                </a:solidFill>
                <a:latin typeface="Libre Franklin"/>
                <a:ea typeface="Libre Franklin"/>
              </a:rPr>
              <a:t>Hvala!</a:t>
            </a:r>
            <a:endParaRPr b="0" lang="en-US" sz="5200" spc="-1" strike="noStrike">
              <a:solidFill>
                <a:srgbClr val="000000"/>
              </a:solidFill>
              <a:latin typeface="Arial"/>
            </a:endParaRPr>
          </a:p>
        </p:txBody>
      </p:sp>
      <p:sp>
        <p:nvSpPr>
          <p:cNvPr id="429" name="Google Shape;201;p34"/>
          <p:cNvSpPr/>
          <p:nvPr/>
        </p:nvSpPr>
        <p:spPr>
          <a:xfrm>
            <a:off x="734760" y="2712960"/>
            <a:ext cx="3374280" cy="2448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GB"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431"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432"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433" name="Google Shape;163;p30"/>
          <p:cNvSpPr/>
          <p:nvPr/>
        </p:nvSpPr>
        <p:spPr>
          <a:xfrm>
            <a:off x="509760" y="537120"/>
            <a:ext cx="38930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Hypervisor based virtualization</a:t>
            </a:r>
            <a:endParaRPr b="0" lang="en-US" sz="15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GB" sz="1800" spc="-1" strike="noStrike">
                <a:solidFill>
                  <a:srgbClr val="0a323e"/>
                </a:solidFill>
                <a:latin typeface="Libre Franklin"/>
                <a:ea typeface="Arial"/>
              </a:rPr>
              <a:t>VMs run on top of a physical machine using</a:t>
            </a:r>
            <a:r>
              <a:rPr b="0" lang="hr-HR" sz="1800" spc="-1" strike="noStrike">
                <a:solidFill>
                  <a:srgbClr val="0a323e"/>
                </a:solidFill>
                <a:latin typeface="Libre Franklin"/>
                <a:ea typeface="Arial"/>
              </a:rPr>
              <a:t> </a:t>
            </a:r>
            <a:r>
              <a:rPr b="0" lang="en-GB" sz="1800" spc="-1" strike="noStrike">
                <a:solidFill>
                  <a:srgbClr val="0a323e"/>
                </a:solidFill>
                <a:latin typeface="Libre Franklin"/>
                <a:ea typeface="Arial"/>
              </a:rPr>
              <a:t>a</a:t>
            </a:r>
            <a:r>
              <a:rPr b="0" lang="hr-HR" sz="1800" spc="-1" strike="noStrike">
                <a:solidFill>
                  <a:srgbClr val="0a323e"/>
                </a:solidFill>
                <a:latin typeface="Libre Franklin"/>
                <a:ea typeface="Arial"/>
              </a:rPr>
              <a:t> “hypervisor”</a:t>
            </a:r>
            <a:r>
              <a:rPr b="0" lang="en-GB" sz="1800" spc="-1" strike="noStrike">
                <a:solidFill>
                  <a:srgbClr val="0a323e"/>
                </a:solidFill>
                <a:latin typeface="Libre Franklin"/>
                <a:ea typeface="Arial"/>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800" spc="-1" strike="noStrike">
                <a:solidFill>
                  <a:srgbClr val="0a323e"/>
                </a:solidFill>
                <a:latin typeface="Libre Franklin"/>
                <a:ea typeface="Arial"/>
              </a:rPr>
              <a:t>hosted hypervisor</a:t>
            </a:r>
            <a:endParaRPr b="0" lang="en-US" sz="18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800" spc="-1" strike="noStrike">
                <a:solidFill>
                  <a:srgbClr val="0a323e"/>
                </a:solidFill>
                <a:latin typeface="Libre Franklin"/>
                <a:ea typeface="Arial"/>
              </a:rPr>
              <a:t>bare-metal hypervisor</a:t>
            </a:r>
            <a:r>
              <a:rPr b="0" lang="en-GB" sz="1100" spc="-1" strike="noStrike">
                <a:solidFill>
                  <a:srgbClr val="0a323e"/>
                </a:solidFill>
                <a:latin typeface="Libre Franklin"/>
                <a:ea typeface="Arial"/>
              </a:rPr>
              <a:t> </a:t>
            </a:r>
            <a:endParaRPr b="0" lang="en-US" sz="11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434" name="Picture 2" descr="Graphical user interface&#10;&#10;Description automatically generated"/>
          <p:cNvPicPr/>
          <p:nvPr/>
        </p:nvPicPr>
        <p:blipFill>
          <a:blip r:embed="rId1"/>
          <a:stretch/>
        </p:blipFill>
        <p:spPr>
          <a:xfrm>
            <a:off x="4309920" y="1334160"/>
            <a:ext cx="2695680" cy="2037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Google Shape;155;p29"/>
          <p:cNvSpPr/>
          <p:nvPr/>
        </p:nvSpPr>
        <p:spPr>
          <a:xfrm>
            <a:off x="357120" y="38484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1" lang="en-GB" sz="1500" spc="-1" strike="noStrike">
              <a:solidFill>
                <a:srgbClr val="40e0d0"/>
              </a:solidFill>
              <a:latin typeface="Libre Franklin"/>
              <a:ea typeface="Libre Franklin"/>
            </a:endParaRPr>
          </a:p>
        </p:txBody>
      </p:sp>
      <p:sp>
        <p:nvSpPr>
          <p:cNvPr id="184" name="Google Shape;156;p29"/>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
        <p:nvSpPr>
          <p:cNvPr id="185" name="Google Shape;157;p29"/>
          <p:cNvSpPr/>
          <p:nvPr/>
        </p:nvSpPr>
        <p:spPr>
          <a:xfrm>
            <a:off x="362160" y="841680"/>
            <a:ext cx="3328560" cy="713880"/>
          </a:xfrm>
          <a:prstGeom prst="rect">
            <a:avLst/>
          </a:prstGeom>
          <a:noFill/>
          <a:ln w="0">
            <a:noFill/>
          </a:ln>
        </p:spPr>
        <p:style>
          <a:lnRef idx="0"/>
          <a:fillRef idx="0"/>
          <a:effectRef idx="0"/>
          <a:fontRef idx="minor"/>
        </p:style>
        <p:txBody>
          <a:bodyPr lIns="68400" rIns="68400" tIns="34200" bIns="34200" anchor="t">
            <a:noAutofit/>
          </a:bodyPr>
          <a:p>
            <a:pPr>
              <a:lnSpc>
                <a:spcPct val="150000"/>
              </a:lnSpc>
              <a:tabLst>
                <a:tab algn="l" pos="0"/>
              </a:tabLst>
            </a:pPr>
            <a:endParaRPr b="0" lang="pt-BR" sz="1000" spc="-1" strike="noStrike">
              <a:solidFill>
                <a:srgbClr val="0a323e"/>
              </a:solidFill>
              <a:latin typeface="Libre Franklin"/>
              <a:ea typeface="Libre Franklin"/>
            </a:endParaRPr>
          </a:p>
        </p:txBody>
      </p:sp>
      <p:sp>
        <p:nvSpPr>
          <p:cNvPr id="186" name="Google Shape;163;p30"/>
          <p:cNvSpPr/>
          <p:nvPr/>
        </p:nvSpPr>
        <p:spPr>
          <a:xfrm>
            <a:off x="509760" y="537120"/>
            <a:ext cx="317160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Types of virtualization</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0" lang="hr-HR" sz="1400" spc="-1" strike="noStrike">
                <a:solidFill>
                  <a:srgbClr val="0a323e"/>
                </a:solidFill>
                <a:latin typeface="Libre Franklin"/>
                <a:ea typeface="Arial"/>
              </a:rPr>
              <a:t>Data Virtualization</a:t>
            </a:r>
            <a:endParaRPr b="0" lang="en-US" sz="1400" spc="-1" strike="noStrike">
              <a:solidFill>
                <a:srgbClr val="000000"/>
              </a:solidFill>
              <a:latin typeface="Arial"/>
            </a:endParaRPr>
          </a:p>
          <a:p>
            <a:pPr>
              <a:lnSpc>
                <a:spcPct val="100000"/>
              </a:lnSpc>
              <a:tabLst>
                <a:tab algn="l" pos="0"/>
              </a:tabLst>
            </a:pPr>
            <a:r>
              <a:rPr b="0" lang="en-GB" sz="1800" spc="-1" strike="noStrike">
                <a:solidFill>
                  <a:srgbClr val="0a0a23"/>
                </a:solidFill>
                <a:latin typeface="Libre Franklin"/>
                <a:ea typeface="Arial"/>
              </a:rPr>
              <a:t> </a:t>
            </a:r>
            <a:endParaRPr b="0" lang="en-US" sz="18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p:txBody>
      </p:sp>
      <p:pic>
        <p:nvPicPr>
          <p:cNvPr id="187" name="Picture 5" descr="Diagram&#10;&#10;Description automatically generated with medium confidence"/>
          <p:cNvPicPr/>
          <p:nvPr/>
        </p:nvPicPr>
        <p:blipFill>
          <a:blip r:embed="rId1"/>
          <a:stretch/>
        </p:blipFill>
        <p:spPr>
          <a:xfrm>
            <a:off x="632160" y="1362960"/>
            <a:ext cx="1632240" cy="1153080"/>
          </a:xfrm>
          <a:prstGeom prst="rect">
            <a:avLst/>
          </a:prstGeom>
          <a:ln w="0">
            <a:noFill/>
          </a:ln>
        </p:spPr>
      </p:pic>
      <p:sp>
        <p:nvSpPr>
          <p:cNvPr id="188" name="TextBox 6"/>
          <p:cNvSpPr/>
          <p:nvPr/>
        </p:nvSpPr>
        <p:spPr>
          <a:xfrm>
            <a:off x="3365280" y="995760"/>
            <a:ext cx="202104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Desktop Virtualization</a:t>
            </a:r>
            <a:endParaRPr b="0" lang="en-US" sz="1400" spc="-1" strike="noStrike">
              <a:solidFill>
                <a:srgbClr val="000000"/>
              </a:solidFill>
              <a:latin typeface="Arial"/>
            </a:endParaRPr>
          </a:p>
        </p:txBody>
      </p:sp>
      <p:pic>
        <p:nvPicPr>
          <p:cNvPr id="189" name="Picture 9" descr="Diagram&#10;&#10;Description automatically generated"/>
          <p:cNvPicPr/>
          <p:nvPr/>
        </p:nvPicPr>
        <p:blipFill>
          <a:blip r:embed="rId2"/>
          <a:stretch/>
        </p:blipFill>
        <p:spPr>
          <a:xfrm>
            <a:off x="3726360" y="1307520"/>
            <a:ext cx="1267200" cy="1419840"/>
          </a:xfrm>
          <a:prstGeom prst="rect">
            <a:avLst/>
          </a:prstGeom>
          <a:ln w="0">
            <a:noFill/>
          </a:ln>
        </p:spPr>
      </p:pic>
      <p:sp>
        <p:nvSpPr>
          <p:cNvPr id="190" name="TextBox 10"/>
          <p:cNvSpPr/>
          <p:nvPr/>
        </p:nvSpPr>
        <p:spPr>
          <a:xfrm>
            <a:off x="6182640" y="988560"/>
            <a:ext cx="186408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Server Virtualization</a:t>
            </a:r>
            <a:endParaRPr b="0" lang="en-US" sz="1400" spc="-1" strike="noStrike">
              <a:solidFill>
                <a:srgbClr val="000000"/>
              </a:solidFill>
              <a:latin typeface="Arial"/>
            </a:endParaRPr>
          </a:p>
        </p:txBody>
      </p:sp>
      <p:pic>
        <p:nvPicPr>
          <p:cNvPr id="191" name="Picture 12" descr="Graphical user interface, diagram&#10;&#10;Description automatically generated"/>
          <p:cNvPicPr/>
          <p:nvPr/>
        </p:nvPicPr>
        <p:blipFill>
          <a:blip r:embed="rId3"/>
          <a:stretch/>
        </p:blipFill>
        <p:spPr>
          <a:xfrm>
            <a:off x="6357960" y="1281240"/>
            <a:ext cx="1622520" cy="1289160"/>
          </a:xfrm>
          <a:prstGeom prst="rect">
            <a:avLst/>
          </a:prstGeom>
          <a:ln w="0">
            <a:noFill/>
          </a:ln>
        </p:spPr>
      </p:pic>
      <p:sp>
        <p:nvSpPr>
          <p:cNvPr id="192" name="TextBox 13"/>
          <p:cNvSpPr/>
          <p:nvPr/>
        </p:nvSpPr>
        <p:spPr>
          <a:xfrm>
            <a:off x="505080" y="2944440"/>
            <a:ext cx="281664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Operating system Virutalization</a:t>
            </a:r>
            <a:endParaRPr b="0" lang="en-US" sz="1400" spc="-1" strike="noStrike">
              <a:solidFill>
                <a:srgbClr val="000000"/>
              </a:solidFill>
              <a:latin typeface="Arial"/>
            </a:endParaRPr>
          </a:p>
        </p:txBody>
      </p:sp>
      <p:pic>
        <p:nvPicPr>
          <p:cNvPr id="193" name="Picture 15" descr="Box and whisker chart&#10;&#10;Description automatically generated"/>
          <p:cNvPicPr/>
          <p:nvPr/>
        </p:nvPicPr>
        <p:blipFill>
          <a:blip r:embed="rId4"/>
          <a:stretch/>
        </p:blipFill>
        <p:spPr>
          <a:xfrm>
            <a:off x="1043640" y="3440880"/>
            <a:ext cx="1449000" cy="1127880"/>
          </a:xfrm>
          <a:prstGeom prst="rect">
            <a:avLst/>
          </a:prstGeom>
          <a:ln w="0">
            <a:noFill/>
          </a:ln>
        </p:spPr>
      </p:pic>
      <p:sp>
        <p:nvSpPr>
          <p:cNvPr id="194" name="TextBox 16"/>
          <p:cNvSpPr/>
          <p:nvPr/>
        </p:nvSpPr>
        <p:spPr>
          <a:xfrm>
            <a:off x="4403880" y="2975040"/>
            <a:ext cx="2784600" cy="3031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hr-HR" sz="1400" spc="-1" strike="noStrike">
                <a:solidFill>
                  <a:srgbClr val="0a323e"/>
                </a:solidFill>
                <a:latin typeface="Libre Franklin"/>
                <a:ea typeface="Arial"/>
              </a:rPr>
              <a:t>Network function Virtualization</a:t>
            </a:r>
            <a:endParaRPr b="0" lang="en-US" sz="1400" spc="-1" strike="noStrike">
              <a:solidFill>
                <a:srgbClr val="000000"/>
              </a:solidFill>
              <a:latin typeface="Arial"/>
            </a:endParaRPr>
          </a:p>
        </p:txBody>
      </p:sp>
      <p:pic>
        <p:nvPicPr>
          <p:cNvPr id="195" name="Picture 18" descr="Diagram&#10;&#10;Description automatically generated"/>
          <p:cNvPicPr/>
          <p:nvPr/>
        </p:nvPicPr>
        <p:blipFill>
          <a:blip r:embed="rId5"/>
          <a:stretch/>
        </p:blipFill>
        <p:spPr>
          <a:xfrm>
            <a:off x="4732200" y="3429360"/>
            <a:ext cx="1915920" cy="1447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Google Shape;163;p30"/>
          <p:cNvSpPr/>
          <p:nvPr/>
        </p:nvSpPr>
        <p:spPr>
          <a:xfrm>
            <a:off x="357120" y="384840"/>
            <a:ext cx="68558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hr-HR" sz="1500" spc="-1" strike="noStrike">
                <a:solidFill>
                  <a:srgbClr val="c9211e"/>
                </a:solidFill>
                <a:latin typeface="Libre Franklin"/>
                <a:ea typeface="Libre Franklin"/>
              </a:rPr>
              <a:t>Virtual Machines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1" lang="hr-HR" sz="1500" spc="-1" strike="noStrike">
                <a:solidFill>
                  <a:srgbClr val="c9211e"/>
                </a:solidFill>
                <a:latin typeface="Libre Franklin"/>
                <a:ea typeface="Libre Franklin"/>
              </a:rPr>
              <a:t>Benefits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Provides hardware vitualization</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Each new VM contains </a:t>
            </a:r>
            <a:r>
              <a:rPr b="0" lang="en-GB" sz="1600" spc="-1" strike="noStrike">
                <a:solidFill>
                  <a:srgbClr val="0a0a23"/>
                </a:solidFill>
                <a:latin typeface="Libre Franklin"/>
                <a:ea typeface="Arial"/>
              </a:rPr>
              <a:t>virtual hardware, a kernel (i.e. OS) and </a:t>
            </a:r>
            <a:r>
              <a:rPr b="0" lang="hr-HR" sz="1600" spc="-1" strike="noStrike">
                <a:solidFill>
                  <a:srgbClr val="0a0a23"/>
                </a:solidFill>
                <a:latin typeface="Libre Franklin"/>
                <a:ea typeface="Arial"/>
              </a:rPr>
              <a:t>seperate </a:t>
            </a:r>
            <a:r>
              <a:rPr b="0" lang="en-GB" sz="1600" spc="-1" strike="noStrike">
                <a:solidFill>
                  <a:srgbClr val="0a0a23"/>
                </a:solidFill>
                <a:latin typeface="Libre Franklin"/>
                <a:ea typeface="Arial"/>
              </a:rPr>
              <a:t>user space</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Partition servers</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Run applications on multiple operating systems and versions</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Use server resources more efficently and reduce costs</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Reduce vendor lock</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Easier to scale</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hr-HR" sz="1600" spc="-1" strike="noStrike">
                <a:solidFill>
                  <a:srgbClr val="0a0a23"/>
                </a:solidFill>
                <a:latin typeface="Libre Franklin"/>
                <a:ea typeface="Arial"/>
              </a:rPr>
              <a:t>Foundation of cloud computing</a:t>
            </a:r>
            <a:endParaRPr b="0" lang="en-US" sz="1600" spc="-1" strike="noStrike">
              <a:solidFill>
                <a:srgbClr val="000000"/>
              </a:solidFill>
              <a:latin typeface="Arial"/>
            </a:endParaRPr>
          </a:p>
        </p:txBody>
      </p:sp>
      <p:sp>
        <p:nvSpPr>
          <p:cNvPr id="197" name="Google Shape;164;p30"/>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163;p30"/>
          <p:cNvSpPr/>
          <p:nvPr/>
        </p:nvSpPr>
        <p:spPr>
          <a:xfrm>
            <a:off x="357120" y="384840"/>
            <a:ext cx="6855840" cy="34488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1" lang="en-GB" sz="1500" spc="-1" strike="noStrike">
                <a:solidFill>
                  <a:srgbClr val="c9211e"/>
                </a:solidFill>
                <a:latin typeface="Libre Franklin"/>
                <a:ea typeface="Libre Franklin"/>
              </a:rPr>
              <a:t>Virtual Machines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a:lnSpc>
                <a:spcPct val="100000"/>
              </a:lnSpc>
              <a:tabLst>
                <a:tab algn="l" pos="0"/>
              </a:tabLst>
            </a:pPr>
            <a:r>
              <a:rPr b="1" lang="en-GB" sz="1500" spc="-1" strike="noStrike">
                <a:solidFill>
                  <a:srgbClr val="c9211e"/>
                </a:solidFill>
                <a:latin typeface="Libre Franklin"/>
                <a:ea typeface="Libre Franklin"/>
              </a:rPr>
              <a:t>Limitations</a:t>
            </a:r>
            <a:endParaRPr b="0" lang="en-US" sz="1500" spc="-1" strike="noStrike">
              <a:solidFill>
                <a:srgbClr val="000000"/>
              </a:solidFill>
              <a:latin typeface="Arial"/>
            </a:endParaRPr>
          </a:p>
          <a:p>
            <a:pPr>
              <a:lnSpc>
                <a:spcPct val="100000"/>
              </a:lnSpc>
              <a:tabLst>
                <a:tab algn="l" pos="0"/>
              </a:tabLst>
            </a:pPr>
            <a:endParaRPr b="0" lang="en-US" sz="15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Each VM still requires CPU allocation, storage, RAM and an guest operating system</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The more VMs you run the more resources you need</a:t>
            </a:r>
            <a:endParaRPr b="0" lang="en-US" sz="1600" spc="-1" strike="noStrike">
              <a:solidFill>
                <a:srgbClr val="000000"/>
              </a:solidFill>
              <a:latin typeface="Arial"/>
            </a:endParaRPr>
          </a:p>
          <a:p>
            <a:pPr marL="285840" indent="-285840">
              <a:lnSpc>
                <a:spcPct val="100000"/>
              </a:lnSpc>
              <a:buClr>
                <a:srgbClr val="000000"/>
              </a:buClr>
              <a:buFont typeface="Arial"/>
              <a:buChar char="•"/>
              <a:tabLst>
                <a:tab algn="l" pos="0"/>
              </a:tabLst>
            </a:pPr>
            <a:r>
              <a:rPr b="0" lang="en-GB" sz="1600" spc="-1" strike="noStrike">
                <a:solidFill>
                  <a:srgbClr val="0a0a23"/>
                </a:solidFill>
                <a:latin typeface="Libre Franklin"/>
                <a:ea typeface="Arial"/>
              </a:rPr>
              <a:t>Application portability is not guaranteed </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99" name="Google Shape;164;p30"/>
          <p:cNvSpPr/>
          <p:nvPr/>
        </p:nvSpPr>
        <p:spPr>
          <a:xfrm>
            <a:off x="421200" y="4722840"/>
            <a:ext cx="5331240" cy="154440"/>
          </a:xfrm>
          <a:prstGeom prst="rect">
            <a:avLst/>
          </a:prstGeom>
          <a:noFill/>
          <a:ln w="0">
            <a:noFill/>
          </a:ln>
        </p:spPr>
        <p:style>
          <a:lnRef idx="0"/>
          <a:fillRef idx="0"/>
          <a:effectRef idx="0"/>
          <a:fontRef idx="minor"/>
        </p:style>
        <p:txBody>
          <a:bodyPr lIns="51480" rIns="51480" tIns="25560" bIns="25560" anchor="t">
            <a:noAutofit/>
          </a:bodyPr>
          <a:p>
            <a:pPr>
              <a:lnSpc>
                <a:spcPct val="100000"/>
              </a:lnSpc>
              <a:tabLst>
                <a:tab algn="l" pos="0"/>
              </a:tabLst>
            </a:pPr>
            <a:r>
              <a:rPr b="1" lang="hr-HR" sz="800" spc="-1" strike="noStrike">
                <a:solidFill>
                  <a:srgbClr val="0a323e"/>
                </a:solidFill>
                <a:latin typeface="Libre Franklin"/>
                <a:ea typeface="Libre Franklin"/>
              </a:rPr>
              <a:t>Virtualization</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211e"/>
        </a:solidFill>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4244760" y="2340000"/>
            <a:ext cx="5261400" cy="1439280"/>
          </a:xfrm>
          <a:prstGeom prst="rect">
            <a:avLst/>
          </a:prstGeom>
          <a:noFill/>
          <a:ln w="0">
            <a:noFill/>
          </a:ln>
        </p:spPr>
        <p:txBody>
          <a:bodyPr lIns="68400" rIns="68400" tIns="34200" bIns="34200" anchor="b">
            <a:normAutofit/>
          </a:bodyPr>
          <a:p>
            <a:pPr indent="0">
              <a:lnSpc>
                <a:spcPct val="100000"/>
              </a:lnSpc>
              <a:buNone/>
              <a:tabLst>
                <a:tab algn="l" pos="0"/>
              </a:tabLst>
            </a:pPr>
            <a:r>
              <a:rPr b="1" lang="hr-HR" sz="4400" spc="-1" strike="noStrike">
                <a:solidFill>
                  <a:schemeClr val="lt1"/>
                </a:solidFill>
                <a:latin typeface="Libre Franklin"/>
                <a:ea typeface="Libre Franklin"/>
              </a:rPr>
              <a:t>Containers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19212</TotalTime>
  <Application>LibreOffice/7.6.7.2$Linux_X86_64 LibreOffice_project/60$Build-2</Application>
  <AppVersion>15.0000</AppVersion>
  <Words>2099</Words>
  <Paragraphs>385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Anamarija Talijanac</dc:creator>
  <dc:description/>
  <dc:language>en-GB</dc:language>
  <cp:lastModifiedBy/>
  <dcterms:modified xsi:type="dcterms:W3CDTF">2024-12-10T13:36:48Z</dcterms:modified>
  <cp:revision>147</cp:revision>
  <dc:subject/>
  <dc:title>Lorem ipsum headline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50</vt:i4>
  </property>
  <property fmtid="{D5CDD505-2E9C-101B-9397-08002B2CF9AE}" pid="3" name="PresentationFormat">
    <vt:lpwstr>On-screen Show (16:9)</vt:lpwstr>
  </property>
  <property fmtid="{D5CDD505-2E9C-101B-9397-08002B2CF9AE}" pid="4" name="Slides">
    <vt:i4>50</vt:i4>
  </property>
</Properties>
</file>