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9.jpeg" ContentType="image/jpeg"/>
  <Override PartName="/ppt/media/image21.png" ContentType="image/png"/>
  <Override PartName="/ppt/media/image18.jpeg" ContentType="image/jpeg"/>
  <Override PartName="/ppt/media/image26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slide" Target="slides/slide24.xml"/><Relationship Id="rId51" Type="http://schemas.openxmlformats.org/officeDocument/2006/relationships/slide" Target="slides/slide25.xml"/><Relationship Id="rId52" Type="http://schemas.openxmlformats.org/officeDocument/2006/relationships/slide" Target="slides/slide26.xml"/><Relationship Id="rId53" Type="http://schemas.openxmlformats.org/officeDocument/2006/relationships/slide" Target="slides/slide27.xml"/><Relationship Id="rId54" Type="http://schemas.openxmlformats.org/officeDocument/2006/relationships/slide" Target="slides/slide28.xml"/><Relationship Id="rId55" Type="http://schemas.openxmlformats.org/officeDocument/2006/relationships/slide" Target="slides/slide29.xml"/><Relationship Id="rId56" Type="http://schemas.openxmlformats.org/officeDocument/2006/relationships/slide" Target="slides/slide30.xml"/><Relationship Id="rId57" Type="http://schemas.openxmlformats.org/officeDocument/2006/relationships/slide" Target="slides/slide31.xml"/><Relationship Id="rId58" Type="http://schemas.openxmlformats.org/officeDocument/2006/relationships/slide" Target="slides/slide32.xml"/><Relationship Id="rId59" Type="http://schemas.openxmlformats.org/officeDocument/2006/relationships/slide" Target="slides/slide33.xml"/><Relationship Id="rId60" Type="http://schemas.openxmlformats.org/officeDocument/2006/relationships/slide" Target="slides/slide34.xml"/><Relationship Id="rId61" Type="http://schemas.openxmlformats.org/officeDocument/2006/relationships/slide" Target="slides/slide35.xml"/><Relationship Id="rId6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4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 idx="5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82FD9D7-726D-4900-BE52-713264F6E17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CF88AB-BA75-43E4-BC81-39DDD4E3F56E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B2B4E9-EA38-4D80-834A-C3149B02D34C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Placeholder desno - Replace image za novu fotku.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8037B7-0E14-403F-87F9-9D38BE2CE4A5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D87BA2-5DFF-4547-B6D2-DE0A4832D2CD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41C923-A990-4F8E-AAD4-557A4489B328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D83323-F6B1-451E-BDC4-E45BEEBB0FDD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821463-EDD5-44DF-B03D-3EB4E9475B1C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5586DD-4712-435C-9A31-06898AF810BC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084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9AA0DE-1848-4672-80A2-8ED6CEC681F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60DC49B-84E0-4DAA-AB7D-180901F85D7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FCAE28-ACB0-413B-A750-2B3F860F411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352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F5372E-3220-4285-937E-8E65113EE66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084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2D78B5-2487-4BA8-A5AF-FE5C6C17FA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57200" y="276084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17008EB-F406-4E08-B56B-80A7C3FEB0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467352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AD22B0B-D026-43E9-88B9-B29BD360BD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273B00F-8FF5-4578-8E11-F21589EADF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FAF96A4-628C-4D1A-9A27-72E3B08B89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DAFB0C4-F1FD-4DAB-8931-35EFB5FF5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927644A-9FD4-4C2A-A6E0-B0E04E4C35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084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3A61D4-28CE-4EC5-A9B6-FEEB063B9A4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92AC01D-3A07-46A9-90CD-5FA2F0E484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B80310A-3695-44F8-8CD5-0992C3565A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DD0E727-E963-4349-866C-282877F562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042C7F2-9301-46BA-B185-832F9A1C55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67352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238F56D-3D04-4DDE-A569-CE25660AC2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3520" y="276084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8B972-EB0B-4053-A2F3-7BA7079C873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33994E-39F0-477C-BFD2-FEA688D4191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E2D93C-EA91-427D-BD99-4A6E55A7D61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50A0BC-F503-45D3-B576-7A50A43A061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AEBB12F-9B8F-4615-B266-69391242F9F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352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DAF40A-46BC-4EE5-B3B5-5CBECAD6582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CD36BC-5A01-4B96-AD63-FFBF08ED5BC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5C5577-FD0D-4724-8292-40FEF449F0D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F9E0F2-C5A8-4EB4-9E44-8C7AD472758A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B3E23-9FFC-4CC2-9D21-D31DE4398C35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934B3A-78BD-4655-B962-A8DCD2A31378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14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F3D604-72C9-4E85-B9C3-1C6E1DD51673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dt" idx="15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16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17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1A9786-8A6B-403A-A0A5-AB3F6FC0FE55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dt" idx="18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 idx="19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 idx="20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724CB5-9539-4C53-8708-9DACFF1A16BE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dt" idx="21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ftr" idx="22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23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06F74E-A261-4E26-84FD-41F7267F0A4E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24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ftr" idx="25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26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316E5C-412E-43ED-BD66-B0F1F59654CB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7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28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9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592835-51E9-4698-883D-9C917AEC7DF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30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ftr" idx="31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sldNum" idx="32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774997-806C-475F-94F1-FAA5966828C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dt" idx="33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16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07D9F4-C4E2-4663-BC31-F680D71EEDC6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34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35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999765-63F7-4AF6-A758-CBE4990B00C5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 idx="36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37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38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097BEE-131F-4942-8742-585BF16557C6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39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ftr" idx="40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41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72A3E4-4FEF-4084-884B-E00CFE10A2FA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42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43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44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886BB7-C9E2-4A53-BEC4-E749770F846C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dt" idx="45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ftr" idx="46"/>
          </p:nvPr>
        </p:nvSpPr>
        <p:spPr>
          <a:xfrm>
            <a:off x="3029040" y="4767120"/>
            <a:ext cx="308340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sldNum" idx="47"/>
          </p:nvPr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8C8297-079D-4605-ACC1-AB549B2B460A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dt" idx="48"/>
          </p:nvPr>
        </p:nvSpPr>
        <p:spPr>
          <a:xfrm>
            <a:off x="628560" y="476712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0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F42E24-8DD0-4C81-AD39-896482A3858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C367CD-1B6B-475E-8F08-7FE75392CE5C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A2B5C4-BBAF-4D4C-81D5-0C2682D277C3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D1C52F-6799-4BF2-A56B-DCB3A5F3AD64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E0C5F3-00DC-4BE4-A405-1374ACA70959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85A238-59F1-42CE-910B-2ED2D68B385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4358AD-F81F-4F94-82B9-B3051605D61F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6371640" cy="15858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52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CI, CD and GitOps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24;p25"/>
          <p:cNvSpPr/>
          <p:nvPr/>
        </p:nvSpPr>
        <p:spPr>
          <a:xfrm>
            <a:off x="966240" y="1366200"/>
            <a:ext cx="135720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HPB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55;p 18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18" name="Google Shape;156;p 18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63;p 20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CD - tools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71680" y="2286000"/>
            <a:ext cx="2627640" cy="1741680"/>
          </a:xfrm>
          <a:prstGeom prst="rect">
            <a:avLst/>
          </a:prstGeom>
          <a:ln w="0">
            <a:noFill/>
          </a:ln>
        </p:spPr>
      </p:pic>
      <p:sp>
        <p:nvSpPr>
          <p:cNvPr id="221" name="Google Shape;157;p 20"/>
          <p:cNvSpPr/>
          <p:nvPr/>
        </p:nvSpPr>
        <p:spPr>
          <a:xfrm>
            <a:off x="362160" y="1343880"/>
            <a:ext cx="53517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All CI tools plus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3657600" y="2048400"/>
            <a:ext cx="1394640" cy="160812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5505840" y="1600200"/>
            <a:ext cx="2951280" cy="15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55;p 21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25" name="Google Shape;156;p 21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157;p 23"/>
          <p:cNvSpPr/>
          <p:nvPr/>
        </p:nvSpPr>
        <p:spPr>
          <a:xfrm>
            <a:off x="357120" y="1143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Build once, deploy everywhere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The container image is an immutable object that originates from a single GIT commit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Container image is environment agnostic, from local development to dev, test, uat, prod – app configuration should support this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Each container image is a result of CI process together with test results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Ensures provinance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Separate CI from CD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Promote to higher environment (from test onwards) tested artefacts (container images)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Provides flexibility and speed in deployment process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Responsibility is </a:t>
            </a: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always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on the person, not automatic process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regardless of the process implementation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GitOps – Git as a single source of truth for application code, application and environment configuration, and a central point for starting and observing CI and CD processes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163;p 23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Separate CI from CD and basic prinicples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400800" y="228600"/>
            <a:ext cx="2452680" cy="18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55;p 22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30" name="Google Shape;156;p 22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163;p 24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Build and test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743200" y="1371600"/>
            <a:ext cx="3151440" cy="286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55;p 5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34" name="Google Shape;156;p 6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163;p 6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Release management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157;p 2"/>
          <p:cNvSpPr/>
          <p:nvPr/>
        </p:nvSpPr>
        <p:spPr>
          <a:xfrm>
            <a:off x="457200" y="1223280"/>
            <a:ext cx="822888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 to dev environment can be done utilizing container image tag which is equal to Git commit SHA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deployment to higher environments a tagging with semantic version is advisable (Vx.y.z)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X – major version – change suggest breaking changes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 – minor version – change suggest new features or feature upgrades without breaking changed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Z – fixpack – change suggest bug fixes without new features, feature upgrades and no breaking changes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deployment to environment lower than prod (test, uat), a Release Candidate nomenclature is advisable (Vx.y.z_Rci) where i is a sequential number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RC ensures continuity of semantic versions in production environment (if this is required; if not RCs are not necessary)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Done through Git tagging and container image tagging. No new builds, no new container images, only the tag is applied to existing container images.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55;p 23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38" name="Google Shape;156;p 23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163;p 25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Deploy / GitOps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469520" y="1247760"/>
            <a:ext cx="4961160" cy="355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244760" y="2340000"/>
            <a:ext cx="5259960" cy="1437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Helm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55;p 24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43" name="Google Shape;156;p 24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57;p 24"/>
          <p:cNvSpPr/>
          <p:nvPr/>
        </p:nvSpPr>
        <p:spPr>
          <a:xfrm>
            <a:off x="357120" y="1143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Helm is a package manager manager for Kubernetes (and Openshift)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Helm Chart – package format (like deb or rpm). Nexus can host them.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Helm capabilities: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Create new charts from scratch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Package charts into chart archive (tgz) files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Interact with chart repositories where charts are stored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Install and uninstall charts into an existing Kubernetes cluster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Manage the release cycle of charts that have been installed with Helm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Openshift object abstraction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Helm concepts: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The </a:t>
            </a: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chart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is a bundle of information necessary to create an instance of a Kubernetes application.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The </a:t>
            </a: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config (values)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contains configuration information that can be merged into a packaged chart to create a releasable object.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 release is a running instance of a chart, combined with a specific config.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163;p 26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7062480" y="1600200"/>
            <a:ext cx="1394640" cy="160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5;p 25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48" name="Google Shape;156;p 25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157;p 25"/>
          <p:cNvSpPr/>
          <p:nvPr/>
        </p:nvSpPr>
        <p:spPr>
          <a:xfrm>
            <a:off x="357120" y="1143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The </a:t>
            </a: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Helm Client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is a command-line client for end users. The client is responsible for the following: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Local chart development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Managing repositories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Managing releases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Interfacing with the Helm library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Sending charts to be installed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Requesting upgrading or uninstalling of existing releases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The Helm Library provides the logic for executing all Helm operations. It interfaces with the Kubernetes API server and provides the following capability: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Combining a chart and configuration to build a release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Installing charts into Kubernetes, and providing the subsequent release object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Upgrading and uninstalling charts by interacting with Kubernetes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Google Shape;163;p 27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 - components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7062480" y="1600200"/>
            <a:ext cx="1394640" cy="160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55;p 26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53" name="Google Shape;156;p 26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Google Shape;163;p 28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829160" y="1190880"/>
            <a:ext cx="5713920" cy="338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55;p 1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57" name="Google Shape;156;p 2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Google Shape;163;p 2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 – Chart File Structure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816480" y="1593360"/>
            <a:ext cx="7495200" cy="23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wordpress/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Chart.yaml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# A YAML file containing information about the chart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LICENSE             # OPTIONAL: A plain text file containing the license for the chart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README.md           # OPTIONAL: A human-readable README file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values.yaml         # The default configuration values for this chart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values.schema.json  # OPTIONAL: A JSON Schema for imposing a structure on the values.yaml file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charts/             # A directory containing any charts upon which this chart depends.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crds/               # Custom Resource Definitions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templates/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# A directory of templates that, when combined with values,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# will generate valid Kubernetes manifest files.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templates/NOTES.txt # OPTIONAL: A plain text file containing short usage notes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*bold – mandatory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30;p26" descr=""/>
          <p:cNvPicPr/>
          <p:nvPr/>
        </p:nvPicPr>
        <p:blipFill>
          <a:blip r:embed="rId1"/>
          <a:srcRect l="7685" t="0" r="7685" b="74710"/>
          <a:stretch/>
        </p:blipFill>
        <p:spPr>
          <a:xfrm>
            <a:off x="4963680" y="0"/>
            <a:ext cx="4177440" cy="514080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131;p26"/>
          <p:cNvSpPr/>
          <p:nvPr/>
        </p:nvSpPr>
        <p:spPr>
          <a:xfrm>
            <a:off x="357120" y="384840"/>
            <a:ext cx="25754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Agenda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132;p26"/>
          <p:cNvSpPr/>
          <p:nvPr/>
        </p:nvSpPr>
        <p:spPr>
          <a:xfrm>
            <a:off x="331560" y="1048680"/>
            <a:ext cx="4669560" cy="40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134;p26"/>
          <p:cNvSpPr/>
          <p:nvPr/>
        </p:nvSpPr>
        <p:spPr>
          <a:xfrm>
            <a:off x="357120" y="1048680"/>
            <a:ext cx="4669560" cy="40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hr-H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Overview of principles and tools</a:t>
            </a:r>
            <a:br>
              <a:rPr sz="1200"/>
            </a:br>
            <a:r>
              <a:rPr b="0" lang="hr-HR" sz="1200" spc="-1" strike="noStrike">
                <a:solidFill>
                  <a:srgbClr val="0a323e"/>
                </a:solidFill>
                <a:latin typeface="Libre Franklin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hr-HR" sz="12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hr-HR" sz="12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hr-HR" sz="12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GitOps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ArgoCD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hr-HR" sz="12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Lab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55;p 2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61" name="Google Shape;156;p 3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63;p 3"/>
          <p:cNvSpPr/>
          <p:nvPr/>
        </p:nvSpPr>
        <p:spPr>
          <a:xfrm>
            <a:off x="357120" y="8791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 – Chart.yaml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33680" y="1223280"/>
            <a:ext cx="7495200" cy="19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apiVersion: The chart API version (required)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The name of the chart (required)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version: A SemVer 2 version (required)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description: A single-sentence description of this project (optional)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dependencies: # A list of the chart requirements (optional)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- name: The name of the chart (nginx)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version: The version of the chart ("1.2.3")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repository: (optional) The repository URL ("https://example.com/charts") or alias ("@repo-name")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155;p 3"/>
          <p:cNvSpPr/>
          <p:nvPr/>
        </p:nvSpPr>
        <p:spPr>
          <a:xfrm>
            <a:off x="357480" y="752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65" name="Google Shape;156;p 4"/>
          <p:cNvSpPr/>
          <p:nvPr/>
        </p:nvSpPr>
        <p:spPr>
          <a:xfrm>
            <a:off x="384840" y="46472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63;p 4"/>
          <p:cNvSpPr/>
          <p:nvPr/>
        </p:nvSpPr>
        <p:spPr>
          <a:xfrm>
            <a:off x="357480" y="56952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 templates – route example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578160" y="1170000"/>
            <a:ext cx="3837600" cy="33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{{- if .Values.route.enabled -}}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kind: Route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apiVersion: route.openshift.io/v1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metadata: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{{ include "todo.fullname" . }}-fe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spec: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{{- with .Values.route.host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host: {{ .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{{- end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{{- with .Values.fe.route_path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path: {{ .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{{- end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to: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kind: Service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{{ include "todo.fullname" . }}-fe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port: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targetPort: {{ .Values.fe.service.port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tls: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termination: edge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insecureEdgeTerminationPolicy: Redirect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wildcardPolicy: None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{{- end }}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Google Shape;157;p 1"/>
          <p:cNvSpPr/>
          <p:nvPr/>
        </p:nvSpPr>
        <p:spPr>
          <a:xfrm>
            <a:off x="616680" y="806040"/>
            <a:ext cx="1694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templates/route.yaml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157;p 3"/>
          <p:cNvSpPr/>
          <p:nvPr/>
        </p:nvSpPr>
        <p:spPr>
          <a:xfrm>
            <a:off x="4572360" y="806040"/>
            <a:ext cx="1694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values.yaml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4620240" y="1181160"/>
            <a:ext cx="3837600" cy="33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fe: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service: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type: ClusterIP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port: 3000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route_path: 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route: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enabled: true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host: todo-user1.ocp.hpb.tn.hr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55;p 4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72" name="Google Shape;156;p 5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Helm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Google Shape;163;p 5"/>
          <p:cNvSpPr/>
          <p:nvPr/>
        </p:nvSpPr>
        <p:spPr>
          <a:xfrm>
            <a:off x="357480" y="34164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Helm CLI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577800" y="729000"/>
            <a:ext cx="7879680" cy="33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repo --help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repo add [NAME] [URL]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Adds the helm repo locally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repo list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Lists helm repos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search repo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Searches for all charts in repos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show --help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show chart [CHART]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Shows the Chart.yaml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show values [CHART]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Shows the default values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install --help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install [NAME] [CHART] [flags]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Installs CHART with release NAME in context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upgrade --help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upgrade [RELEASE] [CHART] [flags]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Updates installed release with NAME according to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CHART with new values specified by flags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uninstall --help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uninstall [NAME] [flags]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Uninstalls release with NAME in context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helm list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Lists the installed helm releases in context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244760" y="2340000"/>
            <a:ext cx="5259960" cy="1437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Tekton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155;p 6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77" name="Google Shape;156;p 7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157;p 4"/>
          <p:cNvSpPr/>
          <p:nvPr/>
        </p:nvSpPr>
        <p:spPr>
          <a:xfrm>
            <a:off x="362880" y="801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An open source project for creating CI and CD pipelines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Runs only on Kubernetes and all Kubernetes distributions like Openshift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Pipelines as Kubernetes resources / objects written in YAML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Language agnostic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 runtime only – for implementation you can use any container images you want / need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Pipelines are sequences of tasks. Tasks are sequences of steps. Each step is run in one container. Each task is run in a pod.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163;p 7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Tekton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Google Shape;208;g2faa7715021_0_ 1" descr=""/>
          <p:cNvPicPr/>
          <p:nvPr/>
        </p:nvPicPr>
        <p:blipFill>
          <a:blip r:embed="rId1"/>
          <a:stretch/>
        </p:blipFill>
        <p:spPr>
          <a:xfrm>
            <a:off x="6401520" y="685800"/>
            <a:ext cx="2056320" cy="68796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502200" y="2541600"/>
            <a:ext cx="4755240" cy="218088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5943600" y="2958120"/>
            <a:ext cx="2742840" cy="134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155;p 7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84" name="Google Shape;156;p 8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157;p 5"/>
          <p:cNvSpPr/>
          <p:nvPr/>
        </p:nvSpPr>
        <p:spPr>
          <a:xfrm>
            <a:off x="362880" y="801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a definition of pipeline. Definition of input parameters and workspaces together with sequence of tasks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PipelineRun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instantiation of a pipeline (a single run) with defined values for input parameters and specific workspace (any Kubernetes mountable object – PVC, ConfigMap, Secret, …)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Task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a definition of task. Definition of input parameters and workspaces together with sequence of steps. Each step uses a container image to execute a script to accomplish an operation.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TaskRun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instantioation of a task (a single run) with defined values for input parameters and workspaces. TaskRun is autimatically created by PipelineRun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ClusterTask –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a definition of task on Cluster level. Pipelines from all Projects can use these tasks. </a:t>
            </a: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NOTE: 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ClusterTasks are deprecated and </a:t>
            </a: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removed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in Openshift Pipelines V1.17. Use cluster resolver instead.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163;p 8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Tekton Runtime and Resources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Google Shape;208;g2faa7715021_0_ 3" descr=""/>
          <p:cNvPicPr/>
          <p:nvPr/>
        </p:nvPicPr>
        <p:blipFill>
          <a:blip r:embed="rId1"/>
          <a:stretch/>
        </p:blipFill>
        <p:spPr>
          <a:xfrm>
            <a:off x="6401520" y="685800"/>
            <a:ext cx="2056320" cy="68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55;p 9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89" name="Google Shape;156;p 10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Google Shape;163;p 10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Tekton Runtime and Resources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600200" y="967680"/>
            <a:ext cx="6408360" cy="36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55;p 8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93" name="Google Shape;156;p 9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157;p 6"/>
          <p:cNvSpPr/>
          <p:nvPr/>
        </p:nvSpPr>
        <p:spPr>
          <a:xfrm>
            <a:off x="362880" y="801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EventListener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Exposes a webhook. Runs in a pod. Defines criteria for running the TriggerTemplate and which TriggerTemplate to run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TriggerTemplate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references a pipeline or defines resources to create upon triggering. Usually the resources you want to create from TriggerTemplate is a PipelineRun.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(Cluster)TriggerBinding 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– defines how the values from webhook body are mapprd to pipeline parameters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ClusterInterceptor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– used by EventListener to probe and filter requests that needs to trigger a TriggerTemplate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163;p 9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Tekton Webhooks and Resources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Google Shape;208;g2faa7715021_0_ 2" descr=""/>
          <p:cNvPicPr/>
          <p:nvPr/>
        </p:nvPicPr>
        <p:blipFill>
          <a:blip r:embed="rId1"/>
          <a:stretch/>
        </p:blipFill>
        <p:spPr>
          <a:xfrm>
            <a:off x="6401520" y="685800"/>
            <a:ext cx="2056320" cy="68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244760" y="2340000"/>
            <a:ext cx="5259960" cy="1437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Tekton Demo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244760" y="2340000"/>
            <a:ext cx="5259960" cy="1437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GitOps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429000" y="2675880"/>
            <a:ext cx="5259960" cy="1437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 fontScale="68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Overview of principles and tools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155;p 10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00" name="Google Shape;156;p 11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157;p 7"/>
          <p:cNvSpPr/>
          <p:nvPr/>
        </p:nvSpPr>
        <p:spPr>
          <a:xfrm>
            <a:off x="362880" y="8010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GitOps is a set of practices for managing instastructure and application configuration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Uses GIT as a single source of truth for: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Application configuration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Infrastructure / Platform / Environment configuration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CI and CD definitions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Release management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Process management – Triggering and observing CI, CD, IaC processes through standard git actions like push, tag, release, pull / merge request, …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Organizational structure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The main tool that enables GitOps for Kubernetes distributions is ArgoCD.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163;p 11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What is GitOps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6372720" y="914400"/>
            <a:ext cx="254268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155;p 11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05" name="Google Shape;156;p 12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Google Shape;163;p 12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What is GitOps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600200" y="914400"/>
            <a:ext cx="5943600" cy="37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155;p 13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09" name="Google Shape;156;p 27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163;p 14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Organizational structure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157;p 9"/>
          <p:cNvSpPr/>
          <p:nvPr/>
        </p:nvSpPr>
        <p:spPr>
          <a:xfrm>
            <a:off x="457200" y="800640"/>
            <a:ext cx="822960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Application and Vendor structure defined through GitLab (sub)groups – corresponds to </a:t>
            </a: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OpenShift resources (Projects and Deployments)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Picture 4" descr="A diagram of a company&#10;&#10;Description automatically generated"/>
          <p:cNvPicPr/>
          <p:nvPr/>
        </p:nvPicPr>
        <p:blipFill>
          <a:blip r:embed="rId1"/>
          <a:stretch/>
        </p:blipFill>
        <p:spPr>
          <a:xfrm>
            <a:off x="2743200" y="1143000"/>
            <a:ext cx="3189960" cy="33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55;p 12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14" name="Google Shape;156;p 13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Tekton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Google Shape;163;p 13"/>
          <p:cNvSpPr/>
          <p:nvPr/>
        </p:nvSpPr>
        <p:spPr>
          <a:xfrm>
            <a:off x="357840" y="457200"/>
            <a:ext cx="5128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Why GitOps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Google Shape;157;p 8"/>
          <p:cNvSpPr/>
          <p:nvPr/>
        </p:nvSpPr>
        <p:spPr>
          <a:xfrm>
            <a:off x="457200" y="80064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Simplicity:</a:t>
            </a:r>
            <a:endParaRPr b="1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 </a:t>
            </a:r>
            <a:endParaRPr b="1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244760" y="2340000"/>
            <a:ext cx="5259960" cy="1437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4400" spc="-1" strike="noStrike">
                <a:solidFill>
                  <a:schemeClr val="lt1"/>
                </a:solidFill>
                <a:latin typeface="Libre Franklin"/>
                <a:ea typeface="Libre Franklin"/>
              </a:rPr>
              <a:t>ArgoCD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52040" y="1615680"/>
            <a:ext cx="5149800" cy="1040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r-HR" sz="5200" spc="-1" strike="noStrike">
                <a:solidFill>
                  <a:schemeClr val="dk1"/>
                </a:solidFill>
                <a:latin typeface="Libre Franklin"/>
                <a:ea typeface="Libre Franklin"/>
              </a:rPr>
              <a:t>Hvala!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201;p 2"/>
          <p:cNvSpPr/>
          <p:nvPr/>
        </p:nvSpPr>
        <p:spPr>
          <a:xfrm>
            <a:off x="734760" y="2712960"/>
            <a:ext cx="337284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55;p 14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176" name="Google Shape;156;p 14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57;p 14"/>
          <p:cNvSpPr/>
          <p:nvPr/>
        </p:nvSpPr>
        <p:spPr>
          <a:xfrm>
            <a:off x="362160" y="1445400"/>
            <a:ext cx="53517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DevOps originates from development teams in an effort to automate the delivery of reliable, tested and secure application artefacts.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It is a way of doing things, not a set of tools and prescribes processes.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DevOps is not a means to an end, it is a means to achieve business goals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DevOps must evolve in your organization, grow and change with it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Platform Engineering is a new term and originates from System Administration point of view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Platform is a product built for development teams – standardization is a must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Development teams are the clients of the platform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It is a practice of building a centralized platform used by developers, implementing new requirements, and maintenance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63;p 16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DevOps vs Platform Engineering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943600" y="457200"/>
            <a:ext cx="2649960" cy="228492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301;g2faa7715021_0_ 2" descr=""/>
          <p:cNvPicPr/>
          <p:nvPr/>
        </p:nvPicPr>
        <p:blipFill>
          <a:blip r:embed="rId2"/>
          <a:stretch/>
        </p:blipFill>
        <p:spPr>
          <a:xfrm>
            <a:off x="6172200" y="2743200"/>
            <a:ext cx="2056320" cy="20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55;p 15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182" name="Google Shape;156;p 15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57;p 15"/>
          <p:cNvSpPr/>
          <p:nvPr/>
        </p:nvSpPr>
        <p:spPr>
          <a:xfrm>
            <a:off x="362160" y="1445400"/>
            <a:ext cx="83235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Your DevOps and Platform Engineering must follow the organizational structure of your enterprise.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63;p 17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Organizational structure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302;g2faa7715021_0_136" descr=""/>
          <p:cNvPicPr/>
          <p:nvPr/>
        </p:nvPicPr>
        <p:blipFill>
          <a:blip r:embed="rId1"/>
          <a:stretch/>
        </p:blipFill>
        <p:spPr>
          <a:xfrm>
            <a:off x="1957680" y="1882800"/>
            <a:ext cx="1470240" cy="8593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301;g2faa7715021_0_ 1" descr=""/>
          <p:cNvPicPr/>
          <p:nvPr/>
        </p:nvPicPr>
        <p:blipFill>
          <a:blip r:embed="rId2"/>
          <a:stretch/>
        </p:blipFill>
        <p:spPr>
          <a:xfrm>
            <a:off x="5943600" y="1828800"/>
            <a:ext cx="913320" cy="913320"/>
          </a:xfrm>
          <a:prstGeom prst="rect">
            <a:avLst/>
          </a:prstGeom>
          <a:ln w="0">
            <a:noFill/>
          </a:ln>
        </p:spPr>
      </p:pic>
      <p:sp>
        <p:nvSpPr>
          <p:cNvPr id="187" name="Google Shape;157;p 16"/>
          <p:cNvSpPr/>
          <p:nvPr/>
        </p:nvSpPr>
        <p:spPr>
          <a:xfrm>
            <a:off x="362160" y="2743200"/>
            <a:ext cx="42087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Agile teams: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Big corporations with multiple teams and products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Product oriented teams (5-20 people)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You build it you run it (major impact – all skills must be present in the team)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All communication and needs are fulfilled inside the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Easier standardization on a corporate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157;p 17"/>
          <p:cNvSpPr/>
          <p:nvPr/>
        </p:nvSpPr>
        <p:spPr>
          <a:xfrm>
            <a:off x="4572000" y="2743200"/>
            <a:ext cx="42087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Platform Engineering: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PE team is the owner of the platform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Platform as a product for the development teams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Development teams are the Clients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String standardization is a must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55;p 16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190" name="Google Shape;156;p 16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57;p 18"/>
          <p:cNvSpPr/>
          <p:nvPr/>
        </p:nvSpPr>
        <p:spPr>
          <a:xfrm>
            <a:off x="362160" y="14454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Continuous Integration – Build and testing (unit, integration, security) phases of the software release process.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It is done in a continuous manner. Why?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To get the deployment artefacts (container image) as soon as possible – this cuts down the time for deployment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To get the deployment artefacts in a standardized manner – every artefacts is built and tested in the same manner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To drive the standardization across multiple teams and external vendors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63;p 18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CI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400800" y="228600"/>
            <a:ext cx="2452680" cy="18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55;p 17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195" name="Google Shape;156;p 17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63;p 19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CI - tools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208;g2faa7715021_0_32" descr=""/>
          <p:cNvPicPr/>
          <p:nvPr/>
        </p:nvPicPr>
        <p:blipFill>
          <a:blip r:embed="rId1"/>
          <a:stretch/>
        </p:blipFill>
        <p:spPr>
          <a:xfrm>
            <a:off x="2743200" y="2511360"/>
            <a:ext cx="2056320" cy="6879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457200" y="3043800"/>
            <a:ext cx="2284920" cy="84132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228600" y="1223640"/>
            <a:ext cx="2133360" cy="127944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4"/>
          <a:stretch/>
        </p:blipFill>
        <p:spPr>
          <a:xfrm>
            <a:off x="4848480" y="895680"/>
            <a:ext cx="2465640" cy="184644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5"/>
          <a:stretch/>
        </p:blipFill>
        <p:spPr>
          <a:xfrm>
            <a:off x="7543800" y="1600200"/>
            <a:ext cx="1227240" cy="122724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6"/>
          <a:stretch/>
        </p:blipFill>
        <p:spPr>
          <a:xfrm>
            <a:off x="2457720" y="1343160"/>
            <a:ext cx="1884600" cy="94176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7"/>
          <a:stretch/>
        </p:blipFill>
        <p:spPr>
          <a:xfrm>
            <a:off x="5830560" y="2971800"/>
            <a:ext cx="2626560" cy="68904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8"/>
          <a:stretch/>
        </p:blipFill>
        <p:spPr>
          <a:xfrm>
            <a:off x="3200400" y="3774240"/>
            <a:ext cx="3363480" cy="10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55;p 19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06" name="Google Shape;156;p 19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163;p 21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Jenkins vs TektonCI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157;p 21"/>
          <p:cNvSpPr/>
          <p:nvPr/>
        </p:nvSpPr>
        <p:spPr>
          <a:xfrm>
            <a:off x="362160" y="2286000"/>
            <a:ext cx="42087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Language - Groovy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Java based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Big community and a lot of plugins – risky updates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Parallel builds are possible if Jenkins is running in Openshift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 implementation “monolithic”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57;p 22"/>
          <p:cNvSpPr/>
          <p:nvPr/>
        </p:nvSpPr>
        <p:spPr>
          <a:xfrm>
            <a:off x="4572000" y="2286000"/>
            <a:ext cx="42087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Kubernetes-native – declarative configuration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Runs natively in containers and pods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Any language supported (bash, python, java, …., groovy)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Any container image can be used to perform a task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Pipeline implementation “microservice” like – pipeline tasks as black boxes with specific interface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Officially supported version by Red Hat – Openshift Pipelines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221;g2faa7715021_0_ 1" descr=""/>
          <p:cNvPicPr/>
          <p:nvPr/>
        </p:nvPicPr>
        <p:blipFill>
          <a:blip r:embed="rId1"/>
          <a:stretch/>
        </p:blipFill>
        <p:spPr>
          <a:xfrm>
            <a:off x="1013760" y="1223640"/>
            <a:ext cx="2414160" cy="120672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218;g2faa7715021_0_94" descr=""/>
          <p:cNvPicPr/>
          <p:nvPr/>
        </p:nvPicPr>
        <p:blipFill>
          <a:blip r:embed="rId2"/>
          <a:stretch/>
        </p:blipFill>
        <p:spPr>
          <a:xfrm>
            <a:off x="5257800" y="1371600"/>
            <a:ext cx="2284920" cy="76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55;p 20"/>
          <p:cNvSpPr/>
          <p:nvPr/>
        </p:nvSpPr>
        <p:spPr>
          <a:xfrm>
            <a:off x="357120" y="384840"/>
            <a:ext cx="3170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</a:pPr>
            <a:endParaRPr b="1" lang="en-GB" sz="1500" spc="-1" strike="noStrike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13" name="Google Shape;156;p 20"/>
          <p:cNvSpPr/>
          <p:nvPr/>
        </p:nvSpPr>
        <p:spPr>
          <a:xfrm>
            <a:off x="421200" y="4722840"/>
            <a:ext cx="5329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800" spc="-1" strike="noStrike">
                <a:solidFill>
                  <a:srgbClr val="0a323e"/>
                </a:solidFill>
                <a:latin typeface="Libre Franklin"/>
                <a:ea typeface="Libre Franklin"/>
              </a:rPr>
              <a:t>Principles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157;p 19"/>
          <p:cNvSpPr/>
          <p:nvPr/>
        </p:nvSpPr>
        <p:spPr>
          <a:xfrm>
            <a:off x="362160" y="1445400"/>
            <a:ext cx="62661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Continuous Delivery – deployment phase of the software release process.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It is done in a continuous manner. Why?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To get the deployment configuration as soon as possible – this cuts down the time for deployment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To get the deployment configuration in a standardized manner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a323e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000" spc="-1" strike="noStrike">
                <a:solidFill>
                  <a:srgbClr val="0a323e"/>
                </a:solidFill>
                <a:latin typeface="Libre Franklin"/>
                <a:ea typeface="Arial"/>
              </a:rPr>
              <a:t>To drive the standardization across multiple teams and external vendors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doesn’t necessary mean automatic.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deployment itself can be triggered manually upon revision.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63;p 22"/>
          <p:cNvSpPr/>
          <p:nvPr/>
        </p:nvSpPr>
        <p:spPr>
          <a:xfrm>
            <a:off x="357120" y="879120"/>
            <a:ext cx="398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hr-HR" sz="1500" spc="-1" strike="noStrike">
                <a:solidFill>
                  <a:srgbClr val="c9211e"/>
                </a:solidFill>
                <a:latin typeface="Libre Franklin"/>
                <a:ea typeface="Libre Franklin"/>
              </a:rPr>
              <a:t>CD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6400800" y="228600"/>
            <a:ext cx="2452680" cy="18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19636</TotalTime>
  <Application>LibreOffice/7.6.7.2$Linux_X86_64 LibreOffice_project/60$Build-2</Application>
  <AppVersion>15.0000</AppVersion>
  <Words>2099</Words>
  <Paragraphs>385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Anamarija Talijanac</dc:creator>
  <dc:description/>
  <dc:language>en-GB</dc:language>
  <cp:lastModifiedBy/>
  <dcterms:modified xsi:type="dcterms:W3CDTF">2024-12-17T12:51:04Z</dcterms:modified>
  <cp:revision>161</cp:revision>
  <dc:subject/>
  <dc:title>Lorem ipsum headline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50</vt:i4>
  </property>
  <property fmtid="{D5CDD505-2E9C-101B-9397-08002B2CF9AE}" pid="3" name="PresentationFormat">
    <vt:lpwstr>On-screen Show (16:9)</vt:lpwstr>
  </property>
  <property fmtid="{D5CDD505-2E9C-101B-9397-08002B2CF9AE}" pid="4" name="Slides">
    <vt:i4>50</vt:i4>
  </property>
</Properties>
</file>