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80" r:id="rId3"/>
  </p:sldMasterIdLst>
  <p:notesMasterIdLst>
    <p:notesMasterId r:id="rId59"/>
  </p:notesMasterIdLst>
  <p:sldIdLst>
    <p:sldId id="256" r:id="rId4"/>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10" r:id="rId50"/>
    <p:sldId id="311" r:id="rId51"/>
    <p:sldId id="303" r:id="rId52"/>
    <p:sldId id="304" r:id="rId53"/>
    <p:sldId id="305" r:id="rId54"/>
    <p:sldId id="306" r:id="rId55"/>
    <p:sldId id="307" r:id="rId56"/>
    <p:sldId id="308" r:id="rId57"/>
    <p:sldId id="309"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5ABB2D-0F25-9B59-0D2A-F81BEA775595}" v="825" dt="2025-08-26T10:43:48.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GB" sz="4400" b="0" strike="noStrike" spc="-1">
                <a:solidFill>
                  <a:srgbClr val="000000"/>
                </a:solidFill>
                <a:latin typeface="Arial"/>
              </a:rPr>
              <a:t>Click to move the slide</a:t>
            </a:r>
          </a:p>
        </p:txBody>
      </p:sp>
      <p:sp>
        <p:nvSpPr>
          <p:cNvPr id="16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GB" sz="2000" b="0" strike="noStrike" spc="-1">
                <a:solidFill>
                  <a:srgbClr val="000000"/>
                </a:solidFill>
                <a:latin typeface="Arial"/>
              </a:rPr>
              <a:t>Click to edit the notes' format</a:t>
            </a:r>
          </a:p>
        </p:txBody>
      </p:sp>
      <p:sp>
        <p:nvSpPr>
          <p:cNvPr id="16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GB" sz="1400" b="0" strike="noStrike" spc="-1">
                <a:solidFill>
                  <a:srgbClr val="000000"/>
                </a:solidFill>
                <a:latin typeface="Times New Roman"/>
              </a:rPr>
              <a:t>&lt;header&gt;</a:t>
            </a:r>
          </a:p>
        </p:txBody>
      </p:sp>
      <p:sp>
        <p:nvSpPr>
          <p:cNvPr id="165" name="PlaceHolder 4"/>
          <p:cNvSpPr>
            <a:spLocks noGrp="1"/>
          </p:cNvSpPr>
          <p:nvPr>
            <p:ph type="dt" idx="49"/>
          </p:nvPr>
        </p:nvSpPr>
        <p:spPr>
          <a:xfrm>
            <a:off x="4278960" y="0"/>
            <a:ext cx="3280680" cy="534240"/>
          </a:xfrm>
          <a:prstGeom prst="rect">
            <a:avLst/>
          </a:prstGeom>
          <a:noFill/>
          <a:ln w="0">
            <a:noFill/>
          </a:ln>
        </p:spPr>
        <p:txBody>
          <a:bodyPr lIns="0" tIns="0" rIns="0" bIns="0" anchor="t">
            <a:noAutofit/>
          </a:bodyPr>
          <a:lstStyle>
            <a:lvl1pPr indent="0" algn="r">
              <a:buNone/>
              <a:defRPr lang="en-GB" sz="1400" b="0" strike="noStrike" spc="-1">
                <a:solidFill>
                  <a:srgbClr val="000000"/>
                </a:solidFill>
                <a:latin typeface="Times New Roman"/>
              </a:defRPr>
            </a:lvl1pPr>
          </a:lstStyle>
          <a:p>
            <a:pPr indent="0" algn="r">
              <a:buNone/>
            </a:pPr>
            <a:r>
              <a:rPr lang="en-GB" sz="1400" b="0" strike="noStrike" spc="-1">
                <a:solidFill>
                  <a:srgbClr val="000000"/>
                </a:solidFill>
                <a:latin typeface="Times New Roman"/>
              </a:rPr>
              <a:t>&lt;date/time&gt;</a:t>
            </a:r>
          </a:p>
        </p:txBody>
      </p:sp>
      <p:sp>
        <p:nvSpPr>
          <p:cNvPr id="166" name="PlaceHolder 5"/>
          <p:cNvSpPr>
            <a:spLocks noGrp="1"/>
          </p:cNvSpPr>
          <p:nvPr>
            <p:ph type="ftr" idx="50"/>
          </p:nvPr>
        </p:nvSpPr>
        <p:spPr>
          <a:xfrm>
            <a:off x="0" y="10157400"/>
            <a:ext cx="3280680" cy="534240"/>
          </a:xfrm>
          <a:prstGeom prst="rect">
            <a:avLst/>
          </a:prstGeom>
          <a:noFill/>
          <a:ln w="0">
            <a:noFill/>
          </a:ln>
        </p:spPr>
        <p:txBody>
          <a:bodyPr lIns="0" tIns="0" rIns="0" bIns="0" anchor="b">
            <a:noAutofit/>
          </a:bodyPr>
          <a:lstStyle>
            <a:lvl1pPr indent="0">
              <a:buNone/>
              <a:defRPr lang="en-GB" sz="1400" b="0" strike="noStrike" spc="-1">
                <a:solidFill>
                  <a:srgbClr val="000000"/>
                </a:solidFill>
                <a:latin typeface="Times New Roman"/>
              </a:defRPr>
            </a:lvl1pPr>
          </a:lstStyle>
          <a:p>
            <a:pPr indent="0">
              <a:buNone/>
            </a:pPr>
            <a:r>
              <a:rPr lang="en-GB" sz="1400" b="0" strike="noStrike" spc="-1">
                <a:solidFill>
                  <a:srgbClr val="000000"/>
                </a:solidFill>
                <a:latin typeface="Times New Roman"/>
              </a:rPr>
              <a:t>&lt;footer&gt;</a:t>
            </a:r>
          </a:p>
        </p:txBody>
      </p:sp>
      <p:sp>
        <p:nvSpPr>
          <p:cNvPr id="167" name="PlaceHolder 6"/>
          <p:cNvSpPr>
            <a:spLocks noGrp="1"/>
          </p:cNvSpPr>
          <p:nvPr>
            <p:ph type="sldNum" idx="51"/>
          </p:nvPr>
        </p:nvSpPr>
        <p:spPr>
          <a:xfrm>
            <a:off x="4278960" y="10157400"/>
            <a:ext cx="3280680" cy="534240"/>
          </a:xfrm>
          <a:prstGeom prst="rect">
            <a:avLst/>
          </a:prstGeom>
          <a:noFill/>
          <a:ln w="0">
            <a:noFill/>
          </a:ln>
        </p:spPr>
        <p:txBody>
          <a:bodyPr lIns="0" tIns="0" rIns="0" bIns="0" anchor="b">
            <a:noAutofit/>
          </a:bodyPr>
          <a:lstStyle>
            <a:lvl1pPr indent="0" algn="r">
              <a:buNone/>
              <a:defRPr lang="en-GB" sz="1400" b="0" strike="noStrike" spc="-1">
                <a:solidFill>
                  <a:srgbClr val="000000"/>
                </a:solidFill>
                <a:latin typeface="Times New Roman"/>
              </a:defRPr>
            </a:lvl1pPr>
          </a:lstStyle>
          <a:p>
            <a:pPr indent="0" algn="r">
              <a:buNone/>
            </a:pPr>
            <a:fld id="{6003C550-AB68-4362-8200-34919EDB3B72}" type="slidenum">
              <a:rPr lang="en-GB" sz="1400" b="0" strike="noStrike" spc="-1">
                <a:solidFill>
                  <a:srgbClr val="000000"/>
                </a:solidFill>
                <a:latin typeface="Times New Roman"/>
              </a:rPr>
              <a:t>‹#›</a:t>
            </a:fld>
            <a:endParaRPr lang="en-GB"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685800" y="1143000"/>
            <a:ext cx="5484813" cy="3084513"/>
          </a:xfrm>
          <a:prstGeom prst="rect">
            <a:avLst/>
          </a:prstGeom>
          <a:ln w="0">
            <a:noFill/>
          </a:ln>
        </p:spPr>
      </p:sp>
      <p:sp>
        <p:nvSpPr>
          <p:cNvPr id="436"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37" name="PlaceHolder 3"/>
          <p:cNvSpPr>
            <a:spLocks noGrp="1"/>
          </p:cNvSpPr>
          <p:nvPr>
            <p:ph type="sldNum" idx="52"/>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C9315B8B-FB94-46F7-9882-E7315256CA5A}" type="slidenum">
              <a:rPr lang="en-GB" sz="1400" b="0" strike="noStrike" spc="-1">
                <a:solidFill>
                  <a:srgbClr val="000000"/>
                </a:solidFill>
                <a:latin typeface="Arial"/>
                <a:ea typeface="Arial"/>
              </a:rPr>
              <a:t>1</a:t>
            </a:fld>
            <a:endParaRPr lang="en-GB" sz="1400" b="0" strike="noStrike" spc="-1">
              <a:solidFill>
                <a:srgbClr val="000000"/>
              </a:solid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PlaceHolder 1"/>
          <p:cNvSpPr>
            <a:spLocks noGrp="1" noRot="1" noChangeAspect="1"/>
          </p:cNvSpPr>
          <p:nvPr>
            <p:ph type="sldImg"/>
          </p:nvPr>
        </p:nvSpPr>
        <p:spPr>
          <a:xfrm>
            <a:off x="685800" y="1143000"/>
            <a:ext cx="5484600" cy="3084480"/>
          </a:xfrm>
          <a:prstGeom prst="rect">
            <a:avLst/>
          </a:prstGeom>
          <a:ln w="0">
            <a:noFill/>
          </a:ln>
        </p:spPr>
      </p:sp>
      <p:sp>
        <p:nvSpPr>
          <p:cNvPr id="459"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60" name="PlaceHolder 3"/>
          <p:cNvSpPr>
            <a:spLocks noGrp="1"/>
          </p:cNvSpPr>
          <p:nvPr>
            <p:ph type="sldNum" idx="59"/>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493159EA-1714-4B48-887D-094A43DE1E10}" type="slidenum">
              <a:rPr lang="en-GB" sz="1400" b="0" strike="noStrike" spc="-1">
                <a:solidFill>
                  <a:srgbClr val="000000"/>
                </a:solidFill>
                <a:latin typeface="Arial"/>
                <a:ea typeface="Arial"/>
              </a:rPr>
              <a:t>53</a:t>
            </a:fld>
            <a:endParaRPr lang="en-GB" sz="14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PlaceHolder 1"/>
          <p:cNvSpPr>
            <a:spLocks noGrp="1"/>
          </p:cNvSpPr>
          <p:nvPr>
            <p:ph type="body"/>
          </p:nvPr>
        </p:nvSpPr>
        <p:spPr>
          <a:xfrm>
            <a:off x="685800" y="4400640"/>
            <a:ext cx="5484600" cy="3598920"/>
          </a:xfrm>
          <a:prstGeom prst="rect">
            <a:avLst/>
          </a:prstGeom>
          <a:noFill/>
          <a:ln w="0">
            <a:noFill/>
          </a:ln>
        </p:spPr>
        <p:txBody>
          <a:bodyPr lIns="0" tIns="91440" rIns="0" bIns="91440" anchor="t">
            <a:noAutofit/>
          </a:bodyPr>
          <a:lstStyle/>
          <a:p>
            <a:pPr marL="216000" indent="0">
              <a:lnSpc>
                <a:spcPct val="100000"/>
              </a:lnSpc>
              <a:buNone/>
              <a:tabLst>
                <a:tab pos="0" algn="l"/>
              </a:tabLst>
            </a:pPr>
            <a:r>
              <a:rPr lang="en-GB" sz="1100" b="0" strike="noStrike" spc="-1" dirty="0">
                <a:solidFill>
                  <a:srgbClr val="000000"/>
                </a:solidFill>
                <a:latin typeface="Arial"/>
              </a:rPr>
              <a:t>Placeholder </a:t>
            </a:r>
            <a:r>
              <a:rPr lang="en-GB" sz="1100" b="0" strike="noStrike" spc="-1" dirty="0" err="1">
                <a:solidFill>
                  <a:srgbClr val="000000"/>
                </a:solidFill>
                <a:latin typeface="Arial"/>
              </a:rPr>
              <a:t>desno</a:t>
            </a:r>
            <a:r>
              <a:rPr lang="en-GB" sz="1100" b="0" strike="noStrike" spc="-1" dirty="0">
                <a:solidFill>
                  <a:srgbClr val="000000"/>
                </a:solidFill>
                <a:latin typeface="Arial"/>
              </a:rPr>
              <a:t> - Replace image za </a:t>
            </a:r>
            <a:r>
              <a:rPr lang="en-GB" sz="1100" b="0" strike="noStrike" spc="-1" dirty="0" err="1">
                <a:solidFill>
                  <a:srgbClr val="000000"/>
                </a:solidFill>
                <a:latin typeface="Arial"/>
              </a:rPr>
              <a:t>novu</a:t>
            </a:r>
            <a:r>
              <a:rPr lang="en-GB" sz="1100" b="0" strike="noStrike" spc="-1" dirty="0">
                <a:solidFill>
                  <a:srgbClr val="000000"/>
                </a:solidFill>
                <a:latin typeface="Arial"/>
              </a:rPr>
              <a:t> </a:t>
            </a:r>
            <a:r>
              <a:rPr lang="en-GB" sz="1100" b="0" strike="noStrike" spc="-1" dirty="0" err="1">
                <a:solidFill>
                  <a:srgbClr val="000000"/>
                </a:solidFill>
                <a:latin typeface="Arial"/>
              </a:rPr>
              <a:t>fotku</a:t>
            </a:r>
            <a:r>
              <a:rPr lang="en-GB" sz="1100" b="0" strike="noStrike" spc="-1" dirty="0">
                <a:solidFill>
                  <a:srgbClr val="000000"/>
                </a:solidFill>
                <a:latin typeface="Arial"/>
              </a:rPr>
              <a:t>.</a:t>
            </a:r>
          </a:p>
        </p:txBody>
      </p:sp>
      <p:sp>
        <p:nvSpPr>
          <p:cNvPr id="439" name="PlaceHolder 2"/>
          <p:cNvSpPr>
            <a:spLocks noGrp="1" noRot="1" noChangeAspect="1"/>
          </p:cNvSpPr>
          <p:nvPr>
            <p:ph type="sldImg"/>
          </p:nvPr>
        </p:nvSpPr>
        <p:spPr>
          <a:xfrm>
            <a:off x="685800" y="1143000"/>
            <a:ext cx="5484600" cy="3084480"/>
          </a:xfrm>
          <a:prstGeom prst="rect">
            <a:avLst/>
          </a:prstGeom>
          <a:ln w="0">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noRot="1" noChangeAspect="1"/>
          </p:cNvSpPr>
          <p:nvPr>
            <p:ph type="sldImg"/>
          </p:nvPr>
        </p:nvSpPr>
        <p:spPr>
          <a:xfrm>
            <a:off x="685800" y="1143000"/>
            <a:ext cx="5484813" cy="3084513"/>
          </a:xfrm>
          <a:prstGeom prst="rect">
            <a:avLst/>
          </a:prstGeom>
          <a:ln w="0">
            <a:noFill/>
          </a:ln>
        </p:spPr>
      </p:sp>
      <p:sp>
        <p:nvSpPr>
          <p:cNvPr id="441"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42" name="PlaceHolder 3"/>
          <p:cNvSpPr>
            <a:spLocks noGrp="1"/>
          </p:cNvSpPr>
          <p:nvPr>
            <p:ph type="sldNum" idx="53"/>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871F9575-2F98-41BB-B51F-8277479C9D82}" type="slidenum">
              <a:rPr lang="en-GB" sz="1400" b="0" strike="noStrike" spc="-1">
                <a:solidFill>
                  <a:srgbClr val="000000"/>
                </a:solidFill>
                <a:latin typeface="Arial"/>
                <a:ea typeface="Arial"/>
              </a:rPr>
              <a:t>3</a:t>
            </a:fld>
            <a:endParaRPr lang="en-GB" sz="14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PlaceHolder 1"/>
          <p:cNvSpPr>
            <a:spLocks noGrp="1" noRot="1" noChangeAspect="1"/>
          </p:cNvSpPr>
          <p:nvPr>
            <p:ph type="sldImg"/>
          </p:nvPr>
        </p:nvSpPr>
        <p:spPr>
          <a:xfrm>
            <a:off x="685800" y="1143000"/>
            <a:ext cx="5484600" cy="3084480"/>
          </a:xfrm>
          <a:prstGeom prst="rect">
            <a:avLst/>
          </a:prstGeom>
          <a:ln w="0">
            <a:noFill/>
          </a:ln>
        </p:spPr>
      </p:sp>
      <p:sp>
        <p:nvSpPr>
          <p:cNvPr id="444"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45" name="PlaceHolder 3"/>
          <p:cNvSpPr>
            <a:spLocks noGrp="1"/>
          </p:cNvSpPr>
          <p:nvPr>
            <p:ph type="sldNum" idx="54"/>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DE2C35FC-4F36-42E4-B26A-6F2300449162}" type="slidenum">
              <a:rPr lang="en-GB" sz="1400" b="0" strike="noStrike" spc="-1">
                <a:solidFill>
                  <a:srgbClr val="000000"/>
                </a:solidFill>
                <a:latin typeface="Arial"/>
                <a:ea typeface="Arial"/>
              </a:rPr>
              <a:t>9</a:t>
            </a:fld>
            <a:endParaRPr lang="en-GB" sz="14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PlaceHolder 1"/>
          <p:cNvSpPr>
            <a:spLocks noGrp="1" noRot="1" noChangeAspect="1"/>
          </p:cNvSpPr>
          <p:nvPr>
            <p:ph type="sldImg"/>
          </p:nvPr>
        </p:nvSpPr>
        <p:spPr>
          <a:xfrm>
            <a:off x="685800" y="1143000"/>
            <a:ext cx="5484600" cy="3084480"/>
          </a:xfrm>
          <a:prstGeom prst="rect">
            <a:avLst/>
          </a:prstGeom>
          <a:ln w="0">
            <a:noFill/>
          </a:ln>
        </p:spPr>
      </p:sp>
      <p:sp>
        <p:nvSpPr>
          <p:cNvPr id="447"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48" name="PlaceHolder 3"/>
          <p:cNvSpPr>
            <a:spLocks noGrp="1"/>
          </p:cNvSpPr>
          <p:nvPr>
            <p:ph type="sldNum" idx="55"/>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D30242B4-B9DA-44E3-A6C4-C9F837FF0A22}" type="slidenum">
              <a:rPr lang="en-GB" sz="1400" b="0" strike="noStrike" spc="-1">
                <a:solidFill>
                  <a:srgbClr val="000000"/>
                </a:solidFill>
                <a:latin typeface="Arial"/>
                <a:ea typeface="Arial"/>
              </a:rPr>
              <a:t>20</a:t>
            </a:fld>
            <a:endParaRPr lang="en-GB" sz="14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PlaceHolder 1"/>
          <p:cNvSpPr>
            <a:spLocks noGrp="1" noRot="1" noChangeAspect="1"/>
          </p:cNvSpPr>
          <p:nvPr>
            <p:ph type="sldImg"/>
          </p:nvPr>
        </p:nvSpPr>
        <p:spPr>
          <a:xfrm>
            <a:off x="685800" y="1143000"/>
            <a:ext cx="5484600" cy="3084480"/>
          </a:xfrm>
          <a:prstGeom prst="rect">
            <a:avLst/>
          </a:prstGeom>
          <a:ln w="0">
            <a:noFill/>
          </a:ln>
        </p:spPr>
      </p:sp>
      <p:sp>
        <p:nvSpPr>
          <p:cNvPr id="450"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51" name="PlaceHolder 3"/>
          <p:cNvSpPr>
            <a:spLocks noGrp="1"/>
          </p:cNvSpPr>
          <p:nvPr>
            <p:ph type="sldNum" idx="56"/>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E9630C97-E0B1-426F-B7F7-B763C0F37F8A}" type="slidenum">
              <a:rPr lang="en-GB" sz="1400" b="0" strike="noStrike" spc="-1">
                <a:solidFill>
                  <a:srgbClr val="000000"/>
                </a:solidFill>
                <a:latin typeface="Arial"/>
                <a:ea typeface="Arial"/>
              </a:rPr>
              <a:t>35</a:t>
            </a:fld>
            <a:endParaRPr lang="en-GB" sz="14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PlaceHolder 1"/>
          <p:cNvSpPr>
            <a:spLocks noGrp="1" noRot="1" noChangeAspect="1"/>
          </p:cNvSpPr>
          <p:nvPr>
            <p:ph type="sldImg"/>
          </p:nvPr>
        </p:nvSpPr>
        <p:spPr>
          <a:xfrm>
            <a:off x="685800" y="1143000"/>
            <a:ext cx="5484600" cy="3084480"/>
          </a:xfrm>
          <a:prstGeom prst="rect">
            <a:avLst/>
          </a:prstGeom>
          <a:ln w="0">
            <a:noFill/>
          </a:ln>
        </p:spPr>
      </p:sp>
      <p:sp>
        <p:nvSpPr>
          <p:cNvPr id="453"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54" name="PlaceHolder 3"/>
          <p:cNvSpPr>
            <a:spLocks noGrp="1"/>
          </p:cNvSpPr>
          <p:nvPr>
            <p:ph type="sldNum" idx="57"/>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EC29E30C-ECDB-4903-9690-9D5094EA3638}" type="slidenum">
              <a:rPr lang="en-GB" sz="1400" b="0" strike="noStrike" spc="-1">
                <a:solidFill>
                  <a:srgbClr val="000000"/>
                </a:solidFill>
                <a:latin typeface="Arial"/>
                <a:ea typeface="Arial"/>
              </a:rPr>
              <a:t>43</a:t>
            </a:fld>
            <a:endParaRPr lang="en-GB" sz="1400" b="0" strike="noStrike" spc="-1">
              <a:solidFill>
                <a:srgbClr val="000000"/>
              </a:solid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712AD-0989-C8A9-98D2-9A85E47B359B}"/>
            </a:ext>
          </a:extLst>
        </p:cNvPr>
        <p:cNvGrpSpPr/>
        <p:nvPr/>
      </p:nvGrpSpPr>
      <p:grpSpPr>
        <a:xfrm>
          <a:off x="0" y="0"/>
          <a:ext cx="0" cy="0"/>
          <a:chOff x="0" y="0"/>
          <a:chExt cx="0" cy="0"/>
        </a:xfrm>
      </p:grpSpPr>
      <p:sp>
        <p:nvSpPr>
          <p:cNvPr id="455" name="PlaceHolder 1">
            <a:extLst>
              <a:ext uri="{FF2B5EF4-FFF2-40B4-BE49-F238E27FC236}">
                <a16:creationId xmlns:a16="http://schemas.microsoft.com/office/drawing/2014/main" id="{10FD1E7F-79CA-54CE-CFC4-5532512359DA}"/>
              </a:ext>
            </a:extLst>
          </p:cNvPr>
          <p:cNvSpPr>
            <a:spLocks noGrp="1" noRot="1" noChangeAspect="1"/>
          </p:cNvSpPr>
          <p:nvPr>
            <p:ph type="sldImg"/>
          </p:nvPr>
        </p:nvSpPr>
        <p:spPr>
          <a:xfrm>
            <a:off x="685800" y="1143000"/>
            <a:ext cx="5484813" cy="3084513"/>
          </a:xfrm>
          <a:prstGeom prst="rect">
            <a:avLst/>
          </a:prstGeom>
          <a:ln w="0">
            <a:noFill/>
          </a:ln>
        </p:spPr>
      </p:sp>
      <p:sp>
        <p:nvSpPr>
          <p:cNvPr id="456" name="PlaceHolder 2">
            <a:extLst>
              <a:ext uri="{FF2B5EF4-FFF2-40B4-BE49-F238E27FC236}">
                <a16:creationId xmlns:a16="http://schemas.microsoft.com/office/drawing/2014/main" id="{7A7DEAB9-109D-F661-81B8-232EA3B7016D}"/>
              </a:ext>
            </a:extLst>
          </p:cNvPr>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57" name="PlaceHolder 3">
            <a:extLst>
              <a:ext uri="{FF2B5EF4-FFF2-40B4-BE49-F238E27FC236}">
                <a16:creationId xmlns:a16="http://schemas.microsoft.com/office/drawing/2014/main" id="{8882A7EE-94B5-53B9-A3F4-86DF2C59DA6C}"/>
              </a:ext>
            </a:extLst>
          </p:cNvPr>
          <p:cNvSpPr>
            <a:spLocks noGrp="1"/>
          </p:cNvSpPr>
          <p:nvPr>
            <p:ph type="sldNum" idx="58"/>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A202ECDA-8B92-48A8-91BD-FBC718557079}" type="slidenum">
              <a:rPr lang="en-GB" sz="1400" b="0" strike="noStrike" spc="-1">
                <a:solidFill>
                  <a:srgbClr val="000000"/>
                </a:solidFill>
                <a:latin typeface="Arial"/>
                <a:ea typeface="Arial"/>
              </a:rPr>
              <a:t>47</a:t>
            </a:fld>
            <a:endParaRPr lang="en-GB" sz="1400" b="0" strike="noStrike" spc="-1">
              <a:solidFill>
                <a:srgbClr val="000000"/>
              </a:solidFill>
              <a:latin typeface="Times New Roman"/>
            </a:endParaRPr>
          </a:p>
        </p:txBody>
      </p:sp>
    </p:spTree>
    <p:extLst>
      <p:ext uri="{BB962C8B-B14F-4D97-AF65-F5344CB8AC3E}">
        <p14:creationId xmlns:p14="http://schemas.microsoft.com/office/powerpoint/2010/main" val="426970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noRot="1" noChangeAspect="1"/>
          </p:cNvSpPr>
          <p:nvPr>
            <p:ph type="sldImg"/>
          </p:nvPr>
        </p:nvSpPr>
        <p:spPr>
          <a:xfrm>
            <a:off x="685800" y="1143000"/>
            <a:ext cx="5484813" cy="3084513"/>
          </a:xfrm>
          <a:prstGeom prst="rect">
            <a:avLst/>
          </a:prstGeom>
          <a:ln w="0">
            <a:noFill/>
          </a:ln>
        </p:spPr>
      </p:sp>
      <p:sp>
        <p:nvSpPr>
          <p:cNvPr id="456" name="PlaceHolder 2"/>
          <p:cNvSpPr>
            <a:spLocks noGrp="1"/>
          </p:cNvSpPr>
          <p:nvPr>
            <p:ph type="body"/>
          </p:nvPr>
        </p:nvSpPr>
        <p:spPr>
          <a:xfrm>
            <a:off x="685800" y="4400640"/>
            <a:ext cx="5484600" cy="3598920"/>
          </a:xfrm>
          <a:prstGeom prst="rect">
            <a:avLst/>
          </a:prstGeom>
          <a:noFill/>
          <a:ln w="0">
            <a:noFill/>
          </a:ln>
        </p:spPr>
        <p:txBody>
          <a:bodyPr lIns="0" tIns="0" rIns="0" bIns="0" anchor="t">
            <a:noAutofit/>
          </a:bodyPr>
          <a:lstStyle/>
          <a:p>
            <a:pPr marL="216000" indent="-216000">
              <a:buNone/>
            </a:pPr>
            <a:endParaRPr lang="en-GB" sz="1800" b="0" strike="noStrike" spc="-1">
              <a:solidFill>
                <a:srgbClr val="000000"/>
              </a:solidFill>
              <a:latin typeface="Arial"/>
            </a:endParaRPr>
          </a:p>
        </p:txBody>
      </p:sp>
      <p:sp>
        <p:nvSpPr>
          <p:cNvPr id="457" name="PlaceHolder 3"/>
          <p:cNvSpPr>
            <a:spLocks noGrp="1"/>
          </p:cNvSpPr>
          <p:nvPr>
            <p:ph type="sldNum" idx="58"/>
          </p:nvPr>
        </p:nvSpPr>
        <p:spPr>
          <a:xfrm>
            <a:off x="3884760" y="8685360"/>
            <a:ext cx="2970000" cy="456840"/>
          </a:xfrm>
          <a:prstGeom prst="rect">
            <a:avLst/>
          </a:prstGeom>
          <a:noFill/>
          <a:ln w="0">
            <a:noFill/>
          </a:ln>
        </p:spPr>
        <p:txBody>
          <a:bodyPr lIns="0" tIns="0" rIns="0" bIns="0" anchor="b">
            <a:noAutofit/>
          </a:bodyPr>
          <a:lstStyle>
            <a:lvl1pPr indent="0" algn="r">
              <a:lnSpc>
                <a:spcPct val="100000"/>
              </a:lnSpc>
              <a:buNone/>
              <a:tabLst>
                <a:tab pos="0" algn="l"/>
              </a:tabLst>
              <a:defRPr lang="en-GB" sz="1400" b="0" strike="noStrike" spc="-1">
                <a:solidFill>
                  <a:srgbClr val="000000"/>
                </a:solidFill>
                <a:latin typeface="Arial"/>
                <a:ea typeface="Arial"/>
              </a:defRPr>
            </a:lvl1pPr>
          </a:lstStyle>
          <a:p>
            <a:pPr indent="0" algn="r">
              <a:lnSpc>
                <a:spcPct val="100000"/>
              </a:lnSpc>
              <a:buNone/>
              <a:tabLst>
                <a:tab pos="0" algn="l"/>
              </a:tabLst>
            </a:pPr>
            <a:fld id="{A202ECDA-8B92-48A8-91BD-FBC718557079}" type="slidenum">
              <a:rPr lang="en-GB" sz="1400" b="0" strike="noStrike" spc="-1">
                <a:solidFill>
                  <a:srgbClr val="000000"/>
                </a:solidFill>
                <a:latin typeface="Arial"/>
                <a:ea typeface="Arial"/>
              </a:rPr>
              <a:t>47</a:t>
            </a:fld>
            <a:endParaRPr lang="en-GB" sz="14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8"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2" name="PlaceHolder 5"/>
          <p:cNvSpPr>
            <a:spLocks noGrp="1"/>
          </p:cNvSpPr>
          <p:nvPr>
            <p:ph type="sldNum" idx="1"/>
          </p:nvPr>
        </p:nvSpPr>
        <p:spPr/>
        <p:txBody>
          <a:bodyPr/>
          <a:lstStyle/>
          <a:p>
            <a:fld id="{E0FDA806-69C8-42A3-A346-A5C04D0CE928}"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endParaRPr lang="en-GB" sz="4400" b="0" strike="noStrike" spc="-1">
              <a:solidFill>
                <a:srgbClr val="000000"/>
              </a:solidFill>
              <a:latin typeface="Arial"/>
            </a:endParaRPr>
          </a:p>
        </p:txBody>
      </p:sp>
      <p:sp>
        <p:nvSpPr>
          <p:cNvPr id="3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en-GB" sz="3200" b="0" strike="noStrike" spc="-1">
              <a:solidFill>
                <a:srgbClr val="000000"/>
              </a:solidFill>
              <a:latin typeface="Arial"/>
            </a:endParaRPr>
          </a:p>
        </p:txBody>
      </p:sp>
      <p:sp>
        <p:nvSpPr>
          <p:cNvPr id="4" name="PlaceHolder 3"/>
          <p:cNvSpPr>
            <a:spLocks noGrp="1"/>
          </p:cNvSpPr>
          <p:nvPr>
            <p:ph type="sldNum" idx="7"/>
          </p:nvPr>
        </p:nvSpPr>
        <p:spPr/>
        <p:txBody>
          <a:bodyPr/>
          <a:lstStyle/>
          <a:p>
            <a:fld id="{3276E6E2-8A44-4B22-A1F4-25C55F1392E9}"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lstStyle/>
          <a:p>
            <a:r>
              <a:t>Footer</a:t>
            </a:r>
          </a:p>
        </p:txBody>
      </p:sp>
      <p:sp>
        <p:nvSpPr>
          <p:cNvPr id="3" name="PlaceHolder 2"/>
          <p:cNvSpPr>
            <a:spLocks noGrp="1"/>
          </p:cNvSpPr>
          <p:nvPr>
            <p:ph type="sldNum" idx="26"/>
          </p:nvPr>
        </p:nvSpPr>
        <p:spPr/>
        <p:txBody>
          <a:bodyPr/>
          <a:lstStyle/>
          <a:p>
            <a:fld id="{49719DA8-10E6-4FD5-BE03-F33F192AAF0A}" type="slidenum">
              <a:t>‹#›</a:t>
            </a:fld>
            <a:endParaRPr/>
          </a:p>
        </p:txBody>
      </p:sp>
      <p:sp>
        <p:nvSpPr>
          <p:cNvPr id="4" name="PlaceHolder 3"/>
          <p:cNvSpPr>
            <a:spLocks noGrp="1"/>
          </p:cNvSpPr>
          <p:nvPr>
            <p:ph type="dt" idx="2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pPr indent="0">
              <a:buNone/>
            </a:pPr>
            <a:r>
              <a:rPr lang="en-GB"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457200" y="1203480"/>
            <a:ext cx="4015440" cy="1422360"/>
          </a:xfrm>
          <a:prstGeom prst="rect">
            <a:avLst/>
          </a:prstGeom>
          <a:noFill/>
          <a:ln w="0">
            <a:noFill/>
          </a:ln>
        </p:spPr>
        <p:txBody>
          <a:bodyPr lIns="0" tIns="0" rIns="0" bIns="0" anchor="t">
            <a:normAutofit fontScale="43333"/>
          </a:bodyPr>
          <a:lstStyle/>
          <a:p>
            <a:pPr marL="432000" indent="-324000">
              <a:spcBef>
                <a:spcPts val="1417"/>
              </a:spcBef>
              <a:buClr>
                <a:srgbClr val="000000"/>
              </a:buClr>
              <a:buSzPct val="45000"/>
              <a:buFont typeface="Wingdings" charset="2"/>
              <a:buChar char=""/>
            </a:pPr>
            <a:r>
              <a:rPr lang="en-GB"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1800" b="0" strike="noStrike" spc="-1">
                <a:solidFill>
                  <a:srgbClr val="000000"/>
                </a:solidFill>
                <a:latin typeface="Arial"/>
              </a:rPr>
              <a:t>Seventh Outline Level</a:t>
            </a:r>
          </a:p>
        </p:txBody>
      </p:sp>
      <p:sp>
        <p:nvSpPr>
          <p:cNvPr id="2" name="PlaceHolder 3"/>
          <p:cNvSpPr>
            <a:spLocks noGrp="1"/>
          </p:cNvSpPr>
          <p:nvPr>
            <p:ph type="body"/>
          </p:nvPr>
        </p:nvSpPr>
        <p:spPr>
          <a:xfrm>
            <a:off x="4674240" y="1203480"/>
            <a:ext cx="4015440" cy="1422360"/>
          </a:xfrm>
          <a:prstGeom prst="rect">
            <a:avLst/>
          </a:prstGeom>
          <a:noFill/>
          <a:ln w="0">
            <a:noFill/>
          </a:ln>
        </p:spPr>
        <p:txBody>
          <a:bodyPr lIns="0" tIns="0" rIns="0" bIns="0" anchor="t">
            <a:normAutofit fontScale="43333"/>
          </a:bodyPr>
          <a:lstStyle/>
          <a:p>
            <a:pPr marL="432000" indent="-324000">
              <a:spcBef>
                <a:spcPts val="1417"/>
              </a:spcBef>
              <a:buClr>
                <a:srgbClr val="000000"/>
              </a:buClr>
              <a:buSzPct val="45000"/>
              <a:buFont typeface="Wingdings" charset="2"/>
              <a:buChar char=""/>
            </a:pPr>
            <a:r>
              <a:rPr lang="en-GB"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1800" b="0" strike="noStrike" spc="-1">
                <a:solidFill>
                  <a:srgbClr val="000000"/>
                </a:solidFill>
                <a:latin typeface="Arial"/>
              </a:rPr>
              <a:t>Seventh Outline Level</a:t>
            </a:r>
          </a:p>
        </p:txBody>
      </p:sp>
      <p:sp>
        <p:nvSpPr>
          <p:cNvPr id="3" name="PlaceHolder 4"/>
          <p:cNvSpPr>
            <a:spLocks noGrp="1"/>
          </p:cNvSpPr>
          <p:nvPr>
            <p:ph type="body"/>
          </p:nvPr>
        </p:nvSpPr>
        <p:spPr>
          <a:xfrm>
            <a:off x="457200" y="2761920"/>
            <a:ext cx="8228880" cy="1422360"/>
          </a:xfrm>
          <a:prstGeom prst="rect">
            <a:avLst/>
          </a:prstGeom>
          <a:noFill/>
          <a:ln w="0">
            <a:noFill/>
          </a:ln>
        </p:spPr>
        <p:txBody>
          <a:bodyPr lIns="0" tIns="0" rIns="0" bIns="0" anchor="t">
            <a:normAutofit fontScale="50000"/>
          </a:bodyPr>
          <a:lstStyle/>
          <a:p>
            <a:pPr marL="432000" indent="-324000">
              <a:spcBef>
                <a:spcPts val="1417"/>
              </a:spcBef>
              <a:buClr>
                <a:srgbClr val="000000"/>
              </a:buClr>
              <a:buSzPct val="45000"/>
              <a:buFont typeface="Wingdings" charset="2"/>
              <a:buChar char=""/>
            </a:pPr>
            <a:r>
              <a:rPr lang="en-GB"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1800" b="0" strike="noStrike" spc="-1">
                <a:solidFill>
                  <a:srgbClr val="000000"/>
                </a:solidFill>
                <a:latin typeface="Arial"/>
              </a:rPr>
              <a:t>Seventh Outline Level</a:t>
            </a:r>
          </a:p>
        </p:txBody>
      </p:sp>
      <p:sp>
        <p:nvSpPr>
          <p:cNvPr id="4" name="PlaceHolder 5"/>
          <p:cNvSpPr>
            <a:spLocks noGrp="1"/>
          </p:cNvSpPr>
          <p:nvPr>
            <p:ph type="sldNum" idx="1"/>
          </p:nvPr>
        </p:nvSpPr>
        <p:spPr>
          <a:xfrm>
            <a:off x="8472600" y="4663080"/>
            <a:ext cx="546840" cy="391680"/>
          </a:xfrm>
          <a:prstGeom prst="rect">
            <a:avLst/>
          </a:prstGeom>
          <a:noFill/>
          <a:ln w="0">
            <a:noFill/>
          </a:ln>
        </p:spPr>
        <p:txBody>
          <a:bodyPr lIns="90000" tIns="91440" rIns="90000" bIns="91440" anchor="ctr">
            <a:noAutofit/>
          </a:bodyPr>
          <a:lstStyle>
            <a:lvl1pPr indent="0" algn="r">
              <a:lnSpc>
                <a:spcPct val="100000"/>
              </a:lnSpc>
              <a:buNone/>
              <a:tabLst>
                <a:tab pos="0" algn="l"/>
              </a:tabLst>
              <a:defRPr lang="en-GB" sz="1000" b="0" strike="noStrike" spc="-1">
                <a:solidFill>
                  <a:schemeClr val="dk2"/>
                </a:solidFill>
                <a:latin typeface="Arial"/>
                <a:ea typeface="Arial"/>
              </a:defRPr>
            </a:lvl1pPr>
          </a:lstStyle>
          <a:p>
            <a:pPr indent="0" algn="r">
              <a:lnSpc>
                <a:spcPct val="100000"/>
              </a:lnSpc>
              <a:buNone/>
              <a:tabLst>
                <a:tab pos="0" algn="l"/>
              </a:tabLst>
            </a:pPr>
            <a:fld id="{A4E674AF-1939-4514-A008-83947F7716F2}" type="slidenum">
              <a:rPr lang="en-GB" sz="1000" b="0" strike="noStrike" spc="-1">
                <a:solidFill>
                  <a:schemeClr val="dk2"/>
                </a:solidFill>
                <a:latin typeface="Arial"/>
                <a:ea typeface="Arial"/>
              </a:rPr>
              <a:t>‹#›</a:t>
            </a:fld>
            <a:endParaRPr lang="en-GB"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pPr indent="0">
              <a:buNone/>
            </a:pPr>
            <a:r>
              <a:rPr lang="en-GB" sz="1800" b="0" strike="noStrike" spc="-1">
                <a:solidFill>
                  <a:srgbClr val="000000"/>
                </a:solidFill>
                <a:latin typeface="Arial"/>
              </a:rPr>
              <a:t>Click to edit the title text format</a:t>
            </a:r>
          </a:p>
        </p:txBody>
      </p:sp>
      <p:sp>
        <p:nvSpPr>
          <p:cNvPr id="35" name="PlaceHolder 2"/>
          <p:cNvSpPr>
            <a:spLocks noGrp="1"/>
          </p:cNvSpPr>
          <p:nvPr>
            <p:ph type="body"/>
          </p:nvPr>
        </p:nvSpPr>
        <p:spPr>
          <a:xfrm>
            <a:off x="457200" y="1203480"/>
            <a:ext cx="8228880" cy="2982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1800" b="0" strike="noStrike" spc="-1">
                <a:solidFill>
                  <a:srgbClr val="000000"/>
                </a:solidFill>
                <a:latin typeface="Arial"/>
              </a:rPr>
              <a:t>Seventh Outline Level</a:t>
            </a:r>
          </a:p>
        </p:txBody>
      </p:sp>
      <p:sp>
        <p:nvSpPr>
          <p:cNvPr id="36" name="PlaceHolder 3"/>
          <p:cNvSpPr>
            <a:spLocks noGrp="1"/>
          </p:cNvSpPr>
          <p:nvPr>
            <p:ph type="sldNum" idx="7"/>
          </p:nvPr>
        </p:nvSpPr>
        <p:spPr>
          <a:xfrm>
            <a:off x="8472600" y="4663080"/>
            <a:ext cx="546840" cy="391680"/>
          </a:xfrm>
          <a:prstGeom prst="rect">
            <a:avLst/>
          </a:prstGeom>
          <a:noFill/>
          <a:ln w="0">
            <a:noFill/>
          </a:ln>
        </p:spPr>
        <p:txBody>
          <a:bodyPr lIns="90000" tIns="91440" rIns="90000" bIns="91440" anchor="ctr">
            <a:noAutofit/>
          </a:bodyPr>
          <a:lstStyle>
            <a:lvl1pPr indent="0" algn="r">
              <a:lnSpc>
                <a:spcPct val="100000"/>
              </a:lnSpc>
              <a:buNone/>
              <a:tabLst>
                <a:tab pos="0" algn="l"/>
              </a:tabLst>
              <a:defRPr lang="en-GB" sz="1000" b="0" strike="noStrike" spc="-1">
                <a:solidFill>
                  <a:schemeClr val="dk2"/>
                </a:solidFill>
                <a:latin typeface="Arial"/>
                <a:ea typeface="Arial"/>
              </a:defRPr>
            </a:lvl1pPr>
          </a:lstStyle>
          <a:p>
            <a:pPr indent="0" algn="r">
              <a:lnSpc>
                <a:spcPct val="100000"/>
              </a:lnSpc>
              <a:buNone/>
              <a:tabLst>
                <a:tab pos="0" algn="l"/>
              </a:tabLst>
            </a:pPr>
            <a:fld id="{7AB13294-9F31-4051-83AC-45378452585E}" type="slidenum">
              <a:rPr lang="en-GB" sz="1000" b="0" strike="noStrike" spc="-1">
                <a:solidFill>
                  <a:schemeClr val="dk2"/>
                </a:solidFill>
                <a:latin typeface="Arial"/>
                <a:ea typeface="Arial"/>
              </a:rPr>
              <a:t>‹#›</a:t>
            </a:fld>
            <a:endParaRPr lang="en-GB"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4" name="PlaceHolder 1"/>
          <p:cNvSpPr>
            <a:spLocks noGrp="1"/>
          </p:cNvSpPr>
          <p:nvPr>
            <p:ph type="ftr" idx="25"/>
          </p:nvPr>
        </p:nvSpPr>
        <p:spPr>
          <a:xfrm>
            <a:off x="3029040" y="4767120"/>
            <a:ext cx="3084480" cy="272160"/>
          </a:xfrm>
          <a:prstGeom prst="rect">
            <a:avLst/>
          </a:prstGeom>
          <a:noFill/>
          <a:ln w="0">
            <a:noFill/>
          </a:ln>
        </p:spPr>
        <p:txBody>
          <a:bodyPr lIns="68400" tIns="34200" rIns="68400" bIns="34200" anchor="ctr">
            <a:noAutofit/>
          </a:bodyPr>
          <a:lstStyle>
            <a:lvl1pPr indent="0" algn="ctr">
              <a:lnSpc>
                <a:spcPct val="100000"/>
              </a:lnSpc>
              <a:buNone/>
              <a:tabLst>
                <a:tab pos="0" algn="l"/>
              </a:tabLst>
              <a:defRPr lang="en-GB" sz="1400" b="0" strike="noStrike" spc="-1">
                <a:solidFill>
                  <a:srgbClr val="000000"/>
                </a:solidFill>
                <a:latin typeface="Times New Roman"/>
              </a:defRPr>
            </a:lvl1pPr>
          </a:lstStyle>
          <a:p>
            <a:pPr indent="0" algn="ctr">
              <a:lnSpc>
                <a:spcPct val="100000"/>
              </a:lnSpc>
              <a:buNone/>
              <a:tabLst>
                <a:tab pos="0" algn="l"/>
              </a:tabLst>
            </a:pPr>
            <a:r>
              <a:rPr lang="en-GB" sz="1400" b="0" strike="noStrike" spc="-1">
                <a:solidFill>
                  <a:srgbClr val="000000"/>
                </a:solidFill>
                <a:latin typeface="Times New Roman"/>
              </a:rPr>
              <a:t>&lt;footer&gt;</a:t>
            </a:r>
          </a:p>
        </p:txBody>
      </p:sp>
      <p:sp>
        <p:nvSpPr>
          <p:cNvPr id="105" name="PlaceHolder 2"/>
          <p:cNvSpPr>
            <a:spLocks noGrp="1"/>
          </p:cNvSpPr>
          <p:nvPr>
            <p:ph type="sldNum" idx="26"/>
          </p:nvPr>
        </p:nvSpPr>
        <p:spPr>
          <a:xfrm>
            <a:off x="6458040" y="4767120"/>
            <a:ext cx="2055600" cy="272160"/>
          </a:xfrm>
          <a:prstGeom prst="rect">
            <a:avLst/>
          </a:prstGeom>
          <a:noFill/>
          <a:ln w="0">
            <a:noFill/>
          </a:ln>
        </p:spPr>
        <p:txBody>
          <a:bodyPr lIns="68400" tIns="34200" rIns="68400" bIns="34200" anchor="ctr">
            <a:noAutofit/>
          </a:bodyPr>
          <a:lstStyle>
            <a:lvl1pPr indent="0" algn="r">
              <a:lnSpc>
                <a:spcPct val="100000"/>
              </a:lnSpc>
              <a:buNone/>
              <a:tabLst>
                <a:tab pos="0" algn="l"/>
              </a:tabLst>
              <a:defRPr lang="en-GB" sz="1000" b="0" strike="noStrike" spc="-1">
                <a:solidFill>
                  <a:schemeClr val="dk2"/>
                </a:solidFill>
                <a:latin typeface="Arial"/>
                <a:ea typeface="Arial"/>
              </a:defRPr>
            </a:lvl1pPr>
          </a:lstStyle>
          <a:p>
            <a:pPr indent="0" algn="r">
              <a:lnSpc>
                <a:spcPct val="100000"/>
              </a:lnSpc>
              <a:buNone/>
              <a:tabLst>
                <a:tab pos="0" algn="l"/>
              </a:tabLst>
            </a:pPr>
            <a:fld id="{3760E6D9-0C26-4A8E-B356-19B15F36C7A9}" type="slidenum">
              <a:rPr lang="en-GB" sz="1000" b="0" strike="noStrike" spc="-1">
                <a:solidFill>
                  <a:schemeClr val="dk2"/>
                </a:solidFill>
                <a:latin typeface="Arial"/>
                <a:ea typeface="Arial"/>
              </a:rPr>
              <a:t>‹#›</a:t>
            </a:fld>
            <a:endParaRPr lang="en-GB" sz="1000" b="0" strike="noStrike" spc="-1">
              <a:solidFill>
                <a:srgbClr val="000000"/>
              </a:solidFill>
              <a:latin typeface="Times New Roman"/>
            </a:endParaRPr>
          </a:p>
        </p:txBody>
      </p:sp>
      <p:sp>
        <p:nvSpPr>
          <p:cNvPr id="106" name="PlaceHolder 3"/>
          <p:cNvSpPr>
            <a:spLocks noGrp="1"/>
          </p:cNvSpPr>
          <p:nvPr>
            <p:ph type="dt" idx="27"/>
          </p:nvPr>
        </p:nvSpPr>
        <p:spPr>
          <a:xfrm>
            <a:off x="628560" y="4767120"/>
            <a:ext cx="2055600" cy="272160"/>
          </a:xfrm>
          <a:prstGeom prst="rect">
            <a:avLst/>
          </a:prstGeom>
          <a:noFill/>
          <a:ln w="0">
            <a:noFill/>
          </a:ln>
        </p:spPr>
        <p:txBody>
          <a:bodyPr lIns="68400" tIns="34200" rIns="68400" bIns="34200" anchor="ctr">
            <a:noAutofit/>
          </a:bodyPr>
          <a:lstStyle>
            <a:lvl1pPr indent="0">
              <a:buNone/>
              <a:defRPr lang="en-GB" sz="1400" b="0" strike="noStrike" spc="-1">
                <a:solidFill>
                  <a:srgbClr val="000000"/>
                </a:solidFill>
                <a:latin typeface="Times New Roman"/>
              </a:defRPr>
            </a:lvl1pPr>
          </a:lstStyle>
          <a:p>
            <a:pPr indent="0">
              <a:buNone/>
            </a:pPr>
            <a:r>
              <a:rPr lang="en-GB" sz="1400" b="0" strike="noStrike" spc="-1">
                <a:solidFill>
                  <a:srgbClr val="000000"/>
                </a:solidFill>
                <a:latin typeface="Times New Roman"/>
              </a:rPr>
              <a:t>&lt;date/time&gt;</a:t>
            </a:r>
          </a:p>
        </p:txBody>
      </p:sp>
      <p:sp>
        <p:nvSpPr>
          <p:cNvPr id="107" name="PlaceHolder 4"/>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08"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www.grpc.io/" TargetMode="External"/><Relationship Id="rId2" Type="http://schemas.openxmlformats.org/officeDocument/2006/relationships/hyperlink" Target="https://developers.google.com/protocol-buffers/" TargetMode="External"/><Relationship Id="rId1" Type="http://schemas.openxmlformats.org/officeDocument/2006/relationships/slideLayout" Target="../slideLayouts/slideLayout3.xml"/><Relationship Id="rId4" Type="http://schemas.openxmlformats.org/officeDocument/2006/relationships/hyperlink" Target="https://github.com/kubernetes/kubernetes/tree/release-1.5/pkg/kubelet/server/stream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page.com/somefile"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942480" y="1516680"/>
            <a:ext cx="5150880" cy="158688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5200" b="1" strike="noStrike" spc="-1">
                <a:solidFill>
                  <a:srgbClr val="0A323E"/>
                </a:solidFill>
                <a:latin typeface="Libre Franklin"/>
                <a:ea typeface="Libre Franklin"/>
              </a:rPr>
              <a:t>Containers</a:t>
            </a:r>
            <a:endParaRPr lang="en-GB" sz="5200" b="0" strike="noStrike" spc="-1">
              <a:solidFill>
                <a:srgbClr val="000000"/>
              </a:solidFill>
              <a:latin typeface="Arial"/>
            </a:endParaRPr>
          </a:p>
        </p:txBody>
      </p:sp>
      <p:pic>
        <p:nvPicPr>
          <p:cNvPr id="3" name="Picture 2" descr="Privredna banka Zagreb d.d. – Novac.net | Više za vaš novac!">
            <a:extLst>
              <a:ext uri="{FF2B5EF4-FFF2-40B4-BE49-F238E27FC236}">
                <a16:creationId xmlns:a16="http://schemas.microsoft.com/office/drawing/2014/main" id="{22130D82-FA90-8396-3C25-688F62C45331}"/>
              </a:ext>
            </a:extLst>
          </p:cNvPr>
          <p:cNvPicPr>
            <a:picLocks noChangeAspect="1"/>
          </p:cNvPicPr>
          <p:nvPr/>
        </p:nvPicPr>
        <p:blipFill>
          <a:blip r:embed="rId3"/>
          <a:stretch>
            <a:fillRect/>
          </a:stretch>
        </p:blipFill>
        <p:spPr>
          <a:xfrm>
            <a:off x="943832" y="769620"/>
            <a:ext cx="1527048" cy="518160"/>
          </a:xfrm>
          <a:prstGeom prst="rect">
            <a:avLst/>
          </a:prstGeom>
        </p:spPr>
      </p:pic>
      <p:pic>
        <p:nvPicPr>
          <p:cNvPr id="4" name="Graphic 3" descr="A blue and black logo&#10;&#10;AI-generated content may be incorrect.">
            <a:extLst>
              <a:ext uri="{FF2B5EF4-FFF2-40B4-BE49-F238E27FC236}">
                <a16:creationId xmlns:a16="http://schemas.microsoft.com/office/drawing/2014/main" id="{A091DB22-9D23-B196-DCD9-656170B203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79295" y="767879"/>
            <a:ext cx="2743198" cy="4216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08"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09"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10"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runtimes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hr-HR" sz="1400" b="0" strike="noStrike" spc="-1">
                <a:solidFill>
                  <a:srgbClr val="0A323E"/>
                </a:solidFill>
                <a:latin typeface="Libre Franklin"/>
                <a:ea typeface="Arial"/>
              </a:rPr>
              <a:t>Open Container Initiative (OCI) - </a:t>
            </a:r>
            <a:r>
              <a:rPr lang="en-GB" sz="1400" b="0" strike="noStrike" spc="-1">
                <a:solidFill>
                  <a:srgbClr val="000000"/>
                </a:solidFill>
                <a:latin typeface="Libre Franklin"/>
                <a:ea typeface="Arial"/>
              </a:rPr>
              <a:t>provides a set of industry standards that define a container runtime specification and a container image specification. The image specification defines the format for the bundle of files and metadata that form a container image. When you build an application as a container image, which complies with the OCI standard, you can use any OCI-compliant container engine to execute the application. </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hr-HR" sz="1400" b="0" strike="noStrike" spc="-1">
                <a:solidFill>
                  <a:srgbClr val="000000"/>
                </a:solidFill>
                <a:latin typeface="Libre Franklin"/>
                <a:ea typeface="Arial"/>
              </a:rPr>
              <a:t>Container Runtime Interface - </a:t>
            </a:r>
            <a:r>
              <a:rPr lang="en-GB" sz="1400" b="0" strike="noStrike" spc="-1">
                <a:solidFill>
                  <a:srgbClr val="000000"/>
                </a:solidFill>
                <a:latin typeface="Libre Franklin"/>
                <a:ea typeface="Arial"/>
              </a:rPr>
              <a:t>a plugin interface which enables kubelet to use a wide variety of container runtimes, without the need to recompile. CRI consists of a </a:t>
            </a:r>
            <a:r>
              <a:rPr lang="en-GB" sz="1400" b="0" u="sng" strike="noStrike" spc="-1">
                <a:solidFill>
                  <a:srgbClr val="40E0D0"/>
                </a:solidFill>
                <a:uFillTx/>
                <a:latin typeface="Libre Franklin"/>
                <a:ea typeface="Arial"/>
                <a:hlinkClick r:id="rId2"/>
              </a:rPr>
              <a:t>protocol buffers</a:t>
            </a:r>
            <a:r>
              <a:rPr lang="en-GB" sz="1400" b="0" strike="noStrike" spc="-1">
                <a:solidFill>
                  <a:srgbClr val="000000"/>
                </a:solidFill>
                <a:latin typeface="Libre Franklin"/>
                <a:ea typeface="Arial"/>
              </a:rPr>
              <a:t> and </a:t>
            </a:r>
            <a:r>
              <a:rPr lang="en-GB" sz="1400" b="0" u="sng" strike="noStrike" spc="-1">
                <a:solidFill>
                  <a:srgbClr val="40E0D0"/>
                </a:solidFill>
                <a:uFillTx/>
                <a:latin typeface="Libre Franklin"/>
                <a:ea typeface="Arial"/>
                <a:hlinkClick r:id="rId3"/>
              </a:rPr>
              <a:t>gRPC API</a:t>
            </a:r>
            <a:r>
              <a:rPr lang="en-GB" sz="1400" b="0" strike="noStrike" spc="-1">
                <a:solidFill>
                  <a:srgbClr val="000000"/>
                </a:solidFill>
                <a:latin typeface="Libre Franklin"/>
                <a:ea typeface="Arial"/>
              </a:rPr>
              <a:t>, and </a:t>
            </a:r>
            <a:r>
              <a:rPr lang="en-GB" sz="1400" b="0" u="sng" strike="noStrike" spc="-1">
                <a:solidFill>
                  <a:srgbClr val="40E0D0"/>
                </a:solidFill>
                <a:uFillTx/>
                <a:latin typeface="Libre Franklin"/>
                <a:ea typeface="Arial"/>
                <a:hlinkClick r:id="rId4"/>
              </a:rPr>
              <a:t>libraries</a:t>
            </a:r>
            <a:r>
              <a:rPr lang="en-GB" sz="1400" b="0" strike="noStrike" spc="-1">
                <a:solidFill>
                  <a:srgbClr val="000000"/>
                </a:solidFill>
                <a:latin typeface="Libre Franklin"/>
                <a:ea typeface="Arial"/>
              </a:rPr>
              <a:t>, with additional specifications and tools under active development</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12"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13"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14" name="Google Shape;163;p30"/>
          <p:cNvSpPr/>
          <p:nvPr/>
        </p:nvSpPr>
        <p:spPr>
          <a:xfrm>
            <a:off x="509760" y="537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runtimes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800" b="0" strike="noStrike" spc="-1">
                <a:solidFill>
                  <a:srgbClr val="0A0A23"/>
                </a:solidFill>
                <a:latin typeface="Lato"/>
                <a:ea typeface="Arial"/>
              </a:rPr>
              <a:t> </a:t>
            </a: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p:txBody>
      </p:sp>
      <p:pic>
        <p:nvPicPr>
          <p:cNvPr id="215" name="Graphic 3"/>
          <p:cNvPicPr/>
          <p:nvPr/>
        </p:nvPicPr>
        <p:blipFill>
          <a:blip r:embed="rId2"/>
          <a:stretch/>
        </p:blipFill>
        <p:spPr>
          <a:xfrm>
            <a:off x="5461200" y="710280"/>
            <a:ext cx="2765160" cy="1050840"/>
          </a:xfrm>
          <a:prstGeom prst="rect">
            <a:avLst/>
          </a:prstGeom>
          <a:ln w="0">
            <a:noFill/>
          </a:ln>
        </p:spPr>
      </p:pic>
      <p:pic>
        <p:nvPicPr>
          <p:cNvPr id="216" name="Graphic 5"/>
          <p:cNvPicPr/>
          <p:nvPr/>
        </p:nvPicPr>
        <p:blipFill>
          <a:blip r:embed="rId3"/>
          <a:stretch/>
        </p:blipFill>
        <p:spPr>
          <a:xfrm>
            <a:off x="214920" y="1080000"/>
            <a:ext cx="4824000" cy="1289880"/>
          </a:xfrm>
          <a:prstGeom prst="rect">
            <a:avLst/>
          </a:prstGeom>
          <a:ln w="0">
            <a:noFill/>
          </a:ln>
        </p:spPr>
      </p:pic>
      <p:pic>
        <p:nvPicPr>
          <p:cNvPr id="217" name="Picture 7" descr="Shape&#10;&#10;Description automatically generated with low confidence"/>
          <p:cNvPicPr/>
          <p:nvPr/>
        </p:nvPicPr>
        <p:blipFill>
          <a:blip r:embed="rId4"/>
          <a:stretch/>
        </p:blipFill>
        <p:spPr>
          <a:xfrm>
            <a:off x="465840" y="2728080"/>
            <a:ext cx="3313080" cy="1050840"/>
          </a:xfrm>
          <a:prstGeom prst="rect">
            <a:avLst/>
          </a:prstGeom>
          <a:ln w="0">
            <a:noFill/>
          </a:ln>
        </p:spPr>
      </p:pic>
      <p:pic>
        <p:nvPicPr>
          <p:cNvPr id="218" name="Picture 10" descr="Shape&#10;&#10;Description automatically generated with medium confidence"/>
          <p:cNvPicPr/>
          <p:nvPr/>
        </p:nvPicPr>
        <p:blipFill>
          <a:blip r:embed="rId5"/>
          <a:stretch/>
        </p:blipFill>
        <p:spPr>
          <a:xfrm>
            <a:off x="5856120" y="2402640"/>
            <a:ext cx="2311560" cy="571320"/>
          </a:xfrm>
          <a:prstGeom prst="rect">
            <a:avLst/>
          </a:prstGeom>
          <a:ln w="0">
            <a:noFill/>
          </a:ln>
        </p:spPr>
      </p:pic>
      <p:pic>
        <p:nvPicPr>
          <p:cNvPr id="219" name="Picture 12" descr="Logo&#10;&#10;Description automatically generated"/>
          <p:cNvPicPr/>
          <p:nvPr/>
        </p:nvPicPr>
        <p:blipFill>
          <a:blip r:embed="rId6"/>
          <a:stretch/>
        </p:blipFill>
        <p:spPr>
          <a:xfrm>
            <a:off x="4898160" y="3219480"/>
            <a:ext cx="1940760" cy="16574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21"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22"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23"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Benefits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323E"/>
                </a:solidFill>
                <a:latin typeface="Libre Franklin"/>
                <a:ea typeface="Arial"/>
              </a:rPr>
              <a:t>Low hardware footprint</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323E"/>
                </a:solidFill>
                <a:latin typeface="Libre Franklin"/>
                <a:ea typeface="Arial"/>
              </a:rPr>
              <a:t>Environment isolation</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323E"/>
                </a:solidFill>
                <a:latin typeface="Libre Franklin"/>
                <a:ea typeface="Arial"/>
              </a:rPr>
              <a:t>Quick deployment</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323E"/>
                </a:solidFill>
                <a:latin typeface="Libre Franklin"/>
                <a:ea typeface="Arial"/>
              </a:rPr>
              <a:t>Multiple environment deployment</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323E"/>
                </a:solidFill>
                <a:latin typeface="Libre Franklin"/>
                <a:ea typeface="Arial"/>
              </a:rPr>
              <a:t>Reusability</a:t>
            </a:r>
            <a:endParaRPr lang="en-GB" sz="16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25"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26"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27"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dirty="0" err="1">
                <a:solidFill>
                  <a:srgbClr val="C9211E"/>
                </a:solidFill>
                <a:latin typeface="Libre Franklin"/>
                <a:ea typeface="Libre Franklin"/>
              </a:rPr>
              <a:t>Container</a:t>
            </a:r>
            <a:r>
              <a:rPr lang="hr-HR" sz="1500" b="1" strike="noStrike" spc="-1" dirty="0">
                <a:solidFill>
                  <a:srgbClr val="C9211E"/>
                </a:solidFill>
                <a:latin typeface="Libre Franklin"/>
                <a:ea typeface="Libre Franklin"/>
              </a:rPr>
              <a:t> </a:t>
            </a:r>
            <a:r>
              <a:rPr lang="hr-HR" sz="1500" b="1" strike="noStrike" spc="-1" dirty="0" err="1">
                <a:solidFill>
                  <a:srgbClr val="C9211E"/>
                </a:solidFill>
                <a:latin typeface="Libre Franklin"/>
                <a:ea typeface="Libre Franklin"/>
              </a:rPr>
              <a:t>History</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tabLst>
                <a:tab pos="0" algn="l"/>
              </a:tabLst>
            </a:pPr>
            <a:r>
              <a:rPr lang="en-GB" sz="1400" b="0" strike="noStrike" spc="-1" dirty="0">
                <a:solidFill>
                  <a:srgbClr val="000000"/>
                </a:solidFill>
                <a:latin typeface="Libre Franklin"/>
                <a:ea typeface="Arial"/>
              </a:rPr>
              <a:t>Containers have quickly gained popularity in recent years. However, the technology behind containers has been around for a relatively long time. </a:t>
            </a:r>
            <a:r>
              <a:rPr lang="en-GB" sz="1400" spc="-1" dirty="0">
                <a:solidFill>
                  <a:srgbClr val="000000"/>
                </a:solidFill>
                <a:latin typeface="Libre Franklin"/>
                <a:ea typeface="Arial"/>
              </a:rPr>
              <a:t>The first concept of "Jail" through chroot command was released in 1979. </a:t>
            </a:r>
            <a:r>
              <a:rPr lang="en-GB" sz="1400" b="0" strike="noStrike" spc="-1" dirty="0">
                <a:solidFill>
                  <a:srgbClr val="000000"/>
                </a:solidFill>
                <a:latin typeface="Libre Franklin"/>
                <a:ea typeface="Arial"/>
              </a:rPr>
              <a:t>In 2001, Linux introduced a project named </a:t>
            </a:r>
            <a:r>
              <a:rPr lang="en-GB" sz="1400" b="0" strike="noStrike" spc="-1" dirty="0" err="1">
                <a:solidFill>
                  <a:srgbClr val="000000"/>
                </a:solidFill>
                <a:latin typeface="Libre Franklin"/>
                <a:ea typeface="Arial"/>
              </a:rPr>
              <a:t>VServer</a:t>
            </a:r>
            <a:r>
              <a:rPr lang="en-GB" sz="1400" b="0" strike="noStrike" spc="-1" dirty="0">
                <a:solidFill>
                  <a:srgbClr val="000000"/>
                </a:solidFill>
                <a:latin typeface="Libre Franklin"/>
                <a:ea typeface="Arial"/>
              </a:rPr>
              <a:t>. </a:t>
            </a:r>
            <a:r>
              <a:rPr lang="en-GB" sz="1400" b="0" strike="noStrike" spc="-1" dirty="0" err="1">
                <a:solidFill>
                  <a:srgbClr val="000000"/>
                </a:solidFill>
                <a:latin typeface="Libre Franklin"/>
                <a:ea typeface="Arial"/>
              </a:rPr>
              <a:t>VServer</a:t>
            </a:r>
            <a:r>
              <a:rPr lang="en-GB" sz="1400" b="0" strike="noStrike" spc="-1" dirty="0">
                <a:solidFill>
                  <a:srgbClr val="000000"/>
                </a:solidFill>
                <a:latin typeface="Libre Franklin"/>
                <a:ea typeface="Arial"/>
              </a:rPr>
              <a:t> was the first attempt at running complete sets of processes inside a single server with a high degree of isolation. From </a:t>
            </a:r>
            <a:r>
              <a:rPr lang="en-GB" sz="1400" b="0" strike="noStrike" spc="-1" dirty="0" err="1">
                <a:solidFill>
                  <a:srgbClr val="000000"/>
                </a:solidFill>
                <a:latin typeface="Libre Franklin"/>
                <a:ea typeface="Arial"/>
              </a:rPr>
              <a:t>VServer</a:t>
            </a:r>
            <a:r>
              <a:rPr lang="en-GB" sz="1400" b="0" strike="noStrike" spc="-1" dirty="0">
                <a:solidFill>
                  <a:srgbClr val="000000"/>
                </a:solidFill>
                <a:latin typeface="Libre Franklin"/>
                <a:ea typeface="Arial"/>
              </a:rPr>
              <a:t>, the idea of isolated processes further evolved and became formalized around the following features of the Linux kernel:</a:t>
            </a:r>
            <a:endParaRPr lang="en-GB" sz="1400" b="0" strike="noStrike" spc="-1" dirty="0">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marL="285750" indent="-285750">
              <a:lnSpc>
                <a:spcPct val="100000"/>
              </a:lnSpc>
              <a:buClr>
                <a:srgbClr val="000000"/>
              </a:buClr>
              <a:buFont typeface="Arial"/>
              <a:buChar char="•"/>
              <a:tabLst>
                <a:tab pos="0" algn="l"/>
              </a:tabLst>
            </a:pPr>
            <a:r>
              <a:rPr lang="en-GB" sz="1400" b="0" strike="noStrike" spc="-1" dirty="0">
                <a:solidFill>
                  <a:srgbClr val="000000"/>
                </a:solidFill>
                <a:latin typeface="Libre Franklin"/>
                <a:ea typeface="Arial"/>
              </a:rPr>
              <a:t>Namespaces</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marL="285750" indent="-285750">
              <a:lnSpc>
                <a:spcPct val="100000"/>
              </a:lnSpc>
              <a:buClr>
                <a:srgbClr val="000000"/>
              </a:buClr>
              <a:buFont typeface="Arial"/>
              <a:buChar char="•"/>
              <a:tabLst>
                <a:tab pos="0" algn="l"/>
              </a:tabLst>
            </a:pPr>
            <a:r>
              <a:rPr lang="en-GB" sz="1400" b="0" strike="noStrike" spc="-1" dirty="0">
                <a:solidFill>
                  <a:srgbClr val="000000"/>
                </a:solidFill>
                <a:latin typeface="Libre Franklin"/>
                <a:ea typeface="Arial"/>
              </a:rPr>
              <a:t>Control groups (</a:t>
            </a:r>
            <a:r>
              <a:rPr lang="en-GB" sz="1400" b="0" strike="noStrike" spc="-1" dirty="0" err="1">
                <a:solidFill>
                  <a:srgbClr val="000000"/>
                </a:solidFill>
                <a:latin typeface="Libre Franklin"/>
                <a:ea typeface="Arial"/>
              </a:rPr>
              <a:t>cgroups</a:t>
            </a:r>
            <a:r>
              <a:rPr lang="en-GB" sz="1400" b="0" strike="noStrike" spc="-1" dirty="0">
                <a:solidFill>
                  <a:srgbClr val="000000"/>
                </a:solidFill>
                <a:latin typeface="Libre Franklin"/>
                <a:ea typeface="Arial"/>
              </a:rPr>
              <a:t>)</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marL="285750" indent="-285750">
              <a:lnSpc>
                <a:spcPct val="100000"/>
              </a:lnSpc>
              <a:buClr>
                <a:srgbClr val="000000"/>
              </a:buClr>
              <a:buFont typeface="Arial"/>
              <a:buChar char="•"/>
              <a:tabLst>
                <a:tab pos="0" algn="l"/>
              </a:tabLst>
            </a:pPr>
            <a:r>
              <a:rPr lang="en-GB" sz="1400" b="0" strike="noStrike" spc="-1" dirty="0">
                <a:solidFill>
                  <a:srgbClr val="000000"/>
                </a:solidFill>
                <a:latin typeface="Libre Franklin"/>
                <a:ea typeface="Arial"/>
              </a:rPr>
              <a:t>Seccomp</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marL="285750" indent="-285750">
              <a:lnSpc>
                <a:spcPct val="100000"/>
              </a:lnSpc>
              <a:buClr>
                <a:srgbClr val="000000"/>
              </a:buClr>
              <a:buFont typeface="Arial"/>
              <a:buChar char="•"/>
              <a:tabLst>
                <a:tab pos="0" algn="l"/>
              </a:tabLst>
            </a:pPr>
            <a:r>
              <a:rPr lang="en-GB" sz="1400" b="0" strike="noStrike" spc="-1" dirty="0" err="1">
                <a:solidFill>
                  <a:srgbClr val="000000"/>
                </a:solidFill>
                <a:latin typeface="Libre Franklin"/>
                <a:ea typeface="Arial"/>
              </a:rPr>
              <a:t>SELinux</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29"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30"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31"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Control groups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400" b="0" strike="noStrike" spc="-1">
                <a:solidFill>
                  <a:srgbClr val="0A0A23"/>
                </a:solidFill>
                <a:latin typeface="Libre Franklin"/>
                <a:ea typeface="Arial"/>
              </a:rPr>
              <a:t>Control groups (also called cgroups) is a Linux kernel feature that isolates, prioritizes, and accounts for the resource usage (CPU, memory, disk I/O, network, etc.) of a set of processes. </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hr-HR" sz="1400" b="0" strike="noStrike" spc="-1">
                <a:solidFill>
                  <a:srgbClr val="0A0A23"/>
                </a:solidFill>
                <a:latin typeface="Libre Franklin"/>
                <a:ea typeface="Arial"/>
              </a:rPr>
              <a:t>C</a:t>
            </a:r>
            <a:r>
              <a:rPr lang="en-GB" sz="1400" b="0" strike="noStrike" spc="-1">
                <a:solidFill>
                  <a:srgbClr val="0A0A23"/>
                </a:solidFill>
                <a:latin typeface="Libre Franklin"/>
                <a:ea typeface="Arial"/>
              </a:rPr>
              <a:t>group</a:t>
            </a:r>
            <a:r>
              <a:rPr lang="hr-HR" sz="1400" b="0" strike="noStrike" spc="-1">
                <a:solidFill>
                  <a:srgbClr val="0A0A23"/>
                </a:solidFill>
                <a:latin typeface="Libre Franklin"/>
                <a:ea typeface="Arial"/>
              </a:rPr>
              <a:t>s</a:t>
            </a:r>
            <a:r>
              <a:rPr lang="en-GB" sz="1400" b="0" strike="noStrike" spc="-1">
                <a:solidFill>
                  <a:srgbClr val="0A0A23"/>
                </a:solidFill>
                <a:latin typeface="Libre Franklin"/>
                <a:ea typeface="Arial"/>
              </a:rPr>
              <a:t> ensure that containers only use the resources they need and, if needed, set up limits to what resources a container *can* use. </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400" b="0" strike="noStrike" spc="-1">
                <a:solidFill>
                  <a:srgbClr val="0A0A23"/>
                </a:solidFill>
                <a:latin typeface="Libre Franklin"/>
                <a:ea typeface="Arial"/>
              </a:rPr>
              <a:t>Cgroups also ensure that a single container doesn’t exhaust one of those resources and bring the entire system down.</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33"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34"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35"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a:t>
            </a:r>
            <a:r>
              <a:rPr lang="hr-HR" sz="1500" b="1" strike="noStrike" spc="-1">
                <a:solidFill>
                  <a:srgbClr val="C9211E"/>
                </a:solidFill>
                <a:latin typeface="Libre Franklin"/>
                <a:ea typeface="Arial"/>
              </a:rPr>
              <a:t>Isolated Union file system</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hr-HR" sz="1600" b="0" strike="noStrike" spc="-1">
                <a:solidFill>
                  <a:srgbClr val="0A0A23"/>
                </a:solidFill>
                <a:latin typeface="Libre Franklin"/>
                <a:ea typeface="Arial"/>
              </a:rPr>
              <a:t>Copy on Write storage </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Create a new container instantly (instead of copying its whole filesystem)</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Storage keeps track of what has changed</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Considerably reduces footprint and boot times</a:t>
            </a:r>
            <a:endParaRPr lang="en-GB" sz="16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37"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38"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39" name="Google Shape;163;p30"/>
          <p:cNvSpPr/>
          <p:nvPr/>
        </p:nvSpPr>
        <p:spPr>
          <a:xfrm>
            <a:off x="509760" y="537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OverlayFS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pic>
        <p:nvPicPr>
          <p:cNvPr id="240" name="Picture 239"/>
          <p:cNvPicPr/>
          <p:nvPr/>
        </p:nvPicPr>
        <p:blipFill>
          <a:blip r:embed="rId2"/>
          <a:stretch/>
        </p:blipFill>
        <p:spPr>
          <a:xfrm>
            <a:off x="476280" y="1433160"/>
            <a:ext cx="8179920" cy="227016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242"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43"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244" name="Google Shape;163;p30"/>
          <p:cNvSpPr/>
          <p:nvPr/>
        </p:nvSpPr>
        <p:spPr>
          <a:xfrm>
            <a:off x="509760" y="537120"/>
            <a:ext cx="7563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storage</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Container storage is ephemeral, meaning its contents are not preserved after the container is removed</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pic>
        <p:nvPicPr>
          <p:cNvPr id="245" name="Picture 2"/>
          <p:cNvPicPr/>
          <p:nvPr/>
        </p:nvPicPr>
        <p:blipFill>
          <a:blip r:embed="rId2"/>
          <a:stretch/>
        </p:blipFill>
        <p:spPr>
          <a:xfrm>
            <a:off x="1437840" y="1768680"/>
            <a:ext cx="5320080" cy="277668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Google Shape;155;p 2"/>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247" name="Google Shape;156;p 2"/>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48" name="Google Shape;157;p 2"/>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249" name="Google Shape;163;p 3"/>
          <p:cNvSpPr/>
          <p:nvPr/>
        </p:nvSpPr>
        <p:spPr>
          <a:xfrm>
            <a:off x="509760" y="537120"/>
            <a:ext cx="510228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registries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400" b="0" strike="noStrike" spc="-1">
                <a:solidFill>
                  <a:srgbClr val="0A323E"/>
                </a:solidFill>
                <a:latin typeface="Libre Franklin"/>
                <a:ea typeface="Arial"/>
              </a:rPr>
              <a:t>Public or private container image repositories</a:t>
            </a:r>
            <a:endParaRPr lang="en-GB" sz="1400" b="0" strike="noStrike" spc="-1">
              <a:solidFill>
                <a:srgbClr val="000000"/>
              </a:solidFill>
              <a:latin typeface="Arial"/>
            </a:endParaRPr>
          </a:p>
          <a:p>
            <a:pPr>
              <a:lnSpc>
                <a:spcPct val="100000"/>
              </a:lnSpc>
              <a:tabLst>
                <a:tab pos="0" algn="l"/>
              </a:tabLst>
            </a:pPr>
            <a:r>
              <a:rPr lang="en-GB" sz="1800" b="0" strike="noStrike" spc="-1">
                <a:solidFill>
                  <a:srgbClr val="0A0A23"/>
                </a:solidFill>
                <a:latin typeface="Libre Franklin"/>
                <a:ea typeface="Arial"/>
              </a:rPr>
              <a:t> </a:t>
            </a:r>
            <a:endParaRPr lang="en-GB" sz="18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pic>
        <p:nvPicPr>
          <p:cNvPr id="250" name="Picture 249"/>
          <p:cNvPicPr/>
          <p:nvPr/>
        </p:nvPicPr>
        <p:blipFill>
          <a:blip r:embed="rId2"/>
          <a:stretch/>
        </p:blipFill>
        <p:spPr>
          <a:xfrm>
            <a:off x="3186720" y="1440000"/>
            <a:ext cx="2752200" cy="1484280"/>
          </a:xfrm>
          <a:prstGeom prst="rect">
            <a:avLst/>
          </a:prstGeom>
          <a:ln w="0">
            <a:noFill/>
          </a:ln>
        </p:spPr>
      </p:pic>
      <p:pic>
        <p:nvPicPr>
          <p:cNvPr id="251" name="Picture 250"/>
          <p:cNvPicPr/>
          <p:nvPr/>
        </p:nvPicPr>
        <p:blipFill>
          <a:blip r:embed="rId3"/>
          <a:stretch/>
        </p:blipFill>
        <p:spPr>
          <a:xfrm>
            <a:off x="1260000" y="3702600"/>
            <a:ext cx="2842560" cy="796320"/>
          </a:xfrm>
          <a:prstGeom prst="rect">
            <a:avLst/>
          </a:prstGeom>
          <a:ln w="0">
            <a:noFill/>
          </a:ln>
        </p:spPr>
      </p:pic>
      <p:pic>
        <p:nvPicPr>
          <p:cNvPr id="252" name="Picture 251"/>
          <p:cNvPicPr/>
          <p:nvPr/>
        </p:nvPicPr>
        <p:blipFill>
          <a:blip r:embed="rId4"/>
          <a:stretch/>
        </p:blipFill>
        <p:spPr>
          <a:xfrm>
            <a:off x="7020000" y="2700000"/>
            <a:ext cx="1558080" cy="1749240"/>
          </a:xfrm>
          <a:prstGeom prst="rect">
            <a:avLst/>
          </a:prstGeom>
          <a:ln w="0">
            <a:noFill/>
          </a:ln>
        </p:spPr>
      </p:pic>
      <p:pic>
        <p:nvPicPr>
          <p:cNvPr id="253" name="Picture 252"/>
          <p:cNvPicPr/>
          <p:nvPr/>
        </p:nvPicPr>
        <p:blipFill>
          <a:blip r:embed="rId5"/>
          <a:stretch/>
        </p:blipFill>
        <p:spPr>
          <a:xfrm>
            <a:off x="5760000" y="343080"/>
            <a:ext cx="2135160" cy="1995840"/>
          </a:xfrm>
          <a:prstGeom prst="rect">
            <a:avLst/>
          </a:prstGeom>
          <a:ln w="0">
            <a:noFill/>
          </a:ln>
        </p:spPr>
      </p:pic>
      <p:pic>
        <p:nvPicPr>
          <p:cNvPr id="254" name="Picture 253"/>
          <p:cNvPicPr/>
          <p:nvPr/>
        </p:nvPicPr>
        <p:blipFill>
          <a:blip r:embed="rId6"/>
          <a:stretch/>
        </p:blipFill>
        <p:spPr>
          <a:xfrm>
            <a:off x="4857840" y="3060000"/>
            <a:ext cx="1621080" cy="1756080"/>
          </a:xfrm>
          <a:prstGeom prst="rect">
            <a:avLst/>
          </a:prstGeom>
          <a:ln w="0">
            <a:noFill/>
          </a:ln>
        </p:spPr>
      </p:pic>
      <p:pic>
        <p:nvPicPr>
          <p:cNvPr id="255" name="Picture 254"/>
          <p:cNvPicPr/>
          <p:nvPr/>
        </p:nvPicPr>
        <p:blipFill>
          <a:blip r:embed="rId7"/>
          <a:stretch/>
        </p:blipFill>
        <p:spPr>
          <a:xfrm>
            <a:off x="968760" y="1620000"/>
            <a:ext cx="1550160" cy="155016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56"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4400" b="1" strike="noStrike" spc="-1">
                <a:solidFill>
                  <a:schemeClr val="lt1"/>
                </a:solidFill>
                <a:latin typeface="Libre Franklin"/>
                <a:ea typeface="Libre Franklin"/>
              </a:rPr>
              <a:t>Podman</a:t>
            </a:r>
            <a:endParaRPr lang="en-GB" sz="4400" b="0" strike="noStrike" spc="-1">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Google Shape;130;p26"/>
          <p:cNvPicPr/>
          <p:nvPr/>
        </p:nvPicPr>
        <p:blipFill>
          <a:blip r:embed="rId3"/>
          <a:srcRect l="7688" r="7688" b="74757"/>
          <a:stretch/>
        </p:blipFill>
        <p:spPr>
          <a:xfrm>
            <a:off x="4963680" y="0"/>
            <a:ext cx="4178520" cy="5141880"/>
          </a:xfrm>
          <a:prstGeom prst="rect">
            <a:avLst/>
          </a:prstGeom>
          <a:ln w="0">
            <a:noFill/>
          </a:ln>
        </p:spPr>
      </p:pic>
      <p:sp>
        <p:nvSpPr>
          <p:cNvPr id="171" name="Google Shape;131;p26"/>
          <p:cNvSpPr/>
          <p:nvPr/>
        </p:nvSpPr>
        <p:spPr>
          <a:xfrm>
            <a:off x="357120" y="384840"/>
            <a:ext cx="257652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Agenda</a:t>
            </a:r>
            <a:endParaRPr lang="en-GB" sz="1500" b="0" strike="noStrike" spc="-1">
              <a:solidFill>
                <a:srgbClr val="000000"/>
              </a:solidFill>
              <a:latin typeface="Arial"/>
            </a:endParaRPr>
          </a:p>
        </p:txBody>
      </p:sp>
      <p:sp>
        <p:nvSpPr>
          <p:cNvPr id="172" name="Google Shape;132;p26"/>
          <p:cNvSpPr/>
          <p:nvPr/>
        </p:nvSpPr>
        <p:spPr>
          <a:xfrm>
            <a:off x="331560" y="1048680"/>
            <a:ext cx="4670640" cy="40932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200000"/>
              </a:lnSpc>
              <a:tabLst>
                <a:tab pos="0" algn="l"/>
              </a:tabLst>
            </a:pPr>
            <a:endParaRPr lang="en-GB" sz="1800" b="0" strike="noStrike" spc="-1">
              <a:solidFill>
                <a:srgbClr val="000000"/>
              </a:solidFill>
              <a:latin typeface="Arial"/>
            </a:endParaRPr>
          </a:p>
          <a:p>
            <a:pPr>
              <a:lnSpc>
                <a:spcPct val="200000"/>
              </a:lnSpc>
              <a:tabLst>
                <a:tab pos="0" algn="l"/>
              </a:tabLst>
            </a:pPr>
            <a:endParaRPr lang="en-GB" sz="1400" b="0" strike="noStrike" spc="-1">
              <a:solidFill>
                <a:srgbClr val="000000"/>
              </a:solidFill>
              <a:latin typeface="Arial"/>
            </a:endParaRPr>
          </a:p>
        </p:txBody>
      </p:sp>
      <p:sp>
        <p:nvSpPr>
          <p:cNvPr id="173" name="Google Shape;134;p26"/>
          <p:cNvSpPr/>
          <p:nvPr/>
        </p:nvSpPr>
        <p:spPr>
          <a:xfrm>
            <a:off x="357120" y="1048680"/>
            <a:ext cx="4670640" cy="40932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15000"/>
              </a:lnSpc>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Virtualization</a:t>
            </a:r>
            <a:br>
              <a:rPr sz="1200"/>
            </a:br>
            <a:r>
              <a:rPr lang="hr-HR" sz="1200" b="0" strike="noStrike" spc="-1">
                <a:solidFill>
                  <a:srgbClr val="0A323E"/>
                </a:solidFill>
                <a:latin typeface="Libre Franklin"/>
                <a:ea typeface="DejaVu Sans"/>
              </a:rPr>
              <a:t> </a:t>
            </a: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Types of virtualization</a:t>
            </a:r>
            <a:endParaRPr lang="en-GB" sz="1200" b="0" strike="noStrike" spc="-1">
              <a:solidFill>
                <a:srgbClr val="000000"/>
              </a:solidFill>
              <a:latin typeface="Arial"/>
            </a:endParaRPr>
          </a:p>
          <a:p>
            <a:pPr>
              <a:lnSpc>
                <a:spcPct val="115000"/>
              </a:lnSpc>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VMs vs Containers</a:t>
            </a:r>
            <a:endParaRPr lang="en-GB" sz="1200" b="0" strike="noStrike" spc="-1">
              <a:solidFill>
                <a:srgbClr val="000000"/>
              </a:solidFill>
              <a:latin typeface="Arial"/>
            </a:endParaRPr>
          </a:p>
          <a:p>
            <a:pPr>
              <a:lnSpc>
                <a:spcPct val="115000"/>
              </a:lnSpc>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Podman Architecture</a:t>
            </a:r>
            <a:endParaRPr lang="en-GB" sz="1200" b="0" strike="noStrike" spc="-1">
              <a:solidFill>
                <a:srgbClr val="000000"/>
              </a:solidFill>
              <a:latin typeface="Arial"/>
            </a:endParaRPr>
          </a:p>
          <a:p>
            <a:pPr>
              <a:lnSpc>
                <a:spcPct val="115000"/>
              </a:lnSpc>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Containerfiles</a:t>
            </a: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Clud Native Development</a:t>
            </a:r>
            <a:endParaRPr lang="en-GB" sz="1200" b="0" strike="noStrike" spc="-1">
              <a:solidFill>
                <a:srgbClr val="000000"/>
              </a:solidFill>
              <a:latin typeface="Arial"/>
            </a:endParaRPr>
          </a:p>
          <a:p>
            <a:pPr>
              <a:lnSpc>
                <a:spcPct val="115000"/>
              </a:lnSpc>
              <a:tabLst>
                <a:tab pos="0" algn="l"/>
              </a:tabLst>
            </a:pPr>
            <a:endParaRPr lang="en-GB" sz="1200" b="0" strike="noStrike" spc="-1">
              <a:solidFill>
                <a:srgbClr val="000000"/>
              </a:solidFill>
              <a:latin typeface="Arial"/>
            </a:endParaRPr>
          </a:p>
          <a:p>
            <a:pPr marL="171360" indent="-171360">
              <a:lnSpc>
                <a:spcPct val="115000"/>
              </a:lnSpc>
              <a:buClr>
                <a:srgbClr val="000000"/>
              </a:buClr>
              <a:buFont typeface="Arial"/>
              <a:buChar char="•"/>
              <a:tabLst>
                <a:tab pos="0" algn="l"/>
              </a:tabLst>
            </a:pPr>
            <a:r>
              <a:rPr lang="hr-HR" sz="1200" b="1" strike="noStrike" spc="-1">
                <a:solidFill>
                  <a:srgbClr val="0A323E"/>
                </a:solidFill>
                <a:latin typeface="Libre Franklin"/>
                <a:ea typeface="Libre Franklin"/>
              </a:rPr>
              <a:t>Lab</a:t>
            </a:r>
            <a:endParaRPr lang="en-GB" sz="1200" b="0" strike="noStrike" spc="-1">
              <a:solidFill>
                <a:srgbClr val="000000"/>
              </a:solidFill>
              <a:latin typeface="Arial"/>
            </a:endParaRPr>
          </a:p>
          <a:p>
            <a:pPr>
              <a:lnSpc>
                <a:spcPct val="115000"/>
              </a:lnSpc>
              <a:tabLst>
                <a:tab pos="0" algn="l"/>
              </a:tabLst>
            </a:pPr>
            <a:endParaRPr lang="en-GB" sz="12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58"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59"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60" name="Google Shape;163;p30"/>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What is Podman?</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A daemonless, open source, Linux native tool designed to make it easy to find, run, build, share and deploy applications using Open Containers Initiative (OCI)</a:t>
            </a: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Relies on an OCI compliant Container Runtime (runc, crun, runv, etc) to interface with the operating system and create running containers</a:t>
            </a:r>
            <a:endParaRPr lang="en-GB" sz="1800" b="0" strike="noStrike" spc="-1">
              <a:solidFill>
                <a:srgbClr val="000000"/>
              </a:solidFill>
              <a:latin typeface="Arial"/>
            </a:endParaRPr>
          </a:p>
        </p:txBody>
      </p:sp>
      <p:pic>
        <p:nvPicPr>
          <p:cNvPr id="261" name="Picture 260"/>
          <p:cNvPicPr/>
          <p:nvPr/>
        </p:nvPicPr>
        <p:blipFill>
          <a:blip r:embed="rId2"/>
          <a:stretch/>
        </p:blipFill>
        <p:spPr>
          <a:xfrm>
            <a:off x="1620000" y="3060000"/>
            <a:ext cx="6186240" cy="135936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Google Shape;155;p 1"/>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263" name="Google Shape;156;p 1"/>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64" name="Google Shape;157;p 1"/>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265" name="Google Shape;163;p 2"/>
          <p:cNvSpPr/>
          <p:nvPr/>
        </p:nvSpPr>
        <p:spPr>
          <a:xfrm>
            <a:off x="509760" y="537120"/>
            <a:ext cx="79869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What is Podman?</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Containers under the control of Podman can either be run by root or by a non-privileged user</a:t>
            </a: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Podman manages the entire container ecosystem which includes pods, containers, container images, and container volumes</a:t>
            </a: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Allows you to create, run, and maintain containers and container images</a:t>
            </a:r>
            <a:endParaRPr lang="en-GB" sz="18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800" b="0" strike="noStrike" spc="-1">
                <a:solidFill>
                  <a:srgbClr val="0A0A23"/>
                </a:solidFill>
                <a:latin typeface="Libre Franklin"/>
                <a:ea typeface="Arial"/>
              </a:rPr>
              <a:t>Has a RESTFul API to manage containers. Also has a remote Podman client that can interact with the RESTFul service</a:t>
            </a:r>
            <a:endParaRPr lang="en-GB" sz="18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67"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68" name="Google Shape;163;p30"/>
          <p:cNvSpPr/>
          <p:nvPr/>
        </p:nvSpPr>
        <p:spPr>
          <a:xfrm>
            <a:off x="509760" y="537120"/>
            <a:ext cx="4134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Docker Architecture</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pic>
        <p:nvPicPr>
          <p:cNvPr id="269" name="Picture 268"/>
          <p:cNvPicPr/>
          <p:nvPr/>
        </p:nvPicPr>
        <p:blipFill>
          <a:blip r:embed="rId2"/>
          <a:stretch/>
        </p:blipFill>
        <p:spPr>
          <a:xfrm>
            <a:off x="3060000" y="259560"/>
            <a:ext cx="3182400" cy="459936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71"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72" name="Google Shape;163;p30"/>
          <p:cNvSpPr/>
          <p:nvPr/>
        </p:nvSpPr>
        <p:spPr>
          <a:xfrm>
            <a:off x="509760" y="537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pic>
        <p:nvPicPr>
          <p:cNvPr id="273" name="Picture 272"/>
          <p:cNvPicPr/>
          <p:nvPr/>
        </p:nvPicPr>
        <p:blipFill>
          <a:blip r:embed="rId2"/>
          <a:stretch/>
        </p:blipFill>
        <p:spPr>
          <a:xfrm>
            <a:off x="180000" y="720000"/>
            <a:ext cx="8785440" cy="392976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75"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76"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77" name="Google Shape;163;p30"/>
          <p:cNvSpPr/>
          <p:nvPr/>
        </p:nvSpPr>
        <p:spPr>
          <a:xfrm>
            <a:off x="509760" y="537120"/>
            <a:ext cx="8148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image creation</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400" b="0" strike="noStrike" spc="-1">
                <a:solidFill>
                  <a:srgbClr val="000000"/>
                </a:solidFill>
                <a:latin typeface="Libre Franklin"/>
                <a:ea typeface="Arial"/>
              </a:rPr>
              <a:t>Using a running container</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An immutable image is used to start a new container instance and any changes or updates needed by this container are made to a read/write extra layer. Docker commands can be issued to store that read/write layer over the existing image to generate a new image. Due to its simplicity, this approach is the easiest way to create images, but it is not a recommended approach because the image size might become large due to unnecessary files, such as temporary files and logs.</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400" b="0" strike="noStrike" spc="-1">
                <a:solidFill>
                  <a:srgbClr val="000000"/>
                </a:solidFill>
                <a:latin typeface="Libre Franklin"/>
                <a:ea typeface="Arial"/>
              </a:rPr>
              <a:t>Using a Containerfile</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hr-HR" sz="1400" b="0" strike="noStrike" spc="-1">
                <a:solidFill>
                  <a:srgbClr val="000000"/>
                </a:solidFill>
                <a:latin typeface="Libre Franklin"/>
                <a:ea typeface="Arial"/>
              </a:rPr>
              <a:t>C</a:t>
            </a:r>
            <a:r>
              <a:rPr lang="en-GB" sz="1400" b="0" strike="noStrike" spc="-1">
                <a:solidFill>
                  <a:srgbClr val="000000"/>
                </a:solidFill>
                <a:latin typeface="Libre Franklin"/>
                <a:ea typeface="Arial"/>
              </a:rPr>
              <a:t>ontainer images can be built from a base image using a set of steps called instructions. Each instruction creates a new layer on the image that is used to build the final container image. This is the suggested approach to building images, because it controls which files are added to each layer.</a:t>
            </a:r>
            <a:endParaRPr lang="en-GB" sz="14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277"/>
          <p:cNvPicPr/>
          <p:nvPr/>
        </p:nvPicPr>
        <p:blipFill>
          <a:blip r:embed="rId2"/>
          <a:stretch/>
        </p:blipFill>
        <p:spPr>
          <a:xfrm>
            <a:off x="1464840" y="131040"/>
            <a:ext cx="6742080" cy="4907880"/>
          </a:xfrm>
          <a:prstGeom prst="rect">
            <a:avLst/>
          </a:prstGeom>
          <a:ln w="0">
            <a:noFill/>
          </a:ln>
        </p:spPr>
      </p:pic>
      <p:sp>
        <p:nvSpPr>
          <p:cNvPr id="279"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80"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81" name="Google Shape;163;p30"/>
          <p:cNvSpPr/>
          <p:nvPr/>
        </p:nvSpPr>
        <p:spPr>
          <a:xfrm>
            <a:off x="509760" y="537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 Lifecycle</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 name="Picture 281"/>
          <p:cNvPicPr/>
          <p:nvPr/>
        </p:nvPicPr>
        <p:blipFill>
          <a:blip r:embed="rId2"/>
          <a:stretch/>
        </p:blipFill>
        <p:spPr>
          <a:xfrm>
            <a:off x="1260000" y="542880"/>
            <a:ext cx="6800760" cy="4334040"/>
          </a:xfrm>
          <a:prstGeom prst="rect">
            <a:avLst/>
          </a:prstGeom>
          <a:ln w="0">
            <a:noFill/>
          </a:ln>
        </p:spPr>
      </p:pic>
      <p:sp>
        <p:nvSpPr>
          <p:cNvPr id="283"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84"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85"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86" name="Google Shape;163;p30"/>
          <p:cNvSpPr/>
          <p:nvPr/>
        </p:nvSpPr>
        <p:spPr>
          <a:xfrm>
            <a:off x="509760" y="537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Common subcommands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 name="Picture 286"/>
          <p:cNvPicPr/>
          <p:nvPr/>
        </p:nvPicPr>
        <p:blipFill>
          <a:blip r:embed="rId2"/>
          <a:stretch/>
        </p:blipFill>
        <p:spPr>
          <a:xfrm>
            <a:off x="1620000" y="180000"/>
            <a:ext cx="5935680" cy="4815000"/>
          </a:xfrm>
          <a:prstGeom prst="rect">
            <a:avLst/>
          </a:prstGeom>
          <a:ln w="0">
            <a:noFill/>
          </a:ln>
        </p:spPr>
      </p:pic>
      <p:sp>
        <p:nvSpPr>
          <p:cNvPr id="288"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89"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90"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91" name="Google Shape;163;p30"/>
          <p:cNvSpPr/>
          <p:nvPr/>
        </p:nvSpPr>
        <p:spPr>
          <a:xfrm>
            <a:off x="607680" y="18000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Info subcommands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Google Shape;155;p 3"/>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293" name="Google Shape;156;p 3"/>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94" name="Google Shape;157;p 3"/>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295" name="Google Shape;163;p 4"/>
          <p:cNvSpPr/>
          <p:nvPr/>
        </p:nvSpPr>
        <p:spPr>
          <a:xfrm>
            <a:off x="509760" y="537120"/>
            <a:ext cx="7563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Root and rootless containers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Podman can run as root, or as user (rootless).</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When running rootless, root user inside container is actually your user on host machine.</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User and group mappings are defined in “/etc/subuid” and “/etc/subguid”.</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If you crate a file inside container as root, it will be owned by your user on host.</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Root containers can not bind on privileged ports.</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Use “podman unshare” to modify permissions with uid/gid used by podman.</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tangle 1"/>
          <p:cNvSpPr/>
          <p:nvPr/>
        </p:nvSpPr>
        <p:spPr>
          <a:xfrm>
            <a:off x="504360" y="1660680"/>
            <a:ext cx="715212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gn="ctr">
              <a:lnSpc>
                <a:spcPct val="100000"/>
              </a:lnSpc>
            </a:pPr>
            <a:endParaRPr lang="en-US" sz="1400" b="0" strike="noStrike" spc="-1">
              <a:solidFill>
                <a:schemeClr val="dk1"/>
              </a:solidFill>
              <a:latin typeface="Libre Franklin"/>
              <a:ea typeface="Arial"/>
            </a:endParaRPr>
          </a:p>
        </p:txBody>
      </p:sp>
      <p:sp>
        <p:nvSpPr>
          <p:cNvPr id="297"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98"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299"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00" name="Google Shape;163;p30"/>
          <p:cNvSpPr/>
          <p:nvPr/>
        </p:nvSpPr>
        <p:spPr>
          <a:xfrm>
            <a:off x="509760" y="537120"/>
            <a:ext cx="7563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Persistant storage</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When creating containers, we can request a host directory to bind mount inside a container</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100" b="0" strike="noStrike" spc="-1">
                <a:solidFill>
                  <a:srgbClr val="000000"/>
                </a:solidFill>
                <a:latin typeface="Libre Franklin"/>
                <a:ea typeface="Arial"/>
              </a:rPr>
              <a:t># podman run -v &lt;local_folder&gt;:&lt;container_folder&gt;:Z alpine:latest</a:t>
            </a:r>
            <a:endParaRPr lang="en-GB" sz="11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Arial"/>
                <a:ea typeface="DejaVu Sans"/>
              </a:rPr>
              <a:t>When running containers on a system with SELinux enabled (like in lab), a special label “container_file_t” for containers exists.</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Arial"/>
                <a:ea typeface="DejaVu Sans"/>
              </a:rPr>
              <a:t>You can use “:Z” and “:z” flags to have podman autorelabel folders for containers</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Arial"/>
                <a:ea typeface="DejaVu Sans"/>
              </a:rPr>
              <a:t>“:Z” will crate a private label for each mount, so only the last container that mounted the volume will have access to it</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Arial"/>
                <a:ea typeface="DejaVu Sans"/>
              </a:rPr>
              <a:t>“:z” will label it with “continer_file_t” so all containers that mount the volume will have access to it</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
        <p:nvSpPr>
          <p:cNvPr id="301" name="Rectangle 2"/>
          <p:cNvSpPr/>
          <p:nvPr/>
        </p:nvSpPr>
        <p:spPr>
          <a:xfrm>
            <a:off x="457200" y="3867120"/>
            <a:ext cx="7152120" cy="4755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tabLst>
                <a:tab pos="0" algn="l"/>
              </a:tabLst>
            </a:pPr>
            <a:r>
              <a:rPr lang="en-GB" sz="1100" b="0" strike="noStrike" spc="-1">
                <a:solidFill>
                  <a:schemeClr val="dk1"/>
                </a:solidFill>
                <a:latin typeface="Libre Franklin"/>
                <a:ea typeface="Arial"/>
              </a:rPr>
              <a:t># semanage fcontext -a -t container_file_t &lt;local_folder&gt;(/.*)?</a:t>
            </a:r>
            <a:endParaRPr lang="en-GB" sz="1100" b="0" strike="noStrike" spc="-1">
              <a:solidFill>
                <a:srgbClr val="000000"/>
              </a:solidFill>
              <a:latin typeface="Arial"/>
            </a:endParaRPr>
          </a:p>
          <a:p>
            <a:pPr>
              <a:lnSpc>
                <a:spcPct val="100000"/>
              </a:lnSpc>
              <a:tabLst>
                <a:tab pos="0" algn="l"/>
              </a:tabLst>
            </a:pPr>
            <a:r>
              <a:rPr lang="en-GB" sz="1100" b="0" strike="noStrike" spc="-1">
                <a:solidFill>
                  <a:schemeClr val="dk1"/>
                </a:solidFill>
                <a:latin typeface="Libre Franklin"/>
                <a:ea typeface="Arial"/>
              </a:rPr>
              <a:t># restorecon -rv &lt;local_folder&gt;</a:t>
            </a:r>
            <a:endParaRPr lang="en-GB" sz="11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indent="0">
              <a:lnSpc>
                <a:spcPct val="100000"/>
              </a:lnSpc>
              <a:buNone/>
              <a:tabLst>
                <a:tab pos="0" algn="l"/>
              </a:tabLst>
            </a:pPr>
            <a:r>
              <a:rPr lang="en-GB" sz="4400" b="1" strike="noStrike" spc="-1">
                <a:solidFill>
                  <a:schemeClr val="lt1"/>
                </a:solidFill>
                <a:latin typeface="Libre Franklin"/>
                <a:ea typeface="Libre Franklin"/>
              </a:rPr>
              <a:t>Virtualization</a:t>
            </a:r>
            <a:endParaRPr lang="en-GB" sz="4400" b="0" strike="noStrike" spc="-1">
              <a:solidFill>
                <a:srgbClr val="FFFFFF"/>
              </a:solidFill>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03"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
        <p:nvSpPr>
          <p:cNvPr id="304"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05" name="Google Shape;163;p30"/>
          <p:cNvSpPr/>
          <p:nvPr/>
        </p:nvSpPr>
        <p:spPr>
          <a:xfrm>
            <a:off x="509760" y="537120"/>
            <a:ext cx="386568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Podman Networks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By default, Podman uses a bridged network mode for root containers, which through the use of iptables and NAT, allows containers to connect to the host machines network.</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By default, Podman uses slirp4netns for rootless containers. Podman creates tap device in container’s network namespace and connects to usermode TCP/IP stack. There is no virtual network and containers have to communicate through host system.</a:t>
            </a:r>
            <a:endParaRPr lang="en-GB" sz="1400" b="0" strike="noStrike" spc="-1">
              <a:solidFill>
                <a:srgbClr val="000000"/>
              </a:solidFill>
              <a:latin typeface="Arial"/>
            </a:endParaRPr>
          </a:p>
        </p:txBody>
      </p:sp>
      <p:pic>
        <p:nvPicPr>
          <p:cNvPr id="306" name="Picture 305"/>
          <p:cNvPicPr/>
          <p:nvPr/>
        </p:nvPicPr>
        <p:blipFill>
          <a:blip r:embed="rId2"/>
          <a:stretch/>
        </p:blipFill>
        <p:spPr>
          <a:xfrm>
            <a:off x="4528080" y="506880"/>
            <a:ext cx="4290840" cy="2012040"/>
          </a:xfrm>
          <a:prstGeom prst="rect">
            <a:avLst/>
          </a:prstGeom>
          <a:ln w="0">
            <a:noFill/>
          </a:ln>
        </p:spPr>
      </p:pic>
      <p:pic>
        <p:nvPicPr>
          <p:cNvPr id="307" name="Picture 306"/>
          <p:cNvPicPr/>
          <p:nvPr/>
        </p:nvPicPr>
        <p:blipFill>
          <a:blip r:embed="rId3"/>
          <a:stretch/>
        </p:blipFill>
        <p:spPr>
          <a:xfrm>
            <a:off x="4680000" y="2700000"/>
            <a:ext cx="4323960" cy="1691640"/>
          </a:xfrm>
          <a:prstGeom prst="rect">
            <a:avLst/>
          </a:prstGeom>
          <a:ln w="0">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Google Shape;163;p 5"/>
          <p:cNvSpPr/>
          <p:nvPr/>
        </p:nvSpPr>
        <p:spPr>
          <a:xfrm>
            <a:off x="540000" y="374400"/>
            <a:ext cx="386568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Podman Network Modes</a:t>
            </a:r>
            <a:endParaRPr lang="en-GB" sz="1500" b="0" strike="noStrike" spc="-1">
              <a:solidFill>
                <a:srgbClr val="000000"/>
              </a:solidFill>
              <a:latin typeface="Arial"/>
            </a:endParaRPr>
          </a:p>
        </p:txBody>
      </p:sp>
      <p:graphicFrame>
        <p:nvGraphicFramePr>
          <p:cNvPr id="309" name="Table 308"/>
          <p:cNvGraphicFramePr/>
          <p:nvPr/>
        </p:nvGraphicFramePr>
        <p:xfrm>
          <a:off x="900000" y="900000"/>
          <a:ext cx="7331400" cy="3916200"/>
        </p:xfrm>
        <a:graphic>
          <a:graphicData uri="http://schemas.openxmlformats.org/drawingml/2006/table">
            <a:tbl>
              <a:tblPr/>
              <a:tblGrid>
                <a:gridCol w="3101760">
                  <a:extLst>
                    <a:ext uri="{9D8B030D-6E8A-4147-A177-3AD203B41FA5}">
                      <a16:colId xmlns:a16="http://schemas.microsoft.com/office/drawing/2014/main" val="20000"/>
                    </a:ext>
                  </a:extLst>
                </a:gridCol>
                <a:gridCol w="4229640">
                  <a:extLst>
                    <a:ext uri="{9D8B030D-6E8A-4147-A177-3AD203B41FA5}">
                      <a16:colId xmlns:a16="http://schemas.microsoft.com/office/drawing/2014/main" val="20001"/>
                    </a:ext>
                  </a:extLst>
                </a:gridCol>
              </a:tblGrid>
              <a:tr h="420120">
                <a:tc>
                  <a:txBody>
                    <a:bodyPr/>
                    <a:lstStyle/>
                    <a:p>
                      <a:pPr algn="ctr">
                        <a:lnSpc>
                          <a:spcPct val="100000"/>
                        </a:lnSpc>
                      </a:pPr>
                      <a:r>
                        <a:rPr lang="en-GB" sz="1300" b="1" strike="noStrike" spc="-1">
                          <a:solidFill>
                            <a:srgbClr val="000000"/>
                          </a:solidFill>
                          <a:latin typeface="Arial"/>
                        </a:rPr>
                        <a:t>MODE</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a:lstStyle/>
                    <a:p>
                      <a:pPr algn="ctr">
                        <a:lnSpc>
                          <a:spcPct val="100000"/>
                        </a:lnSpc>
                      </a:pPr>
                      <a:r>
                        <a:rPr lang="en-GB" sz="1300" b="1" strike="noStrike" spc="-1">
                          <a:solidFill>
                            <a:srgbClr val="000000"/>
                          </a:solidFill>
                          <a:latin typeface="Arial"/>
                        </a:rPr>
                        <a:t>WHAT IT DOES</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extLst>
                  <a:ext uri="{0D108BD9-81ED-4DB2-BD59-A6C34878D82A}">
                    <a16:rowId xmlns:a16="http://schemas.microsoft.com/office/drawing/2014/main" val="10000"/>
                  </a:ext>
                </a:extLst>
              </a:tr>
              <a:tr h="420120">
                <a:tc>
                  <a:txBody>
                    <a:bodyPr/>
                    <a:lstStyle/>
                    <a:p>
                      <a:pPr>
                        <a:lnSpc>
                          <a:spcPct val="100000"/>
                        </a:lnSpc>
                      </a:pPr>
                      <a:r>
                        <a:rPr lang="en-GB" sz="1300" b="0" strike="noStrike" spc="-1">
                          <a:solidFill>
                            <a:srgbClr val="000000"/>
                          </a:solidFill>
                          <a:latin typeface="Courier New"/>
                        </a:rPr>
                        <a:t>bridge</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a:lnSpc>
                          <a:spcPct val="100000"/>
                        </a:lnSpc>
                      </a:pPr>
                      <a:r>
                        <a:rPr lang="en-GB" sz="1300" b="0" strike="noStrike" spc="-1">
                          <a:solidFill>
                            <a:srgbClr val="000000"/>
                          </a:solidFill>
                          <a:latin typeface="Arial"/>
                        </a:rPr>
                        <a:t>Creates a network stack on the default bridge network</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1"/>
                  </a:ext>
                </a:extLst>
              </a:tr>
              <a:tr h="420120">
                <a:tc>
                  <a:txBody>
                    <a:bodyPr/>
                    <a:lstStyle/>
                    <a:p>
                      <a:pPr>
                        <a:lnSpc>
                          <a:spcPct val="100000"/>
                        </a:lnSpc>
                      </a:pPr>
                      <a:r>
                        <a:rPr lang="en-GB" sz="1300" b="0" strike="noStrike" spc="-1">
                          <a:solidFill>
                            <a:srgbClr val="000000"/>
                          </a:solidFill>
                          <a:latin typeface="Courier New"/>
                        </a:rPr>
                        <a:t>none</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a:lnSpc>
                          <a:spcPct val="100000"/>
                        </a:lnSpc>
                      </a:pPr>
                      <a:r>
                        <a:rPr lang="en-GB" sz="1300" b="0" strike="noStrike" spc="-1">
                          <a:solidFill>
                            <a:srgbClr val="000000"/>
                          </a:solidFill>
                          <a:latin typeface="Arial"/>
                        </a:rPr>
                        <a:t>No networking is set up at all</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2"/>
                  </a:ext>
                </a:extLst>
              </a:tr>
              <a:tr h="420120">
                <a:tc>
                  <a:txBody>
                    <a:bodyPr/>
                    <a:lstStyle/>
                    <a:p>
                      <a:pPr>
                        <a:lnSpc>
                          <a:spcPct val="100000"/>
                        </a:lnSpc>
                      </a:pPr>
                      <a:r>
                        <a:rPr lang="en-GB" sz="1300" b="0" strike="noStrike" spc="-1">
                          <a:solidFill>
                            <a:srgbClr val="000000"/>
                          </a:solidFill>
                          <a:latin typeface="Courier New"/>
                        </a:rPr>
                        <a:t>container:&lt;id&gt;</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a:lnSpc>
                          <a:spcPct val="100000"/>
                        </a:lnSpc>
                      </a:pPr>
                      <a:r>
                        <a:rPr lang="en-GB" sz="1300" b="0" strike="noStrike" spc="-1">
                          <a:solidFill>
                            <a:srgbClr val="000000"/>
                          </a:solidFill>
                          <a:latin typeface="Arial"/>
                        </a:rPr>
                        <a:t>Uses the same network as another container with ID id</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3"/>
                  </a:ext>
                </a:extLst>
              </a:tr>
              <a:tr h="420120">
                <a:tc>
                  <a:txBody>
                    <a:bodyPr/>
                    <a:lstStyle/>
                    <a:p>
                      <a:pPr>
                        <a:lnSpc>
                          <a:spcPct val="100000"/>
                        </a:lnSpc>
                      </a:pPr>
                      <a:r>
                        <a:rPr lang="en-GB" sz="1300" b="0" strike="noStrike" spc="-1">
                          <a:solidFill>
                            <a:srgbClr val="000000"/>
                          </a:solidFill>
                          <a:latin typeface="Courier New"/>
                        </a:rPr>
                        <a:t>host</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a:lnSpc>
                          <a:spcPct val="100000"/>
                        </a:lnSpc>
                      </a:pPr>
                      <a:r>
                        <a:rPr lang="en-GB" sz="1300" b="0" strike="noStrike" spc="-1">
                          <a:solidFill>
                            <a:srgbClr val="000000"/>
                          </a:solidFill>
                          <a:latin typeface="Arial"/>
                        </a:rPr>
                        <a:t>Uses the host’s network stack</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4"/>
                  </a:ext>
                </a:extLst>
              </a:tr>
              <a:tr h="420120">
                <a:tc>
                  <a:txBody>
                    <a:bodyPr/>
                    <a:lstStyle/>
                    <a:p>
                      <a:pPr>
                        <a:lnSpc>
                          <a:spcPct val="100000"/>
                        </a:lnSpc>
                      </a:pPr>
                      <a:r>
                        <a:rPr lang="en-GB" sz="1300" b="0" strike="noStrike" spc="-1">
                          <a:solidFill>
                            <a:srgbClr val="000000"/>
                          </a:solidFill>
                          <a:latin typeface="Courier New"/>
                        </a:rPr>
                        <a:t>network-id</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a:lnSpc>
                          <a:spcPct val="100000"/>
                        </a:lnSpc>
                      </a:pPr>
                      <a:r>
                        <a:rPr lang="en-GB" sz="1300" b="0" strike="noStrike" spc="-1">
                          <a:solidFill>
                            <a:srgbClr val="000000"/>
                          </a:solidFill>
                          <a:latin typeface="Arial"/>
                        </a:rPr>
                        <a:t>Uses a user-defined network (which you can create using podman network create ...)</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5"/>
                  </a:ext>
                </a:extLst>
              </a:tr>
              <a:tr h="420120">
                <a:tc>
                  <a:txBody>
                    <a:bodyPr/>
                    <a:lstStyle/>
                    <a:p>
                      <a:pPr>
                        <a:lnSpc>
                          <a:spcPct val="100000"/>
                        </a:lnSpc>
                      </a:pPr>
                      <a:r>
                        <a:rPr lang="en-GB" sz="1300" b="0" strike="noStrike" spc="-1">
                          <a:solidFill>
                            <a:srgbClr val="000000"/>
                          </a:solidFill>
                          <a:latin typeface="Courier New"/>
                        </a:rPr>
                        <a:t>ns:&lt;path&gt;</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a:lnSpc>
                          <a:spcPct val="100000"/>
                        </a:lnSpc>
                      </a:pPr>
                      <a:r>
                        <a:rPr lang="en-GB" sz="1300" b="0" strike="noStrike" spc="-1">
                          <a:solidFill>
                            <a:srgbClr val="000000"/>
                          </a:solidFill>
                          <a:latin typeface="Arial"/>
                        </a:rPr>
                        <a:t>Joins a network namespace found at path &lt;path&gt;</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6"/>
                  </a:ext>
                </a:extLst>
              </a:tr>
              <a:tr h="420120">
                <a:tc>
                  <a:txBody>
                    <a:bodyPr/>
                    <a:lstStyle/>
                    <a:p>
                      <a:pPr>
                        <a:lnSpc>
                          <a:spcPct val="100000"/>
                        </a:lnSpc>
                      </a:pPr>
                      <a:r>
                        <a:rPr lang="en-GB" sz="1300" b="0" strike="noStrike" spc="-1">
                          <a:solidFill>
                            <a:srgbClr val="000000"/>
                          </a:solidFill>
                          <a:latin typeface="Courier New"/>
                        </a:rPr>
                        <a:t>private</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a:lstStyle/>
                    <a:p>
                      <a:pPr>
                        <a:lnSpc>
                          <a:spcPct val="100000"/>
                        </a:lnSpc>
                      </a:pPr>
                      <a:r>
                        <a:rPr lang="en-GB" sz="1300" b="0" strike="noStrike" spc="-1">
                          <a:solidFill>
                            <a:srgbClr val="000000"/>
                          </a:solidFill>
                          <a:latin typeface="Arial"/>
                        </a:rPr>
                        <a:t>Creates a new network namespace for the container</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extLst>
                  <a:ext uri="{0D108BD9-81ED-4DB2-BD59-A6C34878D82A}">
                    <a16:rowId xmlns:a16="http://schemas.microsoft.com/office/drawing/2014/main" val="10007"/>
                  </a:ext>
                </a:extLst>
              </a:tr>
              <a:tr h="419040">
                <a:tc>
                  <a:txBody>
                    <a:bodyPr/>
                    <a:lstStyle/>
                    <a:p>
                      <a:pPr>
                        <a:lnSpc>
                          <a:spcPct val="100000"/>
                        </a:lnSpc>
                      </a:pPr>
                      <a:r>
                        <a:rPr lang="en-GB" sz="1300" b="0" strike="noStrike" spc="-1">
                          <a:solidFill>
                            <a:srgbClr val="000000"/>
                          </a:solidFill>
                          <a:latin typeface="Courier New"/>
                        </a:rPr>
                        <a:t>slirp4netns</a:t>
                      </a:r>
                      <a:endParaRPr lang="en-GB" sz="1300" b="0" strike="noStrike" spc="-1">
                        <a:solidFill>
                          <a:srgbClr val="000000"/>
                        </a:solidFill>
                        <a:latin typeface="Arial"/>
                      </a:endParaRP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a:lstStyle/>
                    <a:p>
                      <a:pPr>
                        <a:lnSpc>
                          <a:spcPct val="100000"/>
                        </a:lnSpc>
                      </a:pPr>
                      <a:r>
                        <a:rPr lang="en-GB" sz="1300" b="0" strike="noStrike" spc="-1">
                          <a:solidFill>
                            <a:srgbClr val="000000"/>
                          </a:solidFill>
                          <a:latin typeface="Arial"/>
                        </a:rPr>
                        <a:t>Creates a user network stack with slirp4netns (This is the default option for rootless containers.)</a:t>
                      </a:r>
                    </a:p>
                  </a:txBody>
                  <a:tcPr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Google Shape;155;p29"/>
          <p:cNvSpPr/>
          <p:nvPr/>
        </p:nvSpPr>
        <p:spPr>
          <a:xfrm>
            <a:off x="379080" y="3992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11" name="Google Shape;156;p29"/>
          <p:cNvSpPr/>
          <p:nvPr/>
        </p:nvSpPr>
        <p:spPr>
          <a:xfrm>
            <a:off x="443160" y="473760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
        <p:nvSpPr>
          <p:cNvPr id="312" name="Google Shape;157;p29"/>
          <p:cNvSpPr/>
          <p:nvPr/>
        </p:nvSpPr>
        <p:spPr>
          <a:xfrm>
            <a:off x="384120" y="8560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13" name="Google Shape;163;p30"/>
          <p:cNvSpPr/>
          <p:nvPr/>
        </p:nvSpPr>
        <p:spPr>
          <a:xfrm>
            <a:off x="531360" y="551880"/>
            <a:ext cx="468756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Docker Networks – Mapping network ports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8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hr-HR" sz="1400" b="0" strike="noStrike" spc="-1">
                <a:solidFill>
                  <a:srgbClr val="000000"/>
                </a:solidFill>
                <a:latin typeface="Libre Franklin"/>
                <a:ea typeface="Arial"/>
              </a:rPr>
              <a:t>U</a:t>
            </a:r>
            <a:r>
              <a:rPr lang="en-GB" sz="1400" b="0" strike="noStrike" spc="-1">
                <a:solidFill>
                  <a:srgbClr val="000000"/>
                </a:solidFill>
                <a:latin typeface="Libre Franklin"/>
                <a:ea typeface="Arial"/>
              </a:rPr>
              <a:t>se the container host network model combined with network address translation (NAT) rules to allow external access. </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p:txBody>
      </p:sp>
      <p:sp>
        <p:nvSpPr>
          <p:cNvPr id="314" name="Rectangle 11"/>
          <p:cNvSpPr/>
          <p:nvPr/>
        </p:nvSpPr>
        <p:spPr>
          <a:xfrm>
            <a:off x="531360" y="2747520"/>
            <a:ext cx="403884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100" b="0" strike="noStrike" spc="-1">
                <a:solidFill>
                  <a:schemeClr val="dk1"/>
                </a:solidFill>
                <a:latin typeface="Libre Franklin"/>
                <a:ea typeface="Arial"/>
              </a:rPr>
              <a:t># podman run -d --name httpd -p 8080:80 httpd</a:t>
            </a:r>
            <a:endParaRPr lang="en-GB" sz="1100" b="0" strike="noStrike" spc="-1">
              <a:solidFill>
                <a:srgbClr val="000000"/>
              </a:solidFill>
              <a:latin typeface="Arial"/>
            </a:endParaRPr>
          </a:p>
        </p:txBody>
      </p:sp>
      <p:pic>
        <p:nvPicPr>
          <p:cNvPr id="315" name="Picture 314"/>
          <p:cNvPicPr/>
          <p:nvPr/>
        </p:nvPicPr>
        <p:blipFill>
          <a:blip r:embed="rId2"/>
          <a:stretch/>
        </p:blipFill>
        <p:spPr>
          <a:xfrm>
            <a:off x="3780000" y="79560"/>
            <a:ext cx="5238720" cy="4959360"/>
          </a:xfrm>
          <a:prstGeom prst="rect">
            <a:avLst/>
          </a:prstGeom>
          <a:ln w="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17"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Podman</a:t>
            </a:r>
            <a:endParaRPr lang="en-GB" sz="800" b="0" strike="noStrike" spc="-1">
              <a:solidFill>
                <a:srgbClr val="000000"/>
              </a:solidFill>
              <a:latin typeface="Arial"/>
            </a:endParaRPr>
          </a:p>
        </p:txBody>
      </p:sp>
      <p:sp>
        <p:nvSpPr>
          <p:cNvPr id="318"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19" name="Google Shape;163;p30"/>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Managing container images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2000" b="0" strike="noStrike" spc="-1">
                <a:solidFill>
                  <a:srgbClr val="000000"/>
                </a:solidFill>
                <a:latin typeface="Libre Franklin"/>
                <a:ea typeface="Arial"/>
              </a:rPr>
              <a:t>Public Registries</a:t>
            </a:r>
            <a:endParaRPr lang="en-GB" sz="20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Podman for and downloads container images from a public registries defined in “/etc/containers/registries.conf”.</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Docker Hub is the public registry managed by Docker, and it hosts a large set of container images. There a many public registries, Docker Hub and quay.io being most popular.</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r>
              <a:rPr lang="en-GB" sz="2000" b="0" strike="noStrike" spc="-1">
                <a:solidFill>
                  <a:srgbClr val="000000"/>
                </a:solidFill>
                <a:latin typeface="Libre Franklin"/>
                <a:ea typeface="Arial"/>
              </a:rPr>
              <a:t>Private Registry</a:t>
            </a:r>
            <a:endParaRPr lang="en-GB" sz="20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A private registry can be installed as a service.</a:t>
            </a:r>
            <a:endParaRPr lang="en-GB" sz="1400" b="0" strike="noStrike" spc="-1">
              <a:solidFill>
                <a:srgbClr val="000000"/>
              </a:solidFill>
              <a:latin typeface="Arial"/>
            </a:endParaRPr>
          </a:p>
          <a:p>
            <a:pPr>
              <a:lnSpc>
                <a:spcPct val="100000"/>
              </a:lnSpc>
              <a:tabLst>
                <a:tab pos="0" algn="l"/>
              </a:tabLst>
            </a:pPr>
            <a:r>
              <a:rPr lang="en-GB" sz="1400" b="0" strike="noStrike" spc="-1">
                <a:solidFill>
                  <a:srgbClr val="000000"/>
                </a:solidFill>
                <a:latin typeface="Libre Franklin"/>
                <a:ea typeface="Arial"/>
              </a:rPr>
              <a:t>You can add a private registry to “/etc/containers/registries.conf” to make it searchable with short name.</a:t>
            </a: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a:p>
            <a:pPr>
              <a:lnSpc>
                <a:spcPct val="100000"/>
              </a:lnSpc>
              <a:tabLst>
                <a:tab pos="0" algn="l"/>
              </a:tabLst>
            </a:pPr>
            <a:endParaRPr lang="en-GB" sz="1400" b="0" strike="noStrike" spc="-1">
              <a:solidFill>
                <a:srgbClr val="000000"/>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21"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
        <p:nvSpPr>
          <p:cNvPr id="322"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23" name="Google Shape;163;p30"/>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Manipulating container images</a:t>
            </a:r>
            <a:endParaRPr lang="en-GB" sz="1500" b="0" strike="noStrike" spc="-1">
              <a:solidFill>
                <a:srgbClr val="000000"/>
              </a:solidFill>
              <a:latin typeface="Arial"/>
            </a:endParaRPr>
          </a:p>
        </p:txBody>
      </p:sp>
      <p:sp>
        <p:nvSpPr>
          <p:cNvPr id="324" name="TextBox 1"/>
          <p:cNvSpPr/>
          <p:nvPr/>
        </p:nvSpPr>
        <p:spPr>
          <a:xfrm>
            <a:off x="608400" y="1069200"/>
            <a:ext cx="3782520" cy="2010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hr-HR" sz="1400" b="0" strike="noStrike" spc="-1">
                <a:solidFill>
                  <a:srgbClr val="000000"/>
                </a:solidFill>
                <a:latin typeface="Libre Franklin"/>
                <a:ea typeface="Arial"/>
              </a:rPr>
              <a:t>Publishing an image to a container registry</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Deleting images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Deleting all images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p:txBody>
      </p:sp>
      <p:sp>
        <p:nvSpPr>
          <p:cNvPr id="325" name="Rectangle 11"/>
          <p:cNvSpPr/>
          <p:nvPr/>
        </p:nvSpPr>
        <p:spPr>
          <a:xfrm>
            <a:off x="729360" y="1404720"/>
            <a:ext cx="668484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200" b="0" strike="noStrike" spc="-1">
                <a:solidFill>
                  <a:schemeClr val="dk1"/>
                </a:solidFill>
                <a:latin typeface="Libre Franklin"/>
                <a:ea typeface="Arial"/>
              </a:rPr>
              <a:t># podman tag IMAGE[:TAG] [REGISTRYHOST/][USERNAME/]NAME[:TAG] </a:t>
            </a:r>
            <a:endParaRPr lang="en-GB" sz="1200" b="0" strike="noStrike" spc="-1">
              <a:solidFill>
                <a:srgbClr val="000000"/>
              </a:solidFill>
              <a:latin typeface="Arial"/>
            </a:endParaRPr>
          </a:p>
        </p:txBody>
      </p:sp>
      <p:sp>
        <p:nvSpPr>
          <p:cNvPr id="326" name="Rectangle 12"/>
          <p:cNvSpPr/>
          <p:nvPr/>
        </p:nvSpPr>
        <p:spPr>
          <a:xfrm>
            <a:off x="718560" y="2017080"/>
            <a:ext cx="399276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200" b="0" strike="noStrike" spc="-1">
                <a:solidFill>
                  <a:schemeClr val="dk1"/>
                </a:solidFill>
                <a:latin typeface="Libre Franklin"/>
                <a:ea typeface="Arial"/>
              </a:rPr>
              <a:t># podman rmi [OPTIONS] IMAGE [IMAGE...]</a:t>
            </a:r>
            <a:endParaRPr lang="en-GB" sz="1200" b="0" strike="noStrike" spc="-1">
              <a:solidFill>
                <a:srgbClr val="000000"/>
              </a:solidFill>
              <a:latin typeface="Arial"/>
            </a:endParaRPr>
          </a:p>
        </p:txBody>
      </p:sp>
      <p:sp>
        <p:nvSpPr>
          <p:cNvPr id="327" name="Rectangle 13"/>
          <p:cNvSpPr/>
          <p:nvPr/>
        </p:nvSpPr>
        <p:spPr>
          <a:xfrm>
            <a:off x="729360" y="2678040"/>
            <a:ext cx="2810160" cy="2469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de-DE" sz="1200" b="0" strike="noStrike" spc="-1">
                <a:solidFill>
                  <a:schemeClr val="dk1"/>
                </a:solidFill>
                <a:latin typeface="Libre Franklin"/>
                <a:ea typeface="Arial"/>
              </a:rPr>
              <a:t># podman rmi $(docker images -q) </a:t>
            </a:r>
            <a:endParaRPr lang="en-GB" sz="1200" b="0" strike="noStrike" spc="-1">
              <a:solidFill>
                <a:srgbClr val="000000"/>
              </a:solidFill>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28"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4400" b="1" strike="noStrike" spc="-1">
                <a:solidFill>
                  <a:schemeClr val="lt1"/>
                </a:solidFill>
                <a:latin typeface="Libre Franklin"/>
                <a:ea typeface="Libre Franklin"/>
              </a:rPr>
              <a:t>Containerfile</a:t>
            </a:r>
            <a:endParaRPr lang="en-GB" sz="4400" b="0" strike="noStrike" spc="-1">
              <a:solidFill>
                <a:srgbClr val="FFFFFF"/>
              </a:solid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30"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Containerfile</a:t>
            </a:r>
            <a:endParaRPr lang="en-GB" sz="800" b="0" strike="noStrike" spc="-1">
              <a:solidFill>
                <a:srgbClr val="000000"/>
              </a:solidFill>
              <a:latin typeface="Arial"/>
            </a:endParaRPr>
          </a:p>
        </p:txBody>
      </p:sp>
      <p:sp>
        <p:nvSpPr>
          <p:cNvPr id="331"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32" name="Google Shape;163;p30"/>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Building container images with Dockerfile</a:t>
            </a:r>
            <a:endParaRPr lang="en-GB" sz="1500" b="0" strike="noStrike" spc="-1">
              <a:solidFill>
                <a:srgbClr val="000000"/>
              </a:solidFill>
              <a:latin typeface="Arial"/>
            </a:endParaRPr>
          </a:p>
        </p:txBody>
      </p:sp>
      <p:sp>
        <p:nvSpPr>
          <p:cNvPr id="333" name="TextBox 1"/>
          <p:cNvSpPr/>
          <p:nvPr/>
        </p:nvSpPr>
        <p:spPr>
          <a:xfrm>
            <a:off x="568080" y="954000"/>
            <a:ext cx="8006040" cy="350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Run operating system commands inside a container and then commit the image</a:t>
            </a: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Run a Containerfile that uses operating system commands and uses an operating system image as the parent</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C</a:t>
            </a:r>
            <a:r>
              <a:rPr lang="en-GB" sz="1400" b="0" strike="noStrike" spc="-1">
                <a:solidFill>
                  <a:srgbClr val="000000"/>
                </a:solidFill>
                <a:latin typeface="Libre Franklin"/>
                <a:ea typeface="Arial"/>
              </a:rPr>
              <a:t>reate a Containerfile as a child of an existing container image include</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Add new runtime libraries, such as database connectors. </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Include organization-wide customizations such as SSL certificates and authentication providers. </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Add internal libraries, to be shared as a single image layer by multiple container images for different applications.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en-GB" sz="1400" b="0" strike="noStrike" spc="-1">
                <a:solidFill>
                  <a:srgbClr val="000000"/>
                </a:solidFill>
                <a:latin typeface="Libre Franklin"/>
                <a:ea typeface="Arial"/>
              </a:rPr>
              <a:t>OpenShift Source-to-Image Tool</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Start a container from a base container image called the builder image </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Fetch the application source code, usually from a Git server, and send it to the container. </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Build the application binary files inside the container. </a:t>
            </a:r>
            <a:endParaRPr lang="en-GB" sz="1400" b="0" strike="noStrike" spc="-1">
              <a:solidFill>
                <a:srgbClr val="000000"/>
              </a:solidFill>
              <a:latin typeface="Arial"/>
            </a:endParaRPr>
          </a:p>
          <a:p>
            <a:pPr marL="285840" lvl="2" indent="-285840">
              <a:lnSpc>
                <a:spcPct val="100000"/>
              </a:lnSpc>
              <a:buClr>
                <a:srgbClr val="000000"/>
              </a:buClr>
              <a:buFont typeface="Arial"/>
              <a:buChar char="•"/>
            </a:pPr>
            <a:r>
              <a:rPr lang="en-GB" sz="1400" b="0" strike="noStrike" spc="-1">
                <a:solidFill>
                  <a:srgbClr val="000000"/>
                </a:solidFill>
                <a:latin typeface="Libre Franklin"/>
                <a:ea typeface="Arial"/>
              </a:rPr>
              <a:t>Save the container, after some clean up, as a new container image. </a:t>
            </a:r>
            <a:endParaRPr lang="en-GB" sz="1400" b="0" strike="noStrike" spc="-1">
              <a:solidFill>
                <a:srgbClr val="000000"/>
              </a:solid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35"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Containerfile</a:t>
            </a:r>
            <a:endParaRPr lang="en-GB" sz="800" b="0" strike="noStrike" spc="-1">
              <a:solidFill>
                <a:srgbClr val="000000"/>
              </a:solidFill>
              <a:latin typeface="Arial"/>
            </a:endParaRPr>
          </a:p>
        </p:txBody>
      </p:sp>
      <p:sp>
        <p:nvSpPr>
          <p:cNvPr id="336"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37" name="Google Shape;163;p30"/>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Building container images with Dockerfile</a:t>
            </a:r>
            <a:endParaRPr lang="en-GB" sz="1500" b="0" strike="noStrike" spc="-1">
              <a:solidFill>
                <a:srgbClr val="000000"/>
              </a:solidFill>
              <a:latin typeface="Arial"/>
            </a:endParaRPr>
          </a:p>
        </p:txBody>
      </p:sp>
      <p:sp>
        <p:nvSpPr>
          <p:cNvPr id="338" name="TextBox 1"/>
          <p:cNvSpPr/>
          <p:nvPr/>
        </p:nvSpPr>
        <p:spPr>
          <a:xfrm>
            <a:off x="638640" y="1069200"/>
            <a:ext cx="8006040" cy="1370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400" b="0" strike="noStrike" spc="-1">
                <a:solidFill>
                  <a:srgbClr val="000000"/>
                </a:solidFill>
                <a:latin typeface="Libre Franklin"/>
                <a:ea typeface="Arial"/>
              </a:rPr>
              <a:t>A Containerfile is the mechanism that the container packaging model provides to automate the building of container images. </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Create a working directory. </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Write the Containerfile specification. </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Build the image with the podman command.</a:t>
            </a:r>
            <a:endParaRPr lang="en-GB" sz="1400" b="0" strike="noStrike" spc="-1">
              <a:solidFill>
                <a:srgbClr val="000000"/>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40"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err="1">
                <a:solidFill>
                  <a:srgbClr val="0A323E"/>
                </a:solidFill>
                <a:latin typeface="Libre Franklin"/>
                <a:ea typeface="Libre Franklin"/>
              </a:rPr>
              <a:t>Containerfile</a:t>
            </a:r>
            <a:endParaRPr lang="en-GB" sz="800" b="0" strike="noStrike" spc="-1" err="1">
              <a:solidFill>
                <a:srgbClr val="000000"/>
              </a:solidFill>
              <a:latin typeface="Arial"/>
            </a:endParaRPr>
          </a:p>
        </p:txBody>
      </p:sp>
      <p:sp>
        <p:nvSpPr>
          <p:cNvPr id="341"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42" name="Google Shape;163;p30"/>
          <p:cNvSpPr/>
          <p:nvPr/>
        </p:nvSpPr>
        <p:spPr>
          <a:xfrm>
            <a:off x="362160" y="18216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Building container images with Dockerfile</a:t>
            </a:r>
            <a:endParaRPr lang="en-GB" sz="1500" b="0" strike="noStrike" spc="-1">
              <a:solidFill>
                <a:srgbClr val="000000"/>
              </a:solidFill>
              <a:latin typeface="Arial"/>
            </a:endParaRPr>
          </a:p>
        </p:txBody>
      </p:sp>
      <p:sp>
        <p:nvSpPr>
          <p:cNvPr id="343" name="Rectangle 7"/>
          <p:cNvSpPr/>
          <p:nvPr/>
        </p:nvSpPr>
        <p:spPr>
          <a:xfrm>
            <a:off x="357120" y="723960"/>
            <a:ext cx="4213080" cy="370404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200" b="0" strike="noStrike" spc="-1">
                <a:solidFill>
                  <a:schemeClr val="dk1"/>
                </a:solidFill>
                <a:latin typeface="Libre Franklin"/>
                <a:ea typeface="Arial"/>
              </a:rPr>
              <a:t># This is a comment line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FROM </a:t>
            </a:r>
            <a:r>
              <a:rPr lang="hr-HR" sz="1200" b="0" strike="noStrike" spc="-1" err="1">
                <a:solidFill>
                  <a:schemeClr val="dk1"/>
                </a:solidFill>
                <a:latin typeface="Libre Franklin"/>
                <a:ea typeface="Arial"/>
              </a:rPr>
              <a:t>centos</a:t>
            </a:r>
            <a:r>
              <a:rPr lang="en-GB" sz="1200" b="0" strike="noStrike" spc="-1">
                <a:solidFill>
                  <a:schemeClr val="dk1"/>
                </a:solidFill>
                <a:latin typeface="Libre Franklin"/>
                <a:ea typeface="Arial"/>
              </a:rPr>
              <a:t>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LABEL description="This is a </a:t>
            </a:r>
            <a:r>
              <a:rPr lang="hr-HR" sz="1200" b="0" strike="noStrike" spc="-1">
                <a:solidFill>
                  <a:schemeClr val="dk1"/>
                </a:solidFill>
                <a:latin typeface="Libre Franklin"/>
                <a:ea typeface="Arial"/>
              </a:rPr>
              <a:t>test </a:t>
            </a:r>
            <a:r>
              <a:rPr lang="en-GB" sz="1200" b="0" strike="noStrike" spc="-1">
                <a:solidFill>
                  <a:schemeClr val="dk1"/>
                </a:solidFill>
                <a:latin typeface="Libre Franklin"/>
                <a:ea typeface="Arial"/>
              </a:rPr>
              <a:t>container image"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MAINTAINER Ime </a:t>
            </a:r>
            <a:r>
              <a:rPr lang="en-GB" sz="1200" b="0" strike="noStrike" spc="-1" err="1">
                <a:solidFill>
                  <a:schemeClr val="dk1"/>
                </a:solidFill>
                <a:latin typeface="Libre Franklin"/>
                <a:ea typeface="Arial"/>
              </a:rPr>
              <a:t>Prezime</a:t>
            </a:r>
            <a:r>
              <a:rPr lang="en-GB" sz="1200" b="0" strike="noStrike" spc="-1">
                <a:solidFill>
                  <a:schemeClr val="dk1"/>
                </a:solidFill>
                <a:latin typeface="Libre Franklin"/>
                <a:ea typeface="Arial"/>
              </a:rPr>
              <a:t>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RUN yum install -y httpd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EXPOSE 80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ENV </a:t>
            </a:r>
            <a:r>
              <a:rPr lang="en-GB" sz="1200" b="0" strike="noStrike" spc="-1" err="1">
                <a:solidFill>
                  <a:schemeClr val="dk1"/>
                </a:solidFill>
                <a:latin typeface="Libre Franklin"/>
                <a:ea typeface="Arial"/>
              </a:rPr>
              <a:t>LogLevel</a:t>
            </a:r>
            <a:r>
              <a:rPr lang="en-GB" sz="1200" b="0" strike="noStrike" spc="-1">
                <a:solidFill>
                  <a:schemeClr val="dk1"/>
                </a:solidFill>
                <a:latin typeface="Libre Franklin"/>
                <a:ea typeface="Arial"/>
              </a:rPr>
              <a:t> "info"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ADD http://</a:t>
            </a:r>
            <a:r>
              <a:rPr lang="hr-HR" sz="1200" b="0" strike="noStrike" spc="-1">
                <a:solidFill>
                  <a:schemeClr val="dk1"/>
                </a:solidFill>
                <a:latin typeface="Libre Franklin"/>
                <a:ea typeface="Arial"/>
              </a:rPr>
              <a:t>somewhere</a:t>
            </a:r>
            <a:r>
              <a:rPr lang="en-GB" sz="1200" b="0" strike="noStrike" spc="-1">
                <a:solidFill>
                  <a:schemeClr val="dk1"/>
                </a:solidFill>
                <a:latin typeface="Libre Franklin"/>
                <a:ea typeface="Arial"/>
              </a:rPr>
              <a:t>.com/</a:t>
            </a:r>
            <a:r>
              <a:rPr lang="hr-HR" sz="1200" b="0" strike="noStrike" spc="-1">
                <a:solidFill>
                  <a:schemeClr val="dk1"/>
                </a:solidFill>
                <a:latin typeface="Libre Franklin"/>
                <a:ea typeface="Arial"/>
              </a:rPr>
              <a:t>somefile</a:t>
            </a:r>
            <a:r>
              <a:rPr lang="en-GB" sz="1200" b="0" strike="noStrike" spc="-1">
                <a:solidFill>
                  <a:schemeClr val="dk1"/>
                </a:solidFill>
                <a:latin typeface="Libre Franklin"/>
                <a:ea typeface="Arial"/>
              </a:rPr>
              <a:t> /var/www/html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COPY ./</a:t>
            </a:r>
            <a:r>
              <a:rPr lang="en-GB" sz="1200" b="0" strike="noStrike" spc="-1" err="1">
                <a:solidFill>
                  <a:schemeClr val="dk1"/>
                </a:solidFill>
                <a:latin typeface="Libre Franklin"/>
                <a:ea typeface="Arial"/>
              </a:rPr>
              <a:t>src</a:t>
            </a:r>
            <a:r>
              <a:rPr lang="en-GB" sz="1200" b="0" strike="noStrike" spc="-1">
                <a:solidFill>
                  <a:schemeClr val="dk1"/>
                </a:solidFill>
                <a:latin typeface="Libre Franklin"/>
                <a:ea typeface="Arial"/>
              </a:rPr>
              <a:t>/ /var/www/html/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USER </a:t>
            </a:r>
            <a:r>
              <a:rPr lang="en-GB" sz="1200" b="0" strike="noStrike" spc="-1" err="1">
                <a:solidFill>
                  <a:schemeClr val="dk1"/>
                </a:solidFill>
                <a:latin typeface="Libre Franklin"/>
                <a:ea typeface="Arial"/>
              </a:rPr>
              <a:t>apache</a:t>
            </a:r>
            <a:r>
              <a:rPr lang="en-GB" sz="1200" b="0" strike="noStrike" spc="-1">
                <a:solidFill>
                  <a:schemeClr val="dk1"/>
                </a:solidFill>
                <a:latin typeface="Libre Franklin"/>
                <a:ea typeface="Arial"/>
              </a:rPr>
              <a:t>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ENTRYPOINT ["/</a:t>
            </a:r>
            <a:r>
              <a:rPr lang="en-GB" sz="1200" b="0" strike="noStrike" spc="-1" err="1">
                <a:solidFill>
                  <a:schemeClr val="dk1"/>
                </a:solidFill>
                <a:latin typeface="Libre Franklin"/>
                <a:ea typeface="Arial"/>
              </a:rPr>
              <a:t>usr</a:t>
            </a:r>
            <a:r>
              <a:rPr lang="en-GB" sz="1200" b="0" strike="noStrike" spc="-1">
                <a:solidFill>
                  <a:schemeClr val="dk1"/>
                </a:solidFill>
                <a:latin typeface="Libre Franklin"/>
                <a:ea typeface="Arial"/>
              </a:rPr>
              <a:t>/</a:t>
            </a:r>
            <a:r>
              <a:rPr lang="en-GB" sz="1200" b="0" strike="noStrike" spc="-1" err="1">
                <a:solidFill>
                  <a:schemeClr val="dk1"/>
                </a:solidFill>
                <a:latin typeface="Libre Franklin"/>
                <a:ea typeface="Arial"/>
              </a:rPr>
              <a:t>sbin</a:t>
            </a:r>
            <a:r>
              <a:rPr lang="en-GB" sz="1200" b="0" strike="noStrike" spc="-1">
                <a:solidFill>
                  <a:schemeClr val="dk1"/>
                </a:solidFill>
                <a:latin typeface="Libre Franklin"/>
                <a:ea typeface="Arial"/>
              </a:rPr>
              <a:t>/httpd"]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CMD ["-D", "FOREGROUND"] </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p:txBody>
      </p:sp>
      <p:sp>
        <p:nvSpPr>
          <p:cNvPr id="344" name="TextBox 2"/>
          <p:cNvSpPr/>
          <p:nvPr/>
        </p:nvSpPr>
        <p:spPr>
          <a:xfrm>
            <a:off x="4731480" y="209880"/>
            <a:ext cx="4213080" cy="478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Lines that begin with a pound sign (#) are comments</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The first non-comment instruction must be a FROM instruction to specify the base image to build upon</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RUN executes commands in a new layer on top of the current image</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EXPOSE indicates that the container listens on the specified network ports at runtime</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ENV is responsible for defining environment variables that will be available to the container</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ADD copies new files, directories, or remote URLs and adds them to the container file system.</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USER specifies the username or the UID to use when running the container image</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ENTRYPOINT specifies the default command to execute when the container is created</a:t>
            </a:r>
            <a:endParaRPr lang="en-GB" sz="1400" b="0" strike="noStrike" spc="-1">
              <a:solidFill>
                <a:srgbClr val="000000"/>
              </a:solidFill>
              <a:latin typeface="Arial"/>
            </a:endParaRPr>
          </a:p>
          <a:p>
            <a:pPr marL="343080" indent="-343080">
              <a:lnSpc>
                <a:spcPct val="100000"/>
              </a:lnSpc>
              <a:buClr>
                <a:srgbClr val="000000"/>
              </a:buClr>
              <a:buFont typeface="Arial"/>
              <a:buAutoNum type="arabicPeriod"/>
            </a:pPr>
            <a:r>
              <a:rPr lang="en-GB" sz="1400" b="0" strike="noStrike" spc="-1">
                <a:solidFill>
                  <a:srgbClr val="000000"/>
                </a:solidFill>
                <a:latin typeface="Libre Franklin"/>
                <a:ea typeface="Arial"/>
              </a:rPr>
              <a:t>CMD provides the default arguments for the ENTRYPOINT instruction</a:t>
            </a:r>
            <a:endParaRPr lang="en-GB" sz="1400" b="0" strike="noStrike" spc="-1">
              <a:solidFill>
                <a:srgbClr val="000000"/>
              </a:solidFill>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46"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Containerfile</a:t>
            </a:r>
            <a:endParaRPr lang="en-GB" sz="800" b="0" strike="noStrike" spc="-1">
              <a:solidFill>
                <a:srgbClr val="000000"/>
              </a:solidFill>
              <a:latin typeface="Arial"/>
            </a:endParaRPr>
          </a:p>
        </p:txBody>
      </p:sp>
      <p:sp>
        <p:nvSpPr>
          <p:cNvPr id="347"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48" name="Google Shape;163;p30"/>
          <p:cNvSpPr/>
          <p:nvPr/>
        </p:nvSpPr>
        <p:spPr>
          <a:xfrm>
            <a:off x="421200" y="1843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Building container images with Dockerfile</a:t>
            </a:r>
            <a:endParaRPr lang="en-GB" sz="1500" b="0" strike="noStrike" spc="-1">
              <a:solidFill>
                <a:srgbClr val="000000"/>
              </a:solidFill>
              <a:latin typeface="Arial"/>
            </a:endParaRPr>
          </a:p>
        </p:txBody>
      </p:sp>
      <p:sp>
        <p:nvSpPr>
          <p:cNvPr id="349" name="TextBox 2"/>
          <p:cNvSpPr/>
          <p:nvPr/>
        </p:nvSpPr>
        <p:spPr>
          <a:xfrm>
            <a:off x="421200" y="645480"/>
            <a:ext cx="8411760" cy="1797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Image Layering</a:t>
            </a: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Each instruction in a Containerfile creates a new layer.</a:t>
            </a: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Having too many instructions in a Containerfile causes too many layers, resulting in large images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p:txBody>
      </p:sp>
      <p:sp>
        <p:nvSpPr>
          <p:cNvPr id="350" name="Rectangle 9"/>
          <p:cNvSpPr/>
          <p:nvPr/>
        </p:nvSpPr>
        <p:spPr>
          <a:xfrm>
            <a:off x="559080" y="2037240"/>
            <a:ext cx="3769200" cy="90540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200" b="0" strike="noStrike" spc="-1">
                <a:solidFill>
                  <a:schemeClr val="dk1"/>
                </a:solidFill>
                <a:latin typeface="Libre Franklin"/>
                <a:ea typeface="Arial"/>
              </a:rPr>
              <a:t>RUN yum --disablerepo=* --enablerepo="rhel-7-server-rpms"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RUN yum update </a:t>
            </a:r>
            <a:endParaRPr lang="en-GB" sz="1200" b="0" strike="noStrike" spc="-1">
              <a:solidFill>
                <a:srgbClr val="000000"/>
              </a:solidFill>
              <a:latin typeface="Arial"/>
            </a:endParaRPr>
          </a:p>
          <a:p>
            <a:pPr>
              <a:lnSpc>
                <a:spcPct val="100000"/>
              </a:lnSpc>
            </a:pPr>
            <a:r>
              <a:rPr lang="en-GB" sz="1200" b="0" strike="noStrike" spc="-1">
                <a:solidFill>
                  <a:schemeClr val="dk1"/>
                </a:solidFill>
                <a:latin typeface="Libre Franklin"/>
                <a:ea typeface="Arial"/>
              </a:rPr>
              <a:t>RUN yum install -y httpd </a:t>
            </a:r>
            <a:endParaRPr lang="en-GB" sz="1200" b="0" strike="noStrike" spc="-1">
              <a:solidFill>
                <a:srgbClr val="000000"/>
              </a:solidFill>
              <a:latin typeface="Arial"/>
            </a:endParaRPr>
          </a:p>
        </p:txBody>
      </p:sp>
      <p:sp>
        <p:nvSpPr>
          <p:cNvPr id="351" name="Rectangle 10"/>
          <p:cNvSpPr/>
          <p:nvPr/>
        </p:nvSpPr>
        <p:spPr>
          <a:xfrm>
            <a:off x="559080" y="3586680"/>
            <a:ext cx="4723920" cy="53280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200" b="0" strike="noStrike" spc="-1">
                <a:solidFill>
                  <a:schemeClr val="dk1"/>
                </a:solidFill>
                <a:latin typeface="Libre Franklin"/>
                <a:ea typeface="Arial"/>
              </a:rPr>
              <a:t>RUN yum --disablerepo=* --enablerepo="rhel-7-server-rpms" &amp;&amp; \ yum update &amp;&amp; \ yum install -y httpd</a:t>
            </a:r>
            <a:endParaRPr lang="en-GB" sz="1200" b="0" strike="noStrike" spc="-1">
              <a:solidFill>
                <a:srgbClr val="000000"/>
              </a:solidFill>
              <a:latin typeface="Arial"/>
            </a:endParaRPr>
          </a:p>
        </p:txBody>
      </p:sp>
      <p:sp>
        <p:nvSpPr>
          <p:cNvPr id="352" name="Arrow: Left 1"/>
          <p:cNvSpPr/>
          <p:nvPr/>
        </p:nvSpPr>
        <p:spPr>
          <a:xfrm rot="16200000">
            <a:off x="2549880" y="3062160"/>
            <a:ext cx="532800" cy="408240"/>
          </a:xfrm>
          <a:prstGeom prst="leftArrow">
            <a:avLst>
              <a:gd name="adj1" fmla="val 50000"/>
              <a:gd name="adj2" fmla="val 50000"/>
            </a:avLst>
          </a:prstGeom>
          <a:solidFill>
            <a:srgbClr val="4285F4"/>
          </a:solidFill>
          <a:ln>
            <a:solidFill>
              <a:srgbClr val="3062B4"/>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400" b="0" strike="noStrike" spc="-1">
              <a:solidFill>
                <a:schemeClr val="lt1"/>
              </a:solidFill>
              <a:latin typeface="Libre Franklin"/>
              <a:ea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176"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
        <p:nvSpPr>
          <p:cNvPr id="177" name="Google Shape;157;p29"/>
          <p:cNvSpPr/>
          <p:nvPr/>
        </p:nvSpPr>
        <p:spPr>
          <a:xfrm>
            <a:off x="362160" y="144540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r>
              <a:rPr lang="en-GB" sz="1000" b="0" strike="noStrike" spc="-1">
                <a:solidFill>
                  <a:srgbClr val="0A323E"/>
                </a:solidFill>
                <a:latin typeface="Libre Franklin"/>
                <a:ea typeface="Arial"/>
              </a:rPr>
              <a:t>Virtualization is the process of running a virtual instance of a computer system in a layer abstracted from the actual hardware.</a:t>
            </a:r>
            <a:endParaRPr lang="en-GB" sz="1000" b="0" strike="noStrike" spc="-1">
              <a:solidFill>
                <a:srgbClr val="000000"/>
              </a:solidFill>
              <a:latin typeface="Arial"/>
            </a:endParaRPr>
          </a:p>
          <a:p>
            <a:pPr>
              <a:lnSpc>
                <a:spcPct val="150000"/>
              </a:lnSpc>
              <a:tabLst>
                <a:tab pos="0" algn="l"/>
              </a:tabLst>
            </a:pPr>
            <a:endParaRPr lang="en-GB" sz="1000" b="0" strike="noStrike" spc="-1">
              <a:solidFill>
                <a:srgbClr val="000000"/>
              </a:solidFill>
              <a:latin typeface="Arial"/>
            </a:endParaRPr>
          </a:p>
          <a:p>
            <a:pPr>
              <a:lnSpc>
                <a:spcPct val="150000"/>
              </a:lnSpc>
              <a:tabLst>
                <a:tab pos="0" algn="l"/>
              </a:tabLst>
            </a:pPr>
            <a:r>
              <a:rPr lang="en-GB" sz="1000" b="0" strike="noStrike" spc="-1">
                <a:solidFill>
                  <a:srgbClr val="0A323E"/>
                </a:solidFill>
                <a:latin typeface="Libre Franklin"/>
                <a:ea typeface="Arial"/>
              </a:rPr>
              <a:t>Distributing a machines physical capabilities among different users and environments</a:t>
            </a:r>
            <a:endParaRPr lang="en-GB" sz="1000" b="0" strike="noStrike" spc="-1">
              <a:solidFill>
                <a:srgbClr val="000000"/>
              </a:solidFill>
              <a:latin typeface="Arial"/>
            </a:endParaRPr>
          </a:p>
          <a:p>
            <a:pPr>
              <a:lnSpc>
                <a:spcPct val="150000"/>
              </a:lnSpc>
              <a:tabLst>
                <a:tab pos="0" algn="l"/>
              </a:tabLst>
            </a:pPr>
            <a:endParaRPr lang="en-GB" sz="1000" b="0" strike="noStrike" spc="-1">
              <a:solidFill>
                <a:srgbClr val="000000"/>
              </a:solidFill>
              <a:latin typeface="Arial"/>
            </a:endParaRPr>
          </a:p>
          <a:p>
            <a:pPr>
              <a:lnSpc>
                <a:spcPct val="150000"/>
              </a:lnSpc>
              <a:tabLst>
                <a:tab pos="0" algn="l"/>
              </a:tabLst>
            </a:pPr>
            <a:endParaRPr lang="en-GB" sz="1000" b="0" strike="noStrike" spc="-1">
              <a:solidFill>
                <a:srgbClr val="000000"/>
              </a:solidFill>
              <a:latin typeface="Arial"/>
            </a:endParaRPr>
          </a:p>
          <a:p>
            <a:pPr>
              <a:lnSpc>
                <a:spcPct val="150000"/>
              </a:lnSpc>
              <a:tabLst>
                <a:tab pos="0" algn="l"/>
              </a:tabLst>
            </a:pPr>
            <a:endParaRPr lang="en-GB" sz="1000" b="0" strike="noStrike" spc="-1">
              <a:solidFill>
                <a:srgbClr val="000000"/>
              </a:solidFill>
              <a:latin typeface="Arial"/>
            </a:endParaRPr>
          </a:p>
        </p:txBody>
      </p:sp>
      <p:pic>
        <p:nvPicPr>
          <p:cNvPr id="178" name="Picture 177"/>
          <p:cNvPicPr/>
          <p:nvPr/>
        </p:nvPicPr>
        <p:blipFill>
          <a:blip r:embed="rId2"/>
          <a:stretch/>
        </p:blipFill>
        <p:spPr>
          <a:xfrm>
            <a:off x="3960720" y="1260000"/>
            <a:ext cx="4858200" cy="2465640"/>
          </a:xfrm>
          <a:prstGeom prst="rect">
            <a:avLst/>
          </a:prstGeom>
          <a:ln w="0">
            <a:noFill/>
          </a:ln>
        </p:spPr>
      </p:pic>
      <p:sp>
        <p:nvSpPr>
          <p:cNvPr id="179" name="Google Shape;163;p 1"/>
          <p:cNvSpPr/>
          <p:nvPr/>
        </p:nvSpPr>
        <p:spPr>
          <a:xfrm>
            <a:off x="357120" y="87912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Virtualization</a:t>
            </a:r>
            <a:endParaRPr lang="en-GB" sz="1500" b="0" strike="noStrike" spc="-1">
              <a:solidFill>
                <a:srgbClr val="000000"/>
              </a:solidFill>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354"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Containerfile</a:t>
            </a:r>
            <a:endParaRPr lang="en-GB" sz="800" b="0" strike="noStrike" spc="-1">
              <a:solidFill>
                <a:srgbClr val="000000"/>
              </a:solidFill>
              <a:latin typeface="Arial"/>
            </a:endParaRPr>
          </a:p>
        </p:txBody>
      </p:sp>
      <p:sp>
        <p:nvSpPr>
          <p:cNvPr id="355"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356" name="Google Shape;163;p30"/>
          <p:cNvSpPr/>
          <p:nvPr/>
        </p:nvSpPr>
        <p:spPr>
          <a:xfrm>
            <a:off x="421200" y="1843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Building container images with Dockerfile</a:t>
            </a:r>
            <a:endParaRPr lang="en-GB" sz="1500" b="0" strike="noStrike" spc="-1">
              <a:solidFill>
                <a:srgbClr val="000000"/>
              </a:solidFill>
              <a:latin typeface="Arial"/>
            </a:endParaRPr>
          </a:p>
        </p:txBody>
      </p:sp>
      <p:sp>
        <p:nvSpPr>
          <p:cNvPr id="357" name="TextBox 2"/>
          <p:cNvSpPr/>
          <p:nvPr/>
        </p:nvSpPr>
        <p:spPr>
          <a:xfrm>
            <a:off x="421200" y="645480"/>
            <a:ext cx="8411760" cy="115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The podman build command processes the Containerfile and builds a new image based on the instructions it contains.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p:txBody>
      </p:sp>
      <p:sp>
        <p:nvSpPr>
          <p:cNvPr id="358" name="Rectangle 9"/>
          <p:cNvSpPr/>
          <p:nvPr/>
        </p:nvSpPr>
        <p:spPr>
          <a:xfrm>
            <a:off x="699840" y="1557000"/>
            <a:ext cx="2653200" cy="31752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de-DE" sz="1200" b="0" strike="noStrike" spc="-1">
                <a:solidFill>
                  <a:schemeClr val="dk1"/>
                </a:solidFill>
                <a:latin typeface="Libre Franklin"/>
                <a:ea typeface="Arial"/>
              </a:rPr>
              <a:t>podman build -t NAME:TAG DIR</a:t>
            </a:r>
            <a:endParaRPr lang="en-GB" sz="1200" b="0" strike="noStrike" spc="-1">
              <a:solidFill>
                <a:srgbClr val="000000"/>
              </a:solid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Google Shape;155;p 12"/>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60" name="Google Shape;156;p 12"/>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Containerfile</a:t>
            </a:r>
            <a:endParaRPr lang="en-GB" sz="800" b="0" strike="noStrike" spc="-1">
              <a:solidFill>
                <a:srgbClr val="000000"/>
              </a:solidFill>
              <a:latin typeface="Arial"/>
            </a:endParaRPr>
          </a:p>
        </p:txBody>
      </p:sp>
      <p:sp>
        <p:nvSpPr>
          <p:cNvPr id="361" name="Google Shape;157;p 12"/>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62" name="Google Shape;163;p 14"/>
          <p:cNvSpPr/>
          <p:nvPr/>
        </p:nvSpPr>
        <p:spPr>
          <a:xfrm>
            <a:off x="421200" y="1843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Multistage build</a:t>
            </a:r>
            <a:endParaRPr lang="en-GB" sz="1500" b="0" strike="noStrike" spc="-1">
              <a:solidFill>
                <a:srgbClr val="000000"/>
              </a:solidFill>
              <a:latin typeface="Arial"/>
            </a:endParaRPr>
          </a:p>
        </p:txBody>
      </p:sp>
      <p:sp>
        <p:nvSpPr>
          <p:cNvPr id="363" name="TextBox 15"/>
          <p:cNvSpPr/>
          <p:nvPr/>
        </p:nvSpPr>
        <p:spPr>
          <a:xfrm>
            <a:off x="421200" y="645480"/>
            <a:ext cx="8411760" cy="42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200" b="0" strike="noStrike" spc="-1">
                <a:solidFill>
                  <a:srgbClr val="000000"/>
                </a:solidFill>
                <a:latin typeface="Arial"/>
                <a:ea typeface="DejaVu Sans"/>
              </a:rPr>
              <a:t>In multistage build the container image is built in several stages, usually two, distinguishing building process from runtime.</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Why and when:</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Application build process usually requires more tools than runtime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Runtime containers are more lightweight without unnecessary packages</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Reduced container image pulling time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Reduced security attack surface</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marL="216000" indent="-216000">
              <a:lnSpc>
                <a:spcPct val="100000"/>
              </a:lnSpc>
              <a:buClr>
                <a:srgbClr val="000000"/>
              </a:buClr>
              <a:buFont typeface="OpenSymbol"/>
              <a:buAutoNum type="arabicParenR"/>
            </a:pPr>
            <a:r>
              <a:rPr lang="en-US" sz="1200" b="0" strike="noStrike" spc="-1">
                <a:solidFill>
                  <a:srgbClr val="000000"/>
                </a:solidFill>
                <a:latin typeface="Arial"/>
                <a:ea typeface="DejaVu Sans"/>
              </a:rPr>
              <a:t>Build stage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Uses base container image with all build tools necessary</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Build the application and produces runtime artifacts</a:t>
            </a:r>
            <a:endParaRPr lang="en-GB" sz="1200" b="0" strike="noStrike" spc="-1">
              <a:solidFill>
                <a:srgbClr val="000000"/>
              </a:solidFill>
              <a:latin typeface="Arial"/>
            </a:endParaRPr>
          </a:p>
          <a:p>
            <a:pPr marL="216000" indent="-216000">
              <a:lnSpc>
                <a:spcPct val="100000"/>
              </a:lnSpc>
              <a:buClr>
                <a:srgbClr val="000000"/>
              </a:buClr>
              <a:buFont typeface="OpenSymbol"/>
              <a:buAutoNum type="arabicParenR"/>
            </a:pPr>
            <a:r>
              <a:rPr lang="en-US" sz="1200" b="0" strike="noStrike" spc="-1">
                <a:solidFill>
                  <a:srgbClr val="000000"/>
                </a:solidFill>
                <a:latin typeface="Arial"/>
                <a:ea typeface="DejaVu Sans"/>
              </a:rPr>
              <a:t>Runtime stage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Uses base container image with necessary runtime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US" sz="1200" b="0" strike="noStrike" spc="-1">
                <a:solidFill>
                  <a:srgbClr val="000000"/>
                </a:solidFill>
                <a:latin typeface="Arial"/>
                <a:ea typeface="DejaVu Sans"/>
              </a:rPr>
              <a:t>Copies the runtime artifacts from build stage into runtime container image</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Examples:</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Java Applications	Build	JDK</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Runtime	JRE</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React / Angular	Build	NodeJS, NPM</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Runtime	Nginx</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Golang		Build	Go</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Runtime	Linux</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a:t>
            </a:r>
            <a:endParaRPr lang="en-GB" sz="1200" b="0" strike="noStrike" spc="-1">
              <a:solidFill>
                <a:srgbClr val="000000"/>
              </a:solidFill>
              <a:latin typeface="Arial"/>
            </a:endParaRPr>
          </a:p>
          <a:p>
            <a:pPr>
              <a:lnSpc>
                <a:spcPct val="100000"/>
              </a:lnSpc>
            </a:pPr>
            <a:r>
              <a:rPr lang="en-US" sz="1200" b="0" strike="noStrike" spc="-1">
                <a:solidFill>
                  <a:srgbClr val="000000"/>
                </a:solidFill>
                <a:latin typeface="Arial"/>
                <a:ea typeface="DejaVu Sans"/>
              </a:rPr>
              <a:t>			</a:t>
            </a:r>
            <a:endParaRPr lang="en-GB" sz="1200" b="0" strike="noStrike" spc="-1">
              <a:solidFill>
                <a:srgbClr val="000000"/>
              </a:solidFill>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Google Shape;155;p 13"/>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65" name="Google Shape;156;p 13"/>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Buildah</a:t>
            </a:r>
            <a:endParaRPr lang="en-GB" sz="800" b="0" strike="noStrike" spc="-1">
              <a:solidFill>
                <a:srgbClr val="000000"/>
              </a:solidFill>
              <a:latin typeface="Arial"/>
            </a:endParaRPr>
          </a:p>
        </p:txBody>
      </p:sp>
      <p:sp>
        <p:nvSpPr>
          <p:cNvPr id="366" name="Google Shape;157;p 13"/>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67" name="Google Shape;163;p 15"/>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Multistage Containerfile</a:t>
            </a:r>
            <a:endParaRPr lang="en-GB" sz="1500" b="0" strike="noStrike" spc="-1">
              <a:solidFill>
                <a:srgbClr val="000000"/>
              </a:solidFill>
              <a:latin typeface="Arial"/>
            </a:endParaRPr>
          </a:p>
        </p:txBody>
      </p:sp>
      <p:sp>
        <p:nvSpPr>
          <p:cNvPr id="368" name="Rectangle 19"/>
          <p:cNvSpPr/>
          <p:nvPr/>
        </p:nvSpPr>
        <p:spPr>
          <a:xfrm>
            <a:off x="685800" y="841680"/>
            <a:ext cx="3428640" cy="3885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900" b="1" strike="noStrike" spc="-1">
                <a:solidFill>
                  <a:schemeClr val="dk1"/>
                </a:solidFill>
                <a:latin typeface="Libre Franklin"/>
                <a:ea typeface="Arial"/>
              </a:rPr>
              <a:t># Stage 1: Build Stage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FROM node:18 AS build</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WORKDIR /app</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COPY . .</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RUN npm install &amp;&amp; \</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npm run build</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Stage 2: Runtime Stage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FROM nginx:latest</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COPY --from=build /app/dist /usr/share/nginx/html</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CMD ["nginx", "-g", "daemon off;"]</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p:txBody>
      </p:sp>
      <p:sp>
        <p:nvSpPr>
          <p:cNvPr id="369" name="Rectangle 20"/>
          <p:cNvSpPr/>
          <p:nvPr/>
        </p:nvSpPr>
        <p:spPr>
          <a:xfrm>
            <a:off x="5029200" y="837000"/>
            <a:ext cx="3428640" cy="3885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900" b="1" strike="noStrike" spc="-1">
                <a:solidFill>
                  <a:schemeClr val="dk1"/>
                </a:solidFill>
                <a:latin typeface="Libre Franklin"/>
                <a:ea typeface="Arial"/>
              </a:rPr>
              <a:t># Stage 1: Build Stage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FROM golang:1.17.3-alpine3.14 AS builder</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WORKDIR /opt/app/</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COPY . .</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RUN go mod download &amp;&amp; \</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go mod verify &amp;&amp; \</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go build -o /go/bin/service</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Stage 2: Runtime Stage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FROM alpine:3.14</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COPY --from=builder /go/bin/service /service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USER elf</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CMD ["./service", "run"]</a:t>
            </a:r>
            <a:endParaRPr lang="en-GB" sz="900" b="0" strike="noStrike" spc="-1">
              <a:solidFill>
                <a:srgbClr val="000000"/>
              </a:solidFill>
              <a:latin typeface="Arial"/>
            </a:endParaRPr>
          </a:p>
          <a:p>
            <a:pPr>
              <a:lnSpc>
                <a:spcPct val="100000"/>
              </a:lnSpc>
            </a:pPr>
            <a:endParaRPr lang="en-GB" sz="900" b="0" strike="noStrike" spc="-1">
              <a:solidFill>
                <a:srgbClr val="000000"/>
              </a:solidFill>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70"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4400" b="1" strike="noStrike" spc="-1">
                <a:solidFill>
                  <a:schemeClr val="lt1"/>
                </a:solidFill>
                <a:latin typeface="Libre Franklin"/>
                <a:ea typeface="Libre Franklin"/>
              </a:rPr>
              <a:t>Buildah</a:t>
            </a:r>
            <a:endParaRPr lang="en-GB" sz="4400" b="0" strike="noStrike" spc="-1">
              <a:solidFill>
                <a:srgbClr val="FFFFFF"/>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Google Shape;155;p 4"/>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72" name="Google Shape;156;p 4"/>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Buildah</a:t>
            </a:r>
            <a:endParaRPr lang="en-GB" sz="800" b="0" strike="noStrike" spc="-1">
              <a:solidFill>
                <a:srgbClr val="000000"/>
              </a:solidFill>
              <a:latin typeface="Arial"/>
            </a:endParaRPr>
          </a:p>
        </p:txBody>
      </p:sp>
      <p:sp>
        <p:nvSpPr>
          <p:cNvPr id="373" name="Google Shape;157;p 4"/>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74" name="Google Shape;163;p 6"/>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Buildah</a:t>
            </a:r>
            <a:endParaRPr lang="en-GB" sz="1500" b="0" strike="noStrike" spc="-1">
              <a:solidFill>
                <a:srgbClr val="000000"/>
              </a:solidFill>
              <a:latin typeface="Arial"/>
            </a:endParaRPr>
          </a:p>
        </p:txBody>
      </p:sp>
      <p:sp>
        <p:nvSpPr>
          <p:cNvPr id="375" name="TextBox 3"/>
          <p:cNvSpPr/>
          <p:nvPr/>
        </p:nvSpPr>
        <p:spPr>
          <a:xfrm>
            <a:off x="568080" y="954000"/>
            <a:ext cx="8006040" cy="222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Like Podman - open source, Linux-based tool used to build Open Container Initiative (OCI)-compatible containers</a:t>
            </a: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Why and when?</a:t>
            </a:r>
            <a:endParaRPr lang="en-GB" sz="14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400" b="0" strike="noStrike" spc="-1">
                <a:solidFill>
                  <a:srgbClr val="000000"/>
                </a:solidFill>
                <a:latin typeface="Libre Franklin"/>
                <a:ea typeface="Arial"/>
              </a:rPr>
              <a:t>During development of container images</a:t>
            </a:r>
            <a:endParaRPr lang="en-GB" sz="14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400" b="0" strike="noStrike" spc="-1">
                <a:solidFill>
                  <a:srgbClr val="000000"/>
                </a:solidFill>
                <a:latin typeface="Libre Franklin"/>
                <a:ea typeface="Arial"/>
              </a:rPr>
              <a:t>Container building without Containerfile-s or Dockerfile-s with CLI commands</a:t>
            </a:r>
            <a:endParaRPr lang="en-GB" sz="14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400" b="0" strike="noStrike" spc="-1">
                <a:solidFill>
                  <a:srgbClr val="000000"/>
                </a:solidFill>
                <a:latin typeface="Libre Franklin"/>
                <a:ea typeface="Arial"/>
              </a:rPr>
              <a:t>Saves intermediate state</a:t>
            </a:r>
            <a:endParaRPr lang="en-GB" sz="14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400" b="0" strike="noStrike" spc="-1">
                <a:solidFill>
                  <a:srgbClr val="000000"/>
                </a:solidFill>
                <a:latin typeface="Libre Franklin"/>
                <a:ea typeface="Arial"/>
              </a:rPr>
              <a:t>Can mount container filesystem locally</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marL="285840" indent="-285840">
              <a:lnSpc>
                <a:spcPct val="100000"/>
              </a:lnSpc>
              <a:buClr>
                <a:srgbClr val="000000"/>
              </a:buClr>
              <a:buFont typeface="Arial"/>
              <a:buChar char="•"/>
            </a:pPr>
            <a:r>
              <a:rPr lang="en-GB" sz="1400" b="0" strike="noStrike" spc="-1">
                <a:solidFill>
                  <a:srgbClr val="000000"/>
                </a:solidFill>
                <a:latin typeface="Libre Franklin"/>
                <a:ea typeface="Arial"/>
              </a:rPr>
              <a:t>Buildah can still use Containerfile to build images by using “bud” option (Build Using Dockerfile) or in newer version simply “build”</a:t>
            </a:r>
            <a:endParaRPr lang="en-GB" sz="1400" b="0" strike="noStrike" spc="-1">
              <a:solidFill>
                <a:srgbClr val="000000"/>
              </a:solidFill>
              <a:latin typeface="Arial"/>
            </a:endParaRPr>
          </a:p>
        </p:txBody>
      </p:sp>
      <p:sp>
        <p:nvSpPr>
          <p:cNvPr id="376" name="Rectangle 3"/>
          <p:cNvSpPr/>
          <p:nvPr/>
        </p:nvSpPr>
        <p:spPr>
          <a:xfrm>
            <a:off x="914400" y="3181320"/>
            <a:ext cx="4038840" cy="47556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1100" b="0" strike="noStrike" spc="-1">
                <a:solidFill>
                  <a:schemeClr val="dk1"/>
                </a:solidFill>
                <a:latin typeface="Libre Franklin"/>
                <a:ea typeface="Arial"/>
              </a:rPr>
              <a:t># buildah bud .</a:t>
            </a:r>
            <a:endParaRPr lang="en-GB" sz="1100" b="0" strike="noStrike" spc="-1">
              <a:solidFill>
                <a:srgbClr val="000000"/>
              </a:solidFill>
              <a:latin typeface="Arial"/>
            </a:endParaRPr>
          </a:p>
          <a:p>
            <a:pPr>
              <a:lnSpc>
                <a:spcPct val="100000"/>
              </a:lnSpc>
            </a:pPr>
            <a:r>
              <a:rPr lang="en-GB" sz="1100" b="0" strike="noStrike" spc="-1">
                <a:solidFill>
                  <a:schemeClr val="dk1"/>
                </a:solidFill>
                <a:latin typeface="Libre Franklin"/>
                <a:ea typeface="Arial"/>
              </a:rPr>
              <a:t># buildah build .</a:t>
            </a:r>
            <a:endParaRPr lang="en-GB" sz="1100" b="0" strike="noStrike" spc="-1">
              <a:solidFill>
                <a:srgbClr val="000000"/>
              </a:solidFill>
              <a:latin typeface="Arial"/>
            </a:endParaRPr>
          </a:p>
        </p:txBody>
      </p:sp>
      <p:pic>
        <p:nvPicPr>
          <p:cNvPr id="377" name="Picture 376"/>
          <p:cNvPicPr/>
          <p:nvPr/>
        </p:nvPicPr>
        <p:blipFill>
          <a:blip r:embed="rId2"/>
          <a:stretch/>
        </p:blipFill>
        <p:spPr>
          <a:xfrm>
            <a:off x="5257800" y="3429000"/>
            <a:ext cx="2742480" cy="870480"/>
          </a:xfrm>
          <a:prstGeom prst="rect">
            <a:avLst/>
          </a:prstGeom>
          <a:ln w="0">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Google Shape;155;p 5"/>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79" name="Google Shape;156;p 5"/>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Buildah</a:t>
            </a:r>
            <a:endParaRPr lang="en-GB" sz="800" b="0" strike="noStrike" spc="-1">
              <a:solidFill>
                <a:srgbClr val="000000"/>
              </a:solidFill>
              <a:latin typeface="Arial"/>
            </a:endParaRPr>
          </a:p>
        </p:txBody>
      </p:sp>
      <p:sp>
        <p:nvSpPr>
          <p:cNvPr id="380" name="Google Shape;157;p 5"/>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81" name="Google Shape;163;p 7"/>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Buildah – available commands</a:t>
            </a:r>
            <a:endParaRPr lang="en-GB" sz="1500" b="0" strike="noStrike" spc="-1">
              <a:solidFill>
                <a:srgbClr val="000000"/>
              </a:solidFill>
              <a:latin typeface="Arial"/>
            </a:endParaRPr>
          </a:p>
        </p:txBody>
      </p:sp>
      <p:sp>
        <p:nvSpPr>
          <p:cNvPr id="382" name="Rectangle 5"/>
          <p:cNvSpPr/>
          <p:nvPr/>
        </p:nvSpPr>
        <p:spPr>
          <a:xfrm>
            <a:off x="685800" y="841680"/>
            <a:ext cx="7771680" cy="3885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ctr">
            <a:noAutofit/>
          </a:bodyPr>
          <a:lstStyle/>
          <a:p>
            <a:pPr>
              <a:lnSpc>
                <a:spcPct val="100000"/>
              </a:lnSpc>
            </a:pPr>
            <a:r>
              <a:rPr lang="en-GB" sz="900" b="1" strike="noStrike" spc="-1">
                <a:solidFill>
                  <a:schemeClr val="dk1"/>
                </a:solidFill>
                <a:latin typeface="Libre Franklin"/>
                <a:ea typeface="Arial"/>
              </a:rPr>
              <a:t>  add	Add content to the container</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build       	Build an image using instructions in a Containerfile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commit      	Create an image from a working container</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config      	Update image configuration settings</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containers  	List working containers and their base images</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copy        	Copy content into the container</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from        	Create a working container based on an image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help        	Help about any command</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images      	List images in local storage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info        	Display Buildah system information</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inspect     	Inspect the configuration of a container or image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login       	Login to a container registry</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logout      	Logout of a container registry</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manifest    	Manipulate manifest lists and image indexes</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mkcw        	Convert a conventional image to a confidential workload image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mount       	Mount a working container's root filesystem</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prune       	Cleanup intermediate images as well as build and mount cache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pull        	Pull an image from the specified location</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push        	Push an image to a specified destination</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rename      	Rename a container</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rm          	Remove one or more working containers</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rmi         	Remove one or more images from local storage</a:t>
            </a:r>
            <a:endParaRPr lang="en-GB" sz="900" b="0" strike="noStrike" spc="-1">
              <a:solidFill>
                <a:srgbClr val="000000"/>
              </a:solidFill>
              <a:latin typeface="Arial"/>
            </a:endParaRPr>
          </a:p>
          <a:p>
            <a:pPr>
              <a:lnSpc>
                <a:spcPct val="100000"/>
              </a:lnSpc>
            </a:pPr>
            <a:r>
              <a:rPr lang="en-GB" sz="900" b="1" strike="noStrike" spc="-1">
                <a:solidFill>
                  <a:schemeClr val="dk1"/>
                </a:solidFill>
                <a:latin typeface="Libre Franklin"/>
                <a:ea typeface="Arial"/>
              </a:rPr>
              <a:t>  run         	Run a command inside of the container</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source      	Manage source containers</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tag         	Add an additional name to a local image</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umount      	Unmount the root file system of the specified working containers</a:t>
            </a:r>
            <a:endParaRPr lang="en-GB" sz="900" b="0" strike="noStrike" spc="-1">
              <a:solidFill>
                <a:srgbClr val="000000"/>
              </a:solidFill>
              <a:latin typeface="Arial"/>
            </a:endParaRPr>
          </a:p>
          <a:p>
            <a:pPr>
              <a:lnSpc>
                <a:spcPct val="100000"/>
              </a:lnSpc>
            </a:pPr>
            <a:r>
              <a:rPr lang="en-GB" sz="900" b="0" strike="noStrike" spc="-1">
                <a:solidFill>
                  <a:schemeClr val="dk1"/>
                </a:solidFill>
                <a:latin typeface="Libre Franklin"/>
                <a:ea typeface="Arial"/>
              </a:rPr>
              <a:t>  unshare     	Run a command in a modified user namespace</a:t>
            </a:r>
            <a:endParaRPr lang="en-GB" sz="900" b="0" strike="noStrike" spc="-1">
              <a:solidFill>
                <a:srgbClr val="000000"/>
              </a:solidFill>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Google Shape;155;p 6"/>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84" name="Google Shape;156;p 6"/>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Buildah</a:t>
            </a:r>
            <a:endParaRPr lang="en-GB" sz="800" b="0" strike="noStrike" spc="-1">
              <a:solidFill>
                <a:srgbClr val="000000"/>
              </a:solidFill>
              <a:latin typeface="Arial"/>
            </a:endParaRPr>
          </a:p>
        </p:txBody>
      </p:sp>
      <p:sp>
        <p:nvSpPr>
          <p:cNvPr id="385" name="Google Shape;157;p 6"/>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86" name="Google Shape;163;p 8"/>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Buildah vs Containerfile</a:t>
            </a:r>
            <a:endParaRPr lang="en-GB" sz="1500" b="0" strike="noStrike" spc="-1">
              <a:solidFill>
                <a:srgbClr val="000000"/>
              </a:solidFill>
              <a:latin typeface="Arial"/>
            </a:endParaRPr>
          </a:p>
        </p:txBody>
      </p:sp>
      <p:sp>
        <p:nvSpPr>
          <p:cNvPr id="387" name="Rectangle 4"/>
          <p:cNvSpPr/>
          <p:nvPr/>
        </p:nvSpPr>
        <p:spPr>
          <a:xfrm>
            <a:off x="457200" y="1371600"/>
            <a:ext cx="3428280" cy="324684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FROM </a:t>
            </a:r>
            <a:r>
              <a:rPr lang="hr-HR" sz="1000" b="0" strike="noStrike" spc="-1">
                <a:solidFill>
                  <a:schemeClr val="dk1"/>
                </a:solidFill>
                <a:latin typeface="Libre Franklin"/>
                <a:ea typeface="Arial"/>
              </a:rPr>
              <a:t>centos</a:t>
            </a:r>
            <a:r>
              <a:rPr lang="en-GB" sz="1000" b="0" strike="noStrike" spc="-1">
                <a:solidFill>
                  <a:schemeClr val="dk1"/>
                </a:solidFill>
                <a:latin typeface="Libre Franklin"/>
                <a:ea typeface="Arial"/>
              </a:rPr>
              <a:t>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LABEL description="T</a:t>
            </a:r>
            <a:r>
              <a:rPr lang="hr-HR" sz="1000" b="0" strike="noStrike" spc="-1">
                <a:solidFill>
                  <a:schemeClr val="dk1"/>
                </a:solidFill>
                <a:latin typeface="Libre Franklin"/>
                <a:ea typeface="Arial"/>
              </a:rPr>
              <a:t>est </a:t>
            </a:r>
            <a:r>
              <a:rPr lang="en-GB" sz="1000" b="0" strike="noStrike" spc="-1">
                <a:solidFill>
                  <a:schemeClr val="dk1"/>
                </a:solidFill>
                <a:latin typeface="Libre Franklin"/>
                <a:ea typeface="Arial"/>
              </a:rPr>
              <a:t>container image"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MAINTAINER Ime Prezime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RUN yum install -y httpd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EXPOSE 80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ENV LogLevel "info"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ADD http://</a:t>
            </a:r>
            <a:r>
              <a:rPr lang="hr-HR" sz="1000" b="0" strike="noStrike" spc="-1">
                <a:solidFill>
                  <a:schemeClr val="dk1"/>
                </a:solidFill>
                <a:latin typeface="Libre Franklin"/>
                <a:ea typeface="Arial"/>
              </a:rPr>
              <a:t>page</a:t>
            </a:r>
            <a:r>
              <a:rPr lang="en-GB" sz="1000" b="0" strike="noStrike" spc="-1">
                <a:solidFill>
                  <a:schemeClr val="dk1"/>
                </a:solidFill>
                <a:latin typeface="Libre Franklin"/>
                <a:ea typeface="Arial"/>
              </a:rPr>
              <a:t>.com/</a:t>
            </a:r>
            <a:r>
              <a:rPr lang="hr-HR" sz="1000" b="0" strike="noStrike" spc="-1">
                <a:solidFill>
                  <a:schemeClr val="dk1"/>
                </a:solidFill>
                <a:latin typeface="Libre Franklin"/>
                <a:ea typeface="Arial"/>
              </a:rPr>
              <a:t>somefile</a:t>
            </a:r>
            <a:r>
              <a:rPr lang="en-GB" sz="1000" b="0" strike="noStrike" spc="-1">
                <a:solidFill>
                  <a:schemeClr val="dk1"/>
                </a:solidFill>
                <a:latin typeface="Libre Franklin"/>
                <a:ea typeface="Arial"/>
              </a:rPr>
              <a:t> /var/www/html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COPY ./src/ /var/www/html/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USER apache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ENTRYPOINT ["/usr/sbin/httpd"]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CMD ["-D", "FOREGROUND"] </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
        <p:nvSpPr>
          <p:cNvPr id="388" name="Rectangle 387"/>
          <p:cNvSpPr/>
          <p:nvPr/>
        </p:nvSpPr>
        <p:spPr>
          <a:xfrm>
            <a:off x="1371600" y="1025280"/>
            <a:ext cx="1599480" cy="34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Containerfile</a:t>
            </a:r>
            <a:endParaRPr lang="en-GB" sz="1800" b="0" strike="noStrike" spc="-1">
              <a:solidFill>
                <a:srgbClr val="000000"/>
              </a:solidFill>
              <a:latin typeface="Arial"/>
            </a:endParaRPr>
          </a:p>
        </p:txBody>
      </p:sp>
      <p:sp>
        <p:nvSpPr>
          <p:cNvPr id="389" name="Rectangle 6"/>
          <p:cNvSpPr/>
          <p:nvPr/>
        </p:nvSpPr>
        <p:spPr>
          <a:xfrm>
            <a:off x="4114800" y="1371600"/>
            <a:ext cx="4799880" cy="324684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 buildah from --name mycontainer centos</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--label description="Test container image"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--author “Ime Prezime"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run mycontainer yum install -y httpd</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--port 80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--env LogLevel=info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add mycontainer </a:t>
            </a:r>
            <a:r>
              <a:rPr lang="en-GB" sz="1000" b="0" u="sng" strike="noStrike" spc="-1">
                <a:solidFill>
                  <a:schemeClr val="dk1"/>
                </a:solidFill>
                <a:uFillTx/>
                <a:latin typeface="Libre Franklin"/>
                <a:ea typeface="Arial"/>
                <a:hlinkClick r:id="rId2"/>
              </a:rPr>
              <a:t>http://page.com/somefile</a:t>
            </a:r>
            <a:r>
              <a:rPr lang="hr-HR" sz="1000" b="0" strike="noStrike" spc="-1">
                <a:solidFill>
                  <a:schemeClr val="dk1"/>
                </a:solidFill>
                <a:latin typeface="Libre Franklin"/>
                <a:ea typeface="Arial"/>
              </a:rPr>
              <a:t> </a:t>
            </a:r>
            <a:r>
              <a:rPr lang="en-GB" sz="1000" b="0" strike="noStrike" spc="-1">
                <a:solidFill>
                  <a:schemeClr val="dk1"/>
                </a:solidFill>
                <a:latin typeface="Libre Franklin"/>
                <a:ea typeface="Arial"/>
              </a:rPr>
              <a:t>/var/www/html</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copy ./src/ /var/www/html/ </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--user apache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--entrypoint '["/usr/sbin/httpd"]' mycontainer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config --cmd ‘[“-D”, “FOREGROUND”]‘ mycontainer</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buildah commit mycontainer myimagerepo/centos-apache:latest</a:t>
            </a:r>
            <a:endParaRPr lang="en-GB" sz="1000" b="0" strike="noStrike" spc="-1">
              <a:solidFill>
                <a:srgbClr val="000000"/>
              </a:solidFill>
              <a:latin typeface="Arial"/>
            </a:endParaRPr>
          </a:p>
        </p:txBody>
      </p:sp>
      <p:sp>
        <p:nvSpPr>
          <p:cNvPr id="390" name="Rectangle 389"/>
          <p:cNvSpPr/>
          <p:nvPr/>
        </p:nvSpPr>
        <p:spPr>
          <a:xfrm>
            <a:off x="5486400" y="1025280"/>
            <a:ext cx="1599480" cy="34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Buildah</a:t>
            </a:r>
            <a:endParaRPr lang="en-GB" sz="1800" b="0" strike="noStrike" spc="-1">
              <a:solidFill>
                <a:srgbClr val="000000"/>
              </a:solidFill>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a:extLst>
            <a:ext uri="{FF2B5EF4-FFF2-40B4-BE49-F238E27FC236}">
              <a16:creationId xmlns:a16="http://schemas.microsoft.com/office/drawing/2014/main" id="{3A500224-DBEA-4504-CF18-B1A8741A611C}"/>
            </a:ext>
          </a:extLst>
        </p:cNvPr>
        <p:cNvGrpSpPr/>
        <p:nvPr/>
      </p:nvGrpSpPr>
      <p:grpSpPr>
        <a:xfrm>
          <a:off x="0" y="0"/>
          <a:ext cx="0" cy="0"/>
          <a:chOff x="0" y="0"/>
          <a:chExt cx="0" cy="0"/>
        </a:xfrm>
      </p:grpSpPr>
      <p:sp>
        <p:nvSpPr>
          <p:cNvPr id="391" name="PlaceHolder 1">
            <a:extLst>
              <a:ext uri="{FF2B5EF4-FFF2-40B4-BE49-F238E27FC236}">
                <a16:creationId xmlns:a16="http://schemas.microsoft.com/office/drawing/2014/main" id="{20883A17-9DD6-E92A-2E2E-6F9A97AEA3C6}"/>
              </a:ext>
            </a:extLst>
          </p:cNvPr>
          <p:cNvSpPr>
            <a:spLocks noGrp="1"/>
          </p:cNvSpPr>
          <p:nvPr>
            <p:ph type="title"/>
          </p:nvPr>
        </p:nvSpPr>
        <p:spPr>
          <a:xfrm>
            <a:off x="3438397" y="2105137"/>
            <a:ext cx="5261040" cy="1438920"/>
          </a:xfrm>
          <a:prstGeom prst="rect">
            <a:avLst/>
          </a:prstGeom>
          <a:noFill/>
          <a:ln w="0">
            <a:noFill/>
          </a:ln>
        </p:spPr>
        <p:txBody>
          <a:bodyPr lIns="68400" tIns="34200" rIns="68400" bIns="34200" anchor="b">
            <a:normAutofit/>
          </a:bodyPr>
          <a:lstStyle/>
          <a:p>
            <a:pPr>
              <a:lnSpc>
                <a:spcPct val="100000"/>
              </a:lnSpc>
              <a:tabLst>
                <a:tab pos="0" algn="l"/>
              </a:tabLst>
            </a:pPr>
            <a:r>
              <a:rPr lang="hr-HR" b="1" spc="-1" dirty="0" err="1">
                <a:solidFill>
                  <a:schemeClr val="lt1"/>
                </a:solidFill>
                <a:latin typeface="Libre Franklin"/>
              </a:rPr>
              <a:t>Podman</a:t>
            </a:r>
            <a:r>
              <a:rPr lang="hr-HR" b="1" spc="-1" dirty="0">
                <a:solidFill>
                  <a:schemeClr val="lt1"/>
                </a:solidFill>
                <a:latin typeface="Libre Franklin"/>
              </a:rPr>
              <a:t> </a:t>
            </a:r>
            <a:r>
              <a:rPr lang="hr-HR" b="1" spc="-1" dirty="0" err="1">
                <a:solidFill>
                  <a:schemeClr val="lt1"/>
                </a:solidFill>
                <a:latin typeface="Libre Franklin"/>
              </a:rPr>
              <a:t>compose</a:t>
            </a:r>
            <a:endParaRPr lang="en-US" dirty="0" err="1">
              <a:solidFill>
                <a:schemeClr val="lt1"/>
              </a:solidFill>
            </a:endParaRPr>
          </a:p>
        </p:txBody>
      </p:sp>
    </p:spTree>
    <p:extLst>
      <p:ext uri="{BB962C8B-B14F-4D97-AF65-F5344CB8AC3E}">
        <p14:creationId xmlns:p14="http://schemas.microsoft.com/office/powerpoint/2010/main" val="3103395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022B7-1D1A-7017-1759-1E0A263059A7}"/>
            </a:ext>
          </a:extLst>
        </p:cNvPr>
        <p:cNvGrpSpPr/>
        <p:nvPr/>
      </p:nvGrpSpPr>
      <p:grpSpPr>
        <a:xfrm>
          <a:off x="0" y="0"/>
          <a:ext cx="0" cy="0"/>
          <a:chOff x="0" y="0"/>
          <a:chExt cx="0" cy="0"/>
        </a:xfrm>
      </p:grpSpPr>
      <p:sp>
        <p:nvSpPr>
          <p:cNvPr id="398" name="Google Shape;155;p 8">
            <a:extLst>
              <a:ext uri="{FF2B5EF4-FFF2-40B4-BE49-F238E27FC236}">
                <a16:creationId xmlns:a16="http://schemas.microsoft.com/office/drawing/2014/main" id="{043F8164-2E6C-608B-6BA2-42D90512AC45}"/>
              </a:ext>
            </a:extLst>
          </p:cNvPr>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99" name="Google Shape;156;p 8">
            <a:extLst>
              <a:ext uri="{FF2B5EF4-FFF2-40B4-BE49-F238E27FC236}">
                <a16:creationId xmlns:a16="http://schemas.microsoft.com/office/drawing/2014/main" id="{CB56CE34-A2F0-BA2F-E57F-27937815A39C}"/>
              </a:ext>
            </a:extLst>
          </p:cNvPr>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Cloud-native development</a:t>
            </a:r>
            <a:endParaRPr lang="en-GB" sz="800" b="0" strike="noStrike" spc="-1">
              <a:solidFill>
                <a:srgbClr val="000000"/>
              </a:solidFill>
              <a:latin typeface="Arial"/>
            </a:endParaRPr>
          </a:p>
        </p:txBody>
      </p:sp>
      <p:sp>
        <p:nvSpPr>
          <p:cNvPr id="400" name="Google Shape;157;p 8">
            <a:extLst>
              <a:ext uri="{FF2B5EF4-FFF2-40B4-BE49-F238E27FC236}">
                <a16:creationId xmlns:a16="http://schemas.microsoft.com/office/drawing/2014/main" id="{6F469973-4D23-795B-6AC4-861630CA364C}"/>
              </a:ext>
            </a:extLst>
          </p:cNvPr>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401" name="Google Shape;163;p 10">
            <a:extLst>
              <a:ext uri="{FF2B5EF4-FFF2-40B4-BE49-F238E27FC236}">
                <a16:creationId xmlns:a16="http://schemas.microsoft.com/office/drawing/2014/main" id="{528B8474-2590-6FB1-F148-58F135307505}"/>
              </a:ext>
            </a:extLst>
          </p:cNvPr>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tabLst>
                <a:tab pos="0" algn="l"/>
              </a:tabLst>
            </a:pPr>
            <a:r>
              <a:rPr lang="hr-HR" sz="1500" b="1" spc="-1" dirty="0" err="1">
                <a:solidFill>
                  <a:srgbClr val="C9211E"/>
                </a:solidFill>
                <a:latin typeface="Libre Franklin"/>
              </a:rPr>
              <a:t>Podman</a:t>
            </a:r>
            <a:r>
              <a:rPr lang="hr-HR" sz="1500" b="1" spc="-1" dirty="0">
                <a:solidFill>
                  <a:srgbClr val="C9211E"/>
                </a:solidFill>
                <a:latin typeface="Libre Franklin"/>
              </a:rPr>
              <a:t> (</a:t>
            </a:r>
            <a:r>
              <a:rPr lang="hr-HR" sz="1500" b="1" spc="-1" dirty="0" err="1">
                <a:solidFill>
                  <a:srgbClr val="C9211E"/>
                </a:solidFill>
                <a:latin typeface="Libre Franklin"/>
              </a:rPr>
              <a:t>docker</a:t>
            </a:r>
            <a:r>
              <a:rPr lang="hr-HR" sz="1500" b="1" spc="-1" dirty="0">
                <a:solidFill>
                  <a:srgbClr val="C9211E"/>
                </a:solidFill>
                <a:latin typeface="Libre Franklin"/>
              </a:rPr>
              <a:t>) </a:t>
            </a:r>
            <a:r>
              <a:rPr lang="hr-HR" sz="1500" b="1" spc="-1" dirty="0" err="1">
                <a:solidFill>
                  <a:srgbClr val="C9211E"/>
                </a:solidFill>
                <a:latin typeface="Libre Franklin"/>
              </a:rPr>
              <a:t>compose</a:t>
            </a:r>
            <a:endParaRPr lang="en-US" dirty="0" err="1"/>
          </a:p>
        </p:txBody>
      </p:sp>
      <p:sp>
        <p:nvSpPr>
          <p:cNvPr id="402" name="TextBox 7">
            <a:extLst>
              <a:ext uri="{FF2B5EF4-FFF2-40B4-BE49-F238E27FC236}">
                <a16:creationId xmlns:a16="http://schemas.microsoft.com/office/drawing/2014/main" id="{BD336B0D-02DD-7DD5-8128-9368CDE2B6D8}"/>
              </a:ext>
            </a:extLst>
          </p:cNvPr>
          <p:cNvSpPr/>
          <p:nvPr/>
        </p:nvSpPr>
        <p:spPr>
          <a:xfrm>
            <a:off x="568080" y="954000"/>
            <a:ext cx="4790775" cy="193753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171450" indent="-171450">
              <a:buClr>
                <a:srgbClr val="000000"/>
              </a:buClr>
              <a:buFont typeface="Arial"/>
              <a:buChar char="•"/>
            </a:pPr>
            <a:r>
              <a:rPr lang="en-GB" sz="1200" spc="-1" dirty="0">
                <a:solidFill>
                  <a:srgbClr val="000000"/>
                </a:solidFill>
                <a:latin typeface="Arial"/>
              </a:rPr>
              <a:t>Tool through </a:t>
            </a:r>
            <a:r>
              <a:rPr lang="en-GB" sz="1200" spc="-1" dirty="0" err="1">
                <a:solidFill>
                  <a:srgbClr val="000000"/>
                </a:solidFill>
                <a:latin typeface="Arial"/>
              </a:rPr>
              <a:t>twhich</a:t>
            </a:r>
            <a:r>
              <a:rPr lang="en-GB" sz="1200" spc="-1" dirty="0">
                <a:solidFill>
                  <a:srgbClr val="000000"/>
                </a:solidFill>
                <a:latin typeface="Arial"/>
              </a:rPr>
              <a:t> you can define local development environment</a:t>
            </a:r>
          </a:p>
          <a:p>
            <a:pPr marL="628650" lvl="1" indent="-171450">
              <a:buClr>
                <a:srgbClr val="000000"/>
              </a:buClr>
              <a:buFont typeface="Arial"/>
              <a:buChar char="•"/>
            </a:pPr>
            <a:r>
              <a:rPr lang="en-GB" sz="1200" spc="-1" err="1">
                <a:solidFill>
                  <a:srgbClr val="000000"/>
                </a:solidFill>
                <a:latin typeface="Arial"/>
              </a:rPr>
              <a:t>Podman</a:t>
            </a:r>
            <a:r>
              <a:rPr lang="en-GB" sz="1200" spc="-1">
                <a:solidFill>
                  <a:srgbClr val="000000"/>
                </a:solidFill>
                <a:latin typeface="Arial"/>
              </a:rPr>
              <a:t> networks</a:t>
            </a:r>
          </a:p>
          <a:p>
            <a:pPr marL="628650" lvl="1" indent="-171450">
              <a:buClr>
                <a:srgbClr val="000000"/>
              </a:buClr>
              <a:buFont typeface="Arial"/>
              <a:buChar char="•"/>
            </a:pPr>
            <a:r>
              <a:rPr lang="en-GB" sz="1200" spc="-1">
                <a:solidFill>
                  <a:srgbClr val="000000"/>
                </a:solidFill>
                <a:latin typeface="Arial"/>
              </a:rPr>
              <a:t>Multiple services (containers)</a:t>
            </a:r>
            <a:endParaRPr lang="en-GB" sz="1200" spc="-1" dirty="0">
              <a:solidFill>
                <a:srgbClr val="000000"/>
              </a:solidFill>
              <a:latin typeface="Arial"/>
            </a:endParaRPr>
          </a:p>
          <a:p>
            <a:pPr marL="628650" lvl="1" indent="-171450">
              <a:buClr>
                <a:srgbClr val="000000"/>
              </a:buClr>
              <a:buFont typeface="Arial"/>
              <a:buChar char="•"/>
            </a:pPr>
            <a:r>
              <a:rPr lang="en-GB" sz="1200" spc="-1" dirty="0">
                <a:solidFill>
                  <a:srgbClr val="000000"/>
                </a:solidFill>
                <a:latin typeface="Arial"/>
              </a:rPr>
              <a:t>Persistent volumes</a:t>
            </a:r>
          </a:p>
          <a:p>
            <a:pPr marL="628650" lvl="1" indent="-171450">
              <a:buClr>
                <a:srgbClr val="000000"/>
              </a:buClr>
              <a:buFont typeface="Arial"/>
              <a:buChar char="•"/>
            </a:pPr>
            <a:r>
              <a:rPr lang="en-GB" sz="1200" spc="-1">
                <a:solidFill>
                  <a:srgbClr val="000000"/>
                </a:solidFill>
                <a:latin typeface="Arial"/>
              </a:rPr>
              <a:t>Exposed ports</a:t>
            </a:r>
            <a:endParaRPr lang="en-GB" sz="1200" spc="-1" dirty="0">
              <a:solidFill>
                <a:srgbClr val="000000"/>
              </a:solidFill>
              <a:latin typeface="Arial"/>
            </a:endParaRPr>
          </a:p>
          <a:p>
            <a:pPr marL="628650" lvl="1" indent="-171450">
              <a:buClr>
                <a:srgbClr val="000000"/>
              </a:buClr>
              <a:buFont typeface="Arial"/>
              <a:buChar char="•"/>
            </a:pPr>
            <a:r>
              <a:rPr lang="en-GB" sz="1200" spc="-1">
                <a:solidFill>
                  <a:srgbClr val="000000"/>
                </a:solidFill>
                <a:latin typeface="Arial"/>
              </a:rPr>
              <a:t>Etc...</a:t>
            </a:r>
            <a:endParaRPr lang="en-GB" sz="1200" spc="-1" dirty="0">
              <a:solidFill>
                <a:srgbClr val="000000"/>
              </a:solidFill>
              <a:latin typeface="Arial"/>
            </a:endParaRPr>
          </a:p>
          <a:p>
            <a:pPr marL="628650" lvl="1" indent="-171450">
              <a:buClr>
                <a:srgbClr val="000000"/>
              </a:buClr>
              <a:buFont typeface="Arial"/>
              <a:buChar char="•"/>
            </a:pPr>
            <a:endParaRPr lang="en-GB" sz="1200" spc="-1" dirty="0">
              <a:solidFill>
                <a:srgbClr val="000000"/>
              </a:solidFill>
              <a:latin typeface="Arial"/>
            </a:endParaRPr>
          </a:p>
          <a:p>
            <a:pPr marL="171450" indent="-171450">
              <a:buClr>
                <a:srgbClr val="000000"/>
              </a:buClr>
              <a:buFont typeface="Arial"/>
              <a:buChar char="•"/>
            </a:pPr>
            <a:r>
              <a:rPr lang="en-GB" sz="1200" spc="-1">
                <a:solidFill>
                  <a:srgbClr val="000000"/>
                </a:solidFill>
                <a:latin typeface="Arial"/>
              </a:rPr>
              <a:t>Everything in one file (</a:t>
            </a:r>
            <a:r>
              <a:rPr lang="en-GB" sz="1200" spc="-1" err="1">
                <a:solidFill>
                  <a:srgbClr val="000000"/>
                </a:solidFill>
                <a:latin typeface="Arial"/>
              </a:rPr>
              <a:t>compose.yaml</a:t>
            </a:r>
            <a:r>
              <a:rPr lang="en-GB" sz="1200" spc="-1">
                <a:solidFill>
                  <a:srgbClr val="000000"/>
                </a:solidFill>
                <a:latin typeface="Arial"/>
              </a:rPr>
              <a:t>)</a:t>
            </a:r>
          </a:p>
          <a:p>
            <a:pPr marL="171450" indent="-171450">
              <a:buClr>
                <a:srgbClr val="000000"/>
              </a:buClr>
              <a:buFont typeface="Arial"/>
              <a:buChar char="•"/>
            </a:pPr>
            <a:r>
              <a:rPr lang="en-GB" sz="1200" spc="-1" dirty="0">
                <a:solidFill>
                  <a:srgbClr val="000000"/>
                </a:solidFill>
                <a:latin typeface="Arial"/>
              </a:rPr>
              <a:t>Starting the environment with one command</a:t>
            </a:r>
          </a:p>
        </p:txBody>
      </p:sp>
      <p:sp>
        <p:nvSpPr>
          <p:cNvPr id="2" name="TextBox 1">
            <a:extLst>
              <a:ext uri="{FF2B5EF4-FFF2-40B4-BE49-F238E27FC236}">
                <a16:creationId xmlns:a16="http://schemas.microsoft.com/office/drawing/2014/main" id="{8B1714A7-5F69-4A43-DDD0-7B43E56316F4}"/>
              </a:ext>
            </a:extLst>
          </p:cNvPr>
          <p:cNvSpPr txBox="1"/>
          <p:nvPr/>
        </p:nvSpPr>
        <p:spPr>
          <a:xfrm>
            <a:off x="4791205" y="281834"/>
            <a:ext cx="3878371"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latin typeface="Courier New"/>
                <a:ea typeface="+mn-lt"/>
                <a:cs typeface="+mn-lt"/>
              </a:rPr>
              <a:t>services:</a:t>
            </a:r>
          </a:p>
          <a:p>
            <a:r>
              <a:rPr lang="en-US" sz="1000" dirty="0">
                <a:latin typeface="Courier New"/>
                <a:ea typeface="+mn-lt"/>
                <a:cs typeface="+mn-lt"/>
              </a:rPr>
              <a:t>  </a:t>
            </a:r>
            <a:r>
              <a:rPr lang="en-US" sz="1000" err="1">
                <a:latin typeface="Courier New"/>
                <a:ea typeface="+mn-lt"/>
                <a:cs typeface="+mn-lt"/>
              </a:rPr>
              <a:t>db</a:t>
            </a:r>
            <a:r>
              <a:rPr lang="en-US" sz="1000" dirty="0">
                <a:latin typeface="Courier New"/>
                <a:ea typeface="+mn-lt"/>
                <a:cs typeface="+mn-lt"/>
              </a:rPr>
              <a:t>:</a:t>
            </a:r>
          </a:p>
          <a:p>
            <a:r>
              <a:rPr lang="en-US" sz="1000" dirty="0">
                <a:latin typeface="Courier New"/>
                <a:ea typeface="+mn-lt"/>
                <a:cs typeface="+mn-lt"/>
              </a:rPr>
              <a:t>    image: postgres:5</a:t>
            </a:r>
          </a:p>
          <a:p>
            <a:r>
              <a:rPr lang="en-US" sz="1000" dirty="0">
                <a:latin typeface="Courier New"/>
                <a:ea typeface="+mn-lt"/>
                <a:cs typeface="+mn-lt"/>
              </a:rPr>
              <a:t>    environment:</a:t>
            </a:r>
          </a:p>
          <a:p>
            <a:r>
              <a:rPr lang="en-US" sz="1000" dirty="0">
                <a:latin typeface="Courier New"/>
                <a:ea typeface="+mn-lt"/>
                <a:cs typeface="+mn-lt"/>
              </a:rPr>
              <a:t>      POSTGRES_DB: </a:t>
            </a:r>
            <a:r>
              <a:rPr lang="en-US" sz="1000" err="1">
                <a:latin typeface="Courier New"/>
                <a:ea typeface="+mn-lt"/>
                <a:cs typeface="+mn-lt"/>
              </a:rPr>
              <a:t>devdb</a:t>
            </a:r>
            <a:endParaRPr lang="en-US" sz="1000">
              <a:latin typeface="Courier New"/>
              <a:ea typeface="+mn-lt"/>
              <a:cs typeface="+mn-lt"/>
            </a:endParaRPr>
          </a:p>
          <a:p>
            <a:r>
              <a:rPr lang="en-US" sz="1000" dirty="0">
                <a:latin typeface="Courier New"/>
                <a:ea typeface="+mn-lt"/>
                <a:cs typeface="+mn-lt"/>
              </a:rPr>
              <a:t>      POSTGRES_USER: user</a:t>
            </a:r>
          </a:p>
          <a:p>
            <a:r>
              <a:rPr lang="en-US" sz="1000" dirty="0">
                <a:latin typeface="Courier New"/>
                <a:ea typeface="+mn-lt"/>
                <a:cs typeface="+mn-lt"/>
              </a:rPr>
              <a:t>      POSTGRES_PASSWORD: supersecret</a:t>
            </a:r>
          </a:p>
          <a:p>
            <a:r>
              <a:rPr lang="en-US" sz="1000" dirty="0">
                <a:latin typeface="Courier New"/>
                <a:ea typeface="+mn-lt"/>
                <a:cs typeface="+mn-lt"/>
              </a:rPr>
              <a:t>    networks:</a:t>
            </a:r>
          </a:p>
          <a:p>
            <a:r>
              <a:rPr lang="en-US" sz="1000" dirty="0">
                <a:latin typeface="Courier New"/>
                <a:ea typeface="+mn-lt"/>
                <a:cs typeface="+mn-lt"/>
              </a:rPr>
              <a:t>    - internal</a:t>
            </a:r>
          </a:p>
          <a:p>
            <a:r>
              <a:rPr lang="en-US" sz="1000" dirty="0">
                <a:latin typeface="Courier New"/>
                <a:ea typeface="+mn-lt"/>
                <a:cs typeface="+mn-lt"/>
              </a:rPr>
              <a:t>  backend:</a:t>
            </a:r>
          </a:p>
          <a:p>
            <a:r>
              <a:rPr lang="en-US" sz="1000" dirty="0">
                <a:latin typeface="Courier New"/>
                <a:ea typeface="+mn-lt"/>
                <a:cs typeface="+mn-lt"/>
              </a:rPr>
              <a:t>    image: </a:t>
            </a:r>
            <a:r>
              <a:rPr lang="en-US" sz="1000" dirty="0" err="1">
                <a:latin typeface="Courier New"/>
                <a:ea typeface="+mn-lt"/>
                <a:cs typeface="+mn-lt"/>
              </a:rPr>
              <a:t>mybackend:latest</a:t>
            </a:r>
            <a:endParaRPr lang="en-US" sz="1000" dirty="0">
              <a:latin typeface="Courier New"/>
              <a:ea typeface="+mn-lt"/>
              <a:cs typeface="+mn-lt"/>
            </a:endParaRPr>
          </a:p>
          <a:p>
            <a:r>
              <a:rPr lang="en-US" sz="1000" dirty="0">
                <a:latin typeface="Courier New"/>
                <a:ea typeface="+mn-lt"/>
                <a:cs typeface="+mn-lt"/>
              </a:rPr>
              <a:t>    environment:</a:t>
            </a:r>
          </a:p>
          <a:p>
            <a:r>
              <a:rPr lang="en-US" sz="1000" dirty="0">
                <a:latin typeface="Courier New"/>
                <a:ea typeface="+mn-lt"/>
                <a:cs typeface="+mn-lt"/>
              </a:rPr>
              <a:t>      PSQL_HOST: </a:t>
            </a:r>
            <a:r>
              <a:rPr lang="en-US" sz="1000" dirty="0" err="1">
                <a:latin typeface="Courier New"/>
                <a:ea typeface="+mn-lt"/>
                <a:cs typeface="+mn-lt"/>
              </a:rPr>
              <a:t>db</a:t>
            </a:r>
            <a:endParaRPr lang="en-US" sz="1000" dirty="0">
              <a:latin typeface="Courier New"/>
              <a:ea typeface="+mn-lt"/>
              <a:cs typeface="+mn-lt"/>
            </a:endParaRPr>
          </a:p>
          <a:p>
            <a:r>
              <a:rPr lang="en-US" sz="1000" dirty="0">
                <a:latin typeface="Courier New"/>
                <a:ea typeface="+mn-lt"/>
                <a:cs typeface="+mn-lt"/>
              </a:rPr>
              <a:t>      PSQL_PORT: 5432</a:t>
            </a:r>
          </a:p>
          <a:p>
            <a:r>
              <a:rPr lang="en-US" sz="1000" dirty="0">
                <a:latin typeface="Courier New"/>
                <a:ea typeface="+mn-lt"/>
                <a:cs typeface="+mn-lt"/>
              </a:rPr>
              <a:t>      PSQL_USER: user</a:t>
            </a:r>
          </a:p>
          <a:p>
            <a:r>
              <a:rPr lang="en-US" sz="1000" dirty="0">
                <a:latin typeface="Courier New"/>
                <a:ea typeface="+mn-lt"/>
                <a:cs typeface="+mn-lt"/>
              </a:rPr>
              <a:t>      PSQL_PASSWORD: supersecret</a:t>
            </a:r>
          </a:p>
          <a:p>
            <a:r>
              <a:rPr lang="en-US" sz="1000" dirty="0">
                <a:latin typeface="Courier New"/>
                <a:ea typeface="+mn-lt"/>
                <a:cs typeface="+mn-lt"/>
              </a:rPr>
              <a:t>    networks:</a:t>
            </a:r>
          </a:p>
          <a:p>
            <a:r>
              <a:rPr lang="en-US" sz="1000" dirty="0">
                <a:latin typeface="Courier New"/>
                <a:ea typeface="+mn-lt"/>
                <a:cs typeface="+mn-lt"/>
              </a:rPr>
              <a:t>    - internal</a:t>
            </a:r>
          </a:p>
          <a:p>
            <a:r>
              <a:rPr lang="en-US" sz="1000" dirty="0">
                <a:latin typeface="Courier New"/>
                <a:cs typeface="Courier New"/>
              </a:rPr>
              <a:t>  frontend:</a:t>
            </a:r>
          </a:p>
          <a:p>
            <a:r>
              <a:rPr lang="en-US" sz="1000" dirty="0">
                <a:latin typeface="Courier New"/>
                <a:cs typeface="Courier New"/>
              </a:rPr>
              <a:t>    image: </a:t>
            </a:r>
            <a:r>
              <a:rPr lang="en-US" sz="1000" dirty="0" err="1">
                <a:latin typeface="Courier New"/>
                <a:cs typeface="Courier New"/>
              </a:rPr>
              <a:t>myfront:latest</a:t>
            </a:r>
            <a:endParaRPr lang="en-US" sz="1000" dirty="0">
              <a:latin typeface="Courier New"/>
              <a:cs typeface="Courier New"/>
            </a:endParaRPr>
          </a:p>
          <a:p>
            <a:r>
              <a:rPr lang="en-US" sz="1000" dirty="0">
                <a:latin typeface="Courier New"/>
                <a:cs typeface="Courier New"/>
              </a:rPr>
              <a:t>    environment:</a:t>
            </a:r>
          </a:p>
          <a:p>
            <a:r>
              <a:rPr lang="en-US" sz="1000" dirty="0">
                <a:latin typeface="Courier New"/>
                <a:cs typeface="Courier New"/>
              </a:rPr>
              <a:t>      API_HOST: backend:8080</a:t>
            </a:r>
          </a:p>
          <a:p>
            <a:r>
              <a:rPr lang="en-US" sz="1000" dirty="0">
                <a:latin typeface="Courier New"/>
                <a:cs typeface="Courier New"/>
              </a:rPr>
              <a:t>    networks:</a:t>
            </a:r>
          </a:p>
          <a:p>
            <a:r>
              <a:rPr lang="en-US" sz="1000" dirty="0">
                <a:latin typeface="Courier New"/>
                <a:cs typeface="Courier New"/>
              </a:rPr>
              <a:t>    - internal</a:t>
            </a:r>
          </a:p>
          <a:p>
            <a:r>
              <a:rPr lang="en-US" sz="1000" dirty="0">
                <a:latin typeface="Courier New"/>
                <a:cs typeface="Courier New"/>
              </a:rPr>
              <a:t>    ports:</a:t>
            </a:r>
          </a:p>
          <a:p>
            <a:r>
              <a:rPr lang="en-US" sz="1000" dirty="0">
                <a:latin typeface="Courier New"/>
                <a:cs typeface="Courier New"/>
              </a:rPr>
              <a:t>    - 8080:8080</a:t>
            </a:r>
          </a:p>
          <a:p>
            <a:endParaRPr lang="en-US" sz="1000" dirty="0">
              <a:latin typeface="Courier New"/>
              <a:ea typeface="+mn-lt"/>
              <a:cs typeface="+mn-lt"/>
            </a:endParaRPr>
          </a:p>
          <a:p>
            <a:r>
              <a:rPr lang="en-US" sz="1000" dirty="0">
                <a:latin typeface="Courier New"/>
                <a:ea typeface="+mn-lt"/>
                <a:cs typeface="+mn-lt"/>
              </a:rPr>
              <a:t>networks:</a:t>
            </a:r>
          </a:p>
          <a:p>
            <a:r>
              <a:rPr lang="en-US" sz="1000" dirty="0">
                <a:latin typeface="Courier New"/>
                <a:ea typeface="+mn-lt"/>
                <a:cs typeface="+mn-lt"/>
              </a:rPr>
              <a:t>  internal:</a:t>
            </a:r>
          </a:p>
          <a:p>
            <a:pPr algn="l"/>
            <a:endParaRPr lang="en-US" sz="1000" dirty="0">
              <a:latin typeface="Courier New"/>
            </a:endParaRPr>
          </a:p>
        </p:txBody>
      </p:sp>
      <p:sp>
        <p:nvSpPr>
          <p:cNvPr id="3" name="TextBox 2">
            <a:extLst>
              <a:ext uri="{FF2B5EF4-FFF2-40B4-BE49-F238E27FC236}">
                <a16:creationId xmlns:a16="http://schemas.microsoft.com/office/drawing/2014/main" id="{91C4978B-A55C-258D-07F7-F745C331ACFC}"/>
              </a:ext>
            </a:extLst>
          </p:cNvPr>
          <p:cNvSpPr txBox="1"/>
          <p:nvPr/>
        </p:nvSpPr>
        <p:spPr>
          <a:xfrm>
            <a:off x="571499" y="3233280"/>
            <a:ext cx="347910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Courier New"/>
              </a:rPr>
              <a:t>podman</a:t>
            </a:r>
            <a:r>
              <a:rPr lang="en-US" dirty="0">
                <a:latin typeface="Courier New"/>
              </a:rPr>
              <a:t>-compose up –d</a:t>
            </a:r>
          </a:p>
          <a:p>
            <a:r>
              <a:rPr lang="en-US">
                <a:latin typeface="Courier New"/>
              </a:rPr>
              <a:t>...</a:t>
            </a:r>
            <a:endParaRPr lang="en-US" dirty="0">
              <a:latin typeface="Courier New"/>
            </a:endParaRPr>
          </a:p>
          <a:p>
            <a:r>
              <a:rPr lang="en-US" err="1">
                <a:latin typeface="Courier New"/>
              </a:rPr>
              <a:t>podman</a:t>
            </a:r>
            <a:r>
              <a:rPr lang="en-US" dirty="0">
                <a:latin typeface="Courier New"/>
              </a:rPr>
              <a:t>-compose down</a:t>
            </a:r>
          </a:p>
        </p:txBody>
      </p:sp>
    </p:spTree>
    <p:extLst>
      <p:ext uri="{BB962C8B-B14F-4D97-AF65-F5344CB8AC3E}">
        <p14:creationId xmlns:p14="http://schemas.microsoft.com/office/powerpoint/2010/main" val="1887241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391"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a:lnSpc>
                <a:spcPct val="100000"/>
              </a:lnSpc>
              <a:tabLst>
                <a:tab pos="0" algn="l"/>
              </a:tabLst>
            </a:pPr>
            <a:r>
              <a:rPr lang="hr-HR" b="1" spc="-1" dirty="0">
                <a:solidFill>
                  <a:schemeClr val="lt1"/>
                </a:solidFill>
                <a:latin typeface="Libre Franklin"/>
              </a:rPr>
              <a:t>Cloud-</a:t>
            </a:r>
            <a:r>
              <a:rPr lang="hr-HR" b="1" spc="-1" err="1">
                <a:solidFill>
                  <a:schemeClr val="lt1"/>
                </a:solidFill>
                <a:latin typeface="Libre Franklin"/>
              </a:rPr>
              <a:t>native</a:t>
            </a:r>
            <a:br>
              <a:rPr lang="hr-HR" dirty="0"/>
            </a:br>
            <a:r>
              <a:rPr lang="hr-HR" b="1" spc="-1" dirty="0">
                <a:solidFill>
                  <a:schemeClr val="lt1"/>
                </a:solidFill>
                <a:latin typeface="Libre Franklin"/>
              </a:rPr>
              <a:t>development</a:t>
            </a:r>
            <a:endParaRPr lang="en-GB" sz="4400" strike="noStrike" spc="-1" dirty="0">
              <a:solidFill>
                <a:schemeClr val="lt1"/>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Google Shape;163;p30"/>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Virtual Machine</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hr-HR" sz="1400" b="0" strike="noStrike" spc="-1">
                <a:solidFill>
                  <a:srgbClr val="0A323E"/>
                </a:solidFill>
                <a:latin typeface="Libre Franklin"/>
                <a:ea typeface="Arial"/>
              </a:rPr>
              <a:t>A</a:t>
            </a:r>
            <a:r>
              <a:rPr lang="en-GB" sz="1400" b="0" strike="noStrike" spc="-1">
                <a:solidFill>
                  <a:srgbClr val="0A323E"/>
                </a:solidFill>
                <a:latin typeface="Libre Franklin"/>
                <a:ea typeface="Arial"/>
              </a:rPr>
              <a:t>n emulation of a real computer</a:t>
            </a:r>
            <a:r>
              <a:rPr lang="hr-HR" sz="1400" b="0" strike="noStrike" spc="-1">
                <a:solidFill>
                  <a:srgbClr val="0A323E"/>
                </a:solidFill>
                <a:latin typeface="Libre Franklin"/>
                <a:ea typeface="Arial"/>
              </a:rPr>
              <a:t> as a virtual or software based resource.</a:t>
            </a:r>
            <a:endParaRPr lang="en-GB" sz="1400" b="0" strike="noStrike" spc="-1">
              <a:solidFill>
                <a:srgbClr val="000000"/>
              </a:solidFill>
              <a:latin typeface="Arial"/>
            </a:endParaRPr>
          </a:p>
        </p:txBody>
      </p:sp>
      <p:sp>
        <p:nvSpPr>
          <p:cNvPr id="181" name="Google Shape;164;p30"/>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pic>
        <p:nvPicPr>
          <p:cNvPr id="182" name="Picture 181"/>
          <p:cNvPicPr/>
          <p:nvPr/>
        </p:nvPicPr>
        <p:blipFill>
          <a:blip r:embed="rId2"/>
          <a:stretch/>
        </p:blipFill>
        <p:spPr>
          <a:xfrm>
            <a:off x="4421160" y="302400"/>
            <a:ext cx="4217760" cy="4419360"/>
          </a:xfrm>
          <a:prstGeom prst="rect">
            <a:avLst/>
          </a:prstGeom>
          <a:ln w="0">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Google Shape;155;p 7"/>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93" name="Google Shape;156;p 7"/>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Cloud-native development</a:t>
            </a:r>
            <a:endParaRPr lang="en-GB" sz="800" b="0" strike="noStrike" spc="-1">
              <a:solidFill>
                <a:srgbClr val="000000"/>
              </a:solidFill>
              <a:latin typeface="Arial"/>
            </a:endParaRPr>
          </a:p>
        </p:txBody>
      </p:sp>
      <p:sp>
        <p:nvSpPr>
          <p:cNvPr id="394" name="Google Shape;157;p 7"/>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395" name="Google Shape;163;p 9"/>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The Twelve Factors</a:t>
            </a:r>
            <a:endParaRPr lang="en-GB" sz="1500" b="0" strike="noStrike" spc="-1">
              <a:solidFill>
                <a:srgbClr val="000000"/>
              </a:solidFill>
              <a:latin typeface="Arial"/>
            </a:endParaRPr>
          </a:p>
        </p:txBody>
      </p:sp>
      <p:sp>
        <p:nvSpPr>
          <p:cNvPr id="396" name="TextBox 5"/>
          <p:cNvSpPr/>
          <p:nvPr/>
        </p:nvSpPr>
        <p:spPr>
          <a:xfrm>
            <a:off x="568080" y="954000"/>
            <a:ext cx="4460400" cy="356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Codebase</a:t>
            </a:r>
            <a:r>
              <a:rPr lang="en-GB" sz="1200" b="0" strike="noStrike" spc="-1">
                <a:solidFill>
                  <a:srgbClr val="000000"/>
                </a:solidFill>
                <a:latin typeface="Arial"/>
                <a:ea typeface="Noto Sans CJK SC"/>
              </a:rPr>
              <a:t> - One codebase tracked in revision control, many deploys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Dependencies</a:t>
            </a:r>
            <a:r>
              <a:rPr lang="en-GB" sz="1200" b="0" strike="noStrike" spc="-1">
                <a:solidFill>
                  <a:srgbClr val="000000"/>
                </a:solidFill>
                <a:latin typeface="Arial"/>
                <a:ea typeface="Noto Sans CJK SC"/>
              </a:rPr>
              <a:t> - Explicitly declare and isolate dependencies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Config</a:t>
            </a:r>
            <a:r>
              <a:rPr lang="en-GB" sz="1200" b="0" strike="noStrike" spc="-1">
                <a:solidFill>
                  <a:srgbClr val="000000"/>
                </a:solidFill>
                <a:latin typeface="Arial"/>
                <a:ea typeface="Noto Sans CJK SC"/>
              </a:rPr>
              <a:t> - Store config in the environment</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Backing services</a:t>
            </a:r>
            <a:r>
              <a:rPr lang="en-GB" sz="1200" b="0" strike="noStrike" spc="-1">
                <a:solidFill>
                  <a:srgbClr val="000000"/>
                </a:solidFill>
                <a:latin typeface="Arial"/>
                <a:ea typeface="Noto Sans CJK SC"/>
              </a:rPr>
              <a:t> - Treat backing services as attached resources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Build, release, run</a:t>
            </a:r>
            <a:r>
              <a:rPr lang="en-GB" sz="1200" b="0" strike="noStrike" spc="-1">
                <a:solidFill>
                  <a:srgbClr val="000000"/>
                </a:solidFill>
                <a:latin typeface="Arial"/>
                <a:ea typeface="Noto Sans CJK SC"/>
              </a:rPr>
              <a:t> - Strictly separate build and run stages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Processes</a:t>
            </a:r>
            <a:r>
              <a:rPr lang="en-GB" sz="1200" b="0" strike="noStrike" spc="-1">
                <a:solidFill>
                  <a:srgbClr val="000000"/>
                </a:solidFill>
                <a:latin typeface="Arial"/>
                <a:ea typeface="Noto Sans CJK SC"/>
              </a:rPr>
              <a:t> - Execute the app as one or more stateless processes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Port binding</a:t>
            </a:r>
            <a:r>
              <a:rPr lang="en-GB" sz="1200" b="0" strike="noStrike" spc="-1">
                <a:solidFill>
                  <a:srgbClr val="000000"/>
                </a:solidFill>
                <a:latin typeface="Arial"/>
                <a:ea typeface="Noto Sans CJK SC"/>
              </a:rPr>
              <a:t> - Export services via port binding</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Concurrency</a:t>
            </a:r>
            <a:r>
              <a:rPr lang="en-GB" sz="1200" b="0" strike="noStrike" spc="-1">
                <a:solidFill>
                  <a:srgbClr val="000000"/>
                </a:solidFill>
                <a:latin typeface="Arial"/>
                <a:ea typeface="Noto Sans CJK SC"/>
              </a:rPr>
              <a:t> - Scale out via the process model</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Disposability</a:t>
            </a:r>
            <a:r>
              <a:rPr lang="en-GB" sz="1200" b="0" strike="noStrike" spc="-1">
                <a:solidFill>
                  <a:srgbClr val="000000"/>
                </a:solidFill>
                <a:latin typeface="Arial"/>
                <a:ea typeface="Noto Sans CJK SC"/>
              </a:rPr>
              <a:t> - Maximize robustness with fast startup and graceful shutdown</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Dev/prod parity</a:t>
            </a:r>
            <a:r>
              <a:rPr lang="en-GB" sz="1200" b="0" strike="noStrike" spc="-1">
                <a:solidFill>
                  <a:srgbClr val="000000"/>
                </a:solidFill>
                <a:latin typeface="Arial"/>
                <a:ea typeface="Noto Sans CJK SC"/>
              </a:rPr>
              <a:t> - Keep development, staging, and production as similar as possible</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Logs</a:t>
            </a:r>
            <a:r>
              <a:rPr lang="en-GB" sz="1200" b="0" strike="noStrike" spc="-1">
                <a:solidFill>
                  <a:srgbClr val="000000"/>
                </a:solidFill>
                <a:latin typeface="Arial"/>
                <a:ea typeface="Noto Sans CJK SC"/>
              </a:rPr>
              <a:t> - Treat logs as event streams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Admin processes</a:t>
            </a:r>
            <a:r>
              <a:rPr lang="en-GB" sz="1200" b="0" strike="noStrike" spc="-1">
                <a:solidFill>
                  <a:srgbClr val="000000"/>
                </a:solidFill>
                <a:latin typeface="Arial"/>
                <a:ea typeface="Noto Sans CJK SC"/>
              </a:rPr>
              <a:t> - Run admin/management tasks as one-off processes</a:t>
            </a:r>
            <a:endParaRPr lang="en-GB" sz="1200" b="0" strike="noStrike" spc="-1">
              <a:solidFill>
                <a:srgbClr val="000000"/>
              </a:solidFill>
              <a:latin typeface="Arial"/>
            </a:endParaRPr>
          </a:p>
        </p:txBody>
      </p:sp>
      <p:pic>
        <p:nvPicPr>
          <p:cNvPr id="397" name="Picture 396"/>
          <p:cNvPicPr/>
          <p:nvPr/>
        </p:nvPicPr>
        <p:blipFill>
          <a:blip r:embed="rId2"/>
          <a:stretch/>
        </p:blipFill>
        <p:spPr>
          <a:xfrm>
            <a:off x="5029200" y="1371600"/>
            <a:ext cx="3768840" cy="2564640"/>
          </a:xfrm>
          <a:prstGeom prst="rect">
            <a:avLst/>
          </a:prstGeom>
          <a:ln w="0">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Google Shape;155;p 8"/>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399" name="Google Shape;156;p 8"/>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Cloud-native development</a:t>
            </a:r>
            <a:endParaRPr lang="en-GB" sz="800" b="0" strike="noStrike" spc="-1">
              <a:solidFill>
                <a:srgbClr val="000000"/>
              </a:solidFill>
              <a:latin typeface="Arial"/>
            </a:endParaRPr>
          </a:p>
        </p:txBody>
      </p:sp>
      <p:sp>
        <p:nvSpPr>
          <p:cNvPr id="400" name="Google Shape;157;p 8"/>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401" name="Google Shape;163;p 10"/>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The Twelve Factors in kubernetes world</a:t>
            </a:r>
            <a:endParaRPr lang="en-GB" sz="1500" b="0" strike="noStrike" spc="-1">
              <a:solidFill>
                <a:srgbClr val="000000"/>
              </a:solidFill>
              <a:latin typeface="Arial"/>
            </a:endParaRPr>
          </a:p>
        </p:txBody>
      </p:sp>
      <p:sp>
        <p:nvSpPr>
          <p:cNvPr id="402" name="TextBox 7"/>
          <p:cNvSpPr/>
          <p:nvPr/>
        </p:nvSpPr>
        <p:spPr>
          <a:xfrm>
            <a:off x="568080" y="954000"/>
            <a:ext cx="8118000" cy="264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Codebase</a:t>
            </a:r>
            <a:r>
              <a:rPr lang="en-GB" sz="1200" b="0" strike="noStrike" spc="-1">
                <a:solidFill>
                  <a:srgbClr val="000000"/>
                </a:solidFill>
                <a:latin typeface="Arial"/>
                <a:ea typeface="Noto Sans CJK SC"/>
              </a:rPr>
              <a:t> – Container image is built once from single GIT commit and deployed multiple time throughout environments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Dependencies</a:t>
            </a:r>
            <a:r>
              <a:rPr lang="en-GB" sz="1200" b="0" strike="noStrike" spc="-1">
                <a:solidFill>
                  <a:srgbClr val="000000"/>
                </a:solidFill>
                <a:latin typeface="Arial"/>
                <a:ea typeface="Noto Sans CJK SC"/>
              </a:rPr>
              <a:t> - Explicitly declare and isolate dependencies</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Config</a:t>
            </a:r>
            <a:r>
              <a:rPr lang="en-GB" sz="1200" b="0" strike="noStrike" spc="-1">
                <a:solidFill>
                  <a:srgbClr val="000000"/>
                </a:solidFill>
                <a:latin typeface="Arial"/>
                <a:ea typeface="Noto Sans CJK SC"/>
              </a:rPr>
              <a:t> – Config must be externalized in env variables or in file which path can be specified at app startup </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Backing services</a:t>
            </a:r>
            <a:r>
              <a:rPr lang="en-GB" sz="1200" b="0" strike="noStrike" spc="-1">
                <a:solidFill>
                  <a:srgbClr val="000000"/>
                </a:solidFill>
                <a:latin typeface="Arial"/>
                <a:ea typeface="Noto Sans CJK SC"/>
              </a:rPr>
              <a:t> – URLs to backing services needs to be externally configurable through config</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Build, release, run</a:t>
            </a:r>
            <a:r>
              <a:rPr lang="en-GB" sz="1200" b="0" strike="noStrike" spc="-1">
                <a:solidFill>
                  <a:srgbClr val="000000"/>
                </a:solidFill>
                <a:latin typeface="Arial"/>
                <a:ea typeface="Noto Sans CJK SC"/>
              </a:rPr>
              <a:t> – Separat CI from CD. Build and test the container image once in CI process and deploy the same contaner image multiple time attaching external environment specific config.</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Processes</a:t>
            </a:r>
            <a:r>
              <a:rPr lang="en-GB" sz="1200" b="0" strike="noStrike" spc="-1">
                <a:solidFill>
                  <a:srgbClr val="000000"/>
                </a:solidFill>
                <a:latin typeface="Arial"/>
                <a:ea typeface="Noto Sans CJK SC"/>
              </a:rPr>
              <a:t> – One app / microservice per container</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Port binding</a:t>
            </a:r>
            <a:r>
              <a:rPr lang="en-GB" sz="1200" b="0" strike="noStrike" spc="-1">
                <a:solidFill>
                  <a:srgbClr val="000000"/>
                </a:solidFill>
                <a:latin typeface="Arial"/>
                <a:ea typeface="Noto Sans CJK SC"/>
              </a:rPr>
              <a:t> - Export services via port binding</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Concurrency</a:t>
            </a:r>
            <a:r>
              <a:rPr lang="en-GB" sz="1200" b="0" strike="noStrike" spc="-1">
                <a:solidFill>
                  <a:srgbClr val="000000"/>
                </a:solidFill>
                <a:latin typeface="Arial"/>
                <a:ea typeface="Noto Sans CJK SC"/>
              </a:rPr>
              <a:t> - Scale out apps through container replicas </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Disposability</a:t>
            </a:r>
            <a:r>
              <a:rPr lang="en-GB" sz="1200" b="0" strike="noStrike" spc="-1">
                <a:solidFill>
                  <a:srgbClr val="000000"/>
                </a:solidFill>
                <a:latin typeface="Arial"/>
                <a:ea typeface="Noto Sans CJK SC"/>
              </a:rPr>
              <a:t> - Maximize robustness with fast startup and graceful shutdown</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Dev/prod parity</a:t>
            </a:r>
            <a:r>
              <a:rPr lang="en-GB" sz="1200" b="0" strike="noStrike" spc="-1">
                <a:solidFill>
                  <a:srgbClr val="000000"/>
                </a:solidFill>
                <a:latin typeface="Arial"/>
                <a:ea typeface="Noto Sans CJK SC"/>
              </a:rPr>
              <a:t> - Keep development, staging, and production as similar as possible</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Logs</a:t>
            </a:r>
            <a:r>
              <a:rPr lang="en-GB" sz="1200" b="0" strike="noStrike" spc="-1">
                <a:solidFill>
                  <a:srgbClr val="000000"/>
                </a:solidFill>
                <a:latin typeface="Arial"/>
                <a:ea typeface="Noto Sans CJK SC"/>
              </a:rPr>
              <a:t> – Log to SYSOUT in Kubernetes, preferably in JSON format!</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1" strike="noStrike" spc="-1">
                <a:solidFill>
                  <a:srgbClr val="000000"/>
                </a:solidFill>
                <a:latin typeface="Arial"/>
                <a:ea typeface="Noto Sans CJK SC"/>
              </a:rPr>
              <a:t>Admin processes</a:t>
            </a:r>
            <a:r>
              <a:rPr lang="en-GB" sz="1200" b="0" strike="noStrike" spc="-1">
                <a:solidFill>
                  <a:srgbClr val="000000"/>
                </a:solidFill>
                <a:latin typeface="Arial"/>
                <a:ea typeface="Noto Sans CJK SC"/>
              </a:rPr>
              <a:t> - Run admin/management tasks as Kubernetes Jobs</a:t>
            </a:r>
            <a:endParaRPr lang="en-GB" sz="1200" b="0" strike="noStrike" spc="-1">
              <a:solidFill>
                <a:srgbClr val="000000"/>
              </a:solidFill>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Google Shape;155;p 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404" name="Google Shape;156;p 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Cloud-native development</a:t>
            </a:r>
            <a:endParaRPr lang="en-GB" sz="800" b="0" strike="noStrike" spc="-1">
              <a:solidFill>
                <a:srgbClr val="000000"/>
              </a:solidFill>
              <a:latin typeface="Arial"/>
            </a:endParaRPr>
          </a:p>
        </p:txBody>
      </p:sp>
      <p:sp>
        <p:nvSpPr>
          <p:cNvPr id="405" name="Google Shape;157;p 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406" name="Google Shape;163;p 11"/>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Spring guidlines</a:t>
            </a:r>
            <a:endParaRPr lang="en-GB" sz="1500" b="0" strike="noStrike" spc="-1">
              <a:solidFill>
                <a:srgbClr val="000000"/>
              </a:solidFill>
              <a:latin typeface="Arial"/>
            </a:endParaRPr>
          </a:p>
        </p:txBody>
      </p:sp>
      <p:sp>
        <p:nvSpPr>
          <p:cNvPr id="407" name="TextBox 8"/>
          <p:cNvSpPr/>
          <p:nvPr/>
        </p:nvSpPr>
        <p:spPr>
          <a:xfrm>
            <a:off x="568080" y="954000"/>
            <a:ext cx="811800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200" b="0" strike="noStrike" spc="-1">
                <a:solidFill>
                  <a:srgbClr val="000000"/>
                </a:solidFill>
                <a:latin typeface="Arial"/>
                <a:ea typeface="Noto Sans CJK SC"/>
              </a:rPr>
              <a:t>Configuration – 3 options (ordered by preferability)</a:t>
            </a:r>
            <a:endParaRPr lang="en-GB" sz="1200" b="0" strike="noStrike" spc="-1">
              <a:solidFill>
                <a:srgbClr val="000000"/>
              </a:solidFill>
              <a:latin typeface="Arial"/>
            </a:endParaRPr>
          </a:p>
          <a:p>
            <a:pPr marL="285840" indent="-285840">
              <a:lnSpc>
                <a:spcPct val="100000"/>
              </a:lnSpc>
              <a:buClr>
                <a:srgbClr val="000000"/>
              </a:buClr>
              <a:buFont typeface="Arial"/>
              <a:buAutoNum type="arabicParenR"/>
            </a:pPr>
            <a:r>
              <a:rPr lang="en-GB" sz="1200" b="0" strike="noStrike" spc="-1">
                <a:solidFill>
                  <a:srgbClr val="000000"/>
                </a:solidFill>
                <a:latin typeface="Arial"/>
                <a:ea typeface="Noto Sans CJK SC"/>
              </a:rPr>
              <a:t>Default application.yaml with env vars</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Put default values in src/main/resources/application.yaml</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Override these values with environment variables</a:t>
            </a:r>
            <a:endParaRPr lang="en-GB" sz="1200" b="0" strike="noStrike" spc="-1">
              <a:solidFill>
                <a:srgbClr val="000000"/>
              </a:solidFill>
              <a:latin typeface="Arial"/>
            </a:endParaRPr>
          </a:p>
        </p:txBody>
      </p:sp>
      <p:sp>
        <p:nvSpPr>
          <p:cNvPr id="408" name="Rectangle 8"/>
          <p:cNvSpPr/>
          <p:nvPr/>
        </p:nvSpPr>
        <p:spPr>
          <a:xfrm>
            <a:off x="914400" y="20574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server: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port: ${SERVICE_PORT}</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
        <p:nvSpPr>
          <p:cNvPr id="409" name="Rectangle 14"/>
          <p:cNvSpPr/>
          <p:nvPr/>
        </p:nvSpPr>
        <p:spPr>
          <a:xfrm>
            <a:off x="4572000" y="20574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SERVICE_PORT=8080</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
        <p:nvSpPr>
          <p:cNvPr id="410" name="Rectangle 409"/>
          <p:cNvSpPr/>
          <p:nvPr/>
        </p:nvSpPr>
        <p:spPr>
          <a:xfrm>
            <a:off x="2057400" y="1828800"/>
            <a:ext cx="1370880" cy="26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200" b="0" strike="noStrike" spc="-1">
                <a:solidFill>
                  <a:srgbClr val="000000"/>
                </a:solidFill>
                <a:latin typeface="Arial"/>
                <a:ea typeface="DejaVu Sans"/>
              </a:rPr>
              <a:t>application.yaml</a:t>
            </a:r>
            <a:endParaRPr lang="en-GB" sz="1200" b="0" strike="noStrike" spc="-1">
              <a:solidFill>
                <a:srgbClr val="000000"/>
              </a:solidFill>
              <a:latin typeface="Arial"/>
            </a:endParaRPr>
          </a:p>
        </p:txBody>
      </p:sp>
      <p:sp>
        <p:nvSpPr>
          <p:cNvPr id="411" name="Rectangle 410"/>
          <p:cNvSpPr/>
          <p:nvPr/>
        </p:nvSpPr>
        <p:spPr>
          <a:xfrm>
            <a:off x="5715000" y="1828800"/>
            <a:ext cx="1370880" cy="26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200" b="0" strike="noStrike" spc="-1">
                <a:solidFill>
                  <a:srgbClr val="000000"/>
                </a:solidFill>
                <a:latin typeface="Arial"/>
                <a:ea typeface="DejaVu Sans"/>
              </a:rPr>
              <a:t>ENV VARS</a:t>
            </a:r>
            <a:endParaRPr lang="en-GB" sz="1200" b="0" strike="noStrike" spc="-1">
              <a:solidFill>
                <a:srgbClr val="000000"/>
              </a:solidFill>
              <a:latin typeface="Arial"/>
            </a:endParaRPr>
          </a:p>
        </p:txBody>
      </p:sp>
      <p:sp>
        <p:nvSpPr>
          <p:cNvPr id="412" name="Rectangle 15"/>
          <p:cNvSpPr/>
          <p:nvPr/>
        </p:nvSpPr>
        <p:spPr>
          <a:xfrm>
            <a:off x="914400" y="27432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server:</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port: 8080</a:t>
            </a:r>
            <a:endParaRPr lang="en-GB" sz="1000" b="0" strike="noStrike" spc="-1">
              <a:solidFill>
                <a:srgbClr val="000000"/>
              </a:solidFill>
              <a:latin typeface="Arial"/>
            </a:endParaRPr>
          </a:p>
        </p:txBody>
      </p:sp>
      <p:sp>
        <p:nvSpPr>
          <p:cNvPr id="413" name="Rectangle 16"/>
          <p:cNvSpPr/>
          <p:nvPr/>
        </p:nvSpPr>
        <p:spPr>
          <a:xfrm>
            <a:off x="4572000" y="2743200"/>
            <a:ext cx="3428280" cy="4564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SERVER_PORT=8080</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
        <p:nvSpPr>
          <p:cNvPr id="414" name="TextBox 9"/>
          <p:cNvSpPr/>
          <p:nvPr/>
        </p:nvSpPr>
        <p:spPr>
          <a:xfrm>
            <a:off x="685800" y="3293640"/>
            <a:ext cx="3199680" cy="100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200" b="0" strike="noStrike" spc="-1">
                <a:solidFill>
                  <a:srgbClr val="000000"/>
                </a:solidFill>
                <a:latin typeface="Arial"/>
                <a:ea typeface="Noto Sans CJK SC"/>
              </a:rPr>
              <a:t>Rules for environment variables:</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YAML levels are separated with dots (.)</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Replace dots (.) with underscores (_)</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Remove dashes (-)</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Convert to uppercase</a:t>
            </a:r>
            <a:endParaRPr lang="en-GB" sz="1200" b="0" strike="noStrike" spc="-1">
              <a:solidFill>
                <a:srgbClr val="000000"/>
              </a:solidFill>
              <a:latin typeface="Arial"/>
            </a:endParaRPr>
          </a:p>
        </p:txBody>
      </p:sp>
      <p:sp>
        <p:nvSpPr>
          <p:cNvPr id="415" name="Rectangle 17"/>
          <p:cNvSpPr/>
          <p:nvPr/>
        </p:nvSpPr>
        <p:spPr>
          <a:xfrm>
            <a:off x="4572000" y="3429000"/>
            <a:ext cx="3428280" cy="68508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spring:</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main:</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log.startup-info: test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
        <p:nvSpPr>
          <p:cNvPr id="416" name="TextBox 12"/>
          <p:cNvSpPr/>
          <p:nvPr/>
        </p:nvSpPr>
        <p:spPr>
          <a:xfrm>
            <a:off x="4572000" y="4114800"/>
            <a:ext cx="3199680" cy="272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200" b="0" strike="noStrike" spc="-1">
                <a:solidFill>
                  <a:srgbClr val="000000"/>
                </a:solidFill>
                <a:latin typeface="Arial"/>
                <a:ea typeface="Noto Sans CJK SC"/>
              </a:rPr>
              <a:t>SPRING_MAIN_LOG_STARTUPINFO=test</a:t>
            </a:r>
            <a:endParaRPr lang="en-GB" sz="1200" b="0" strike="noStrike" spc="-1">
              <a:solidFill>
                <a:srgbClr val="000000"/>
              </a:solidFill>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Google Shape;155;p 10"/>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418" name="Google Shape;156;p 10"/>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Cloud-native development</a:t>
            </a:r>
            <a:endParaRPr lang="en-GB" sz="800" b="0" strike="noStrike" spc="-1">
              <a:solidFill>
                <a:srgbClr val="000000"/>
              </a:solidFill>
              <a:latin typeface="Arial"/>
            </a:endParaRPr>
          </a:p>
        </p:txBody>
      </p:sp>
      <p:sp>
        <p:nvSpPr>
          <p:cNvPr id="419" name="Google Shape;157;p 10"/>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420" name="Google Shape;163;p 12"/>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Spring guidlines</a:t>
            </a:r>
            <a:endParaRPr lang="en-GB" sz="1500" b="0" strike="noStrike" spc="-1">
              <a:solidFill>
                <a:srgbClr val="000000"/>
              </a:solidFill>
              <a:latin typeface="Arial"/>
            </a:endParaRPr>
          </a:p>
        </p:txBody>
      </p:sp>
      <p:sp>
        <p:nvSpPr>
          <p:cNvPr id="421" name="TextBox 14"/>
          <p:cNvSpPr/>
          <p:nvPr/>
        </p:nvSpPr>
        <p:spPr>
          <a:xfrm>
            <a:off x="568080" y="954000"/>
            <a:ext cx="8118000" cy="210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200" b="0" strike="noStrike" spc="-1">
                <a:solidFill>
                  <a:srgbClr val="000000"/>
                </a:solidFill>
                <a:latin typeface="Arial"/>
                <a:ea typeface="Noto Sans CJK SC"/>
              </a:rPr>
              <a:t>2) External application.yaml</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Define application.yaml for each environment and mount it into container</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Start the application with “--spring.config.location=file:&lt;path_to_config&gt;”</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a:lnSpc>
                <a:spcPct val="100000"/>
              </a:lnSpc>
            </a:pPr>
            <a:r>
              <a:rPr lang="en-GB" sz="1200" b="0" strike="noStrike" spc="-1">
                <a:solidFill>
                  <a:srgbClr val="000000"/>
                </a:solidFill>
                <a:latin typeface="Arial"/>
                <a:ea typeface="Noto Sans CJK SC"/>
              </a:rPr>
              <a:t>3) Default application.yaml with profile</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Put default values in src/main/resources/application.yaml</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Write profile specific config e.g. application-openshift.yaml with environment specific configuration and mount it into container</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Define environment variable SPRING_PROFILES_ACTIVE=openshift</a:t>
            </a:r>
            <a:endParaRPr lang="en-GB" sz="1200" b="0" strike="noStrike" spc="-1">
              <a:solidFill>
                <a:srgbClr val="000000"/>
              </a:solidFill>
              <a:latin typeface="Arial"/>
            </a:endParaRPr>
          </a:p>
          <a:p>
            <a:pPr marL="432000" lvl="1"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Start the application with “--spring.config.location=file:&lt;path_to_config&gt;”</a:t>
            </a:r>
            <a:endParaRPr lang="en-GB" sz="1200" b="0" strike="noStrike" spc="-1">
              <a:solidFill>
                <a:srgbClr val="000000"/>
              </a:solidFill>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Google Shape;155;p 11"/>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en-GB" sz="1500" b="1" strike="noStrike" spc="-1">
              <a:solidFill>
                <a:srgbClr val="40E0D0"/>
              </a:solidFill>
              <a:latin typeface="Libre Franklin"/>
              <a:ea typeface="Libre Franklin"/>
            </a:endParaRPr>
          </a:p>
        </p:txBody>
      </p:sp>
      <p:sp>
        <p:nvSpPr>
          <p:cNvPr id="423" name="Google Shape;156;p 11"/>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Cloud-native development</a:t>
            </a:r>
            <a:endParaRPr lang="en-GB" sz="800" b="0" strike="noStrike" spc="-1">
              <a:solidFill>
                <a:srgbClr val="000000"/>
              </a:solidFill>
              <a:latin typeface="Arial"/>
            </a:endParaRPr>
          </a:p>
        </p:txBody>
      </p:sp>
      <p:sp>
        <p:nvSpPr>
          <p:cNvPr id="424" name="Google Shape;157;p 11"/>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pPr>
            <a:endParaRPr lang="pt-BR" sz="1000" b="0" strike="noStrike" spc="-1">
              <a:solidFill>
                <a:srgbClr val="0A323E"/>
              </a:solidFill>
              <a:latin typeface="Libre Franklin"/>
              <a:ea typeface="Libre Franklin"/>
            </a:endParaRPr>
          </a:p>
        </p:txBody>
      </p:sp>
      <p:sp>
        <p:nvSpPr>
          <p:cNvPr id="425" name="Google Shape;163;p 13"/>
          <p:cNvSpPr/>
          <p:nvPr/>
        </p:nvSpPr>
        <p:spPr>
          <a:xfrm>
            <a:off x="509760" y="537120"/>
            <a:ext cx="77922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Spring guidlines</a:t>
            </a:r>
            <a:endParaRPr lang="en-GB" sz="1500" b="0" strike="noStrike" spc="-1">
              <a:solidFill>
                <a:srgbClr val="000000"/>
              </a:solidFill>
              <a:latin typeface="Arial"/>
            </a:endParaRPr>
          </a:p>
        </p:txBody>
      </p:sp>
      <p:sp>
        <p:nvSpPr>
          <p:cNvPr id="426" name="TextBox 11"/>
          <p:cNvSpPr/>
          <p:nvPr/>
        </p:nvSpPr>
        <p:spPr>
          <a:xfrm>
            <a:off x="568080" y="954000"/>
            <a:ext cx="8118000" cy="155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200" b="1" strike="noStrike" spc="-1">
                <a:solidFill>
                  <a:srgbClr val="000000"/>
                </a:solidFill>
                <a:latin typeface="Arial"/>
                <a:ea typeface="Noto Sans CJK SC"/>
              </a:rPr>
              <a:t>Logging</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You can use any logging library</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Configure this library to write the logs to SYSOUT (CONSOLE)</a:t>
            </a:r>
            <a:endParaRPr lang="en-GB" sz="1200" b="0" strike="noStrike" spc="-1">
              <a:solidFill>
                <a:srgbClr val="000000"/>
              </a:solidFill>
              <a:latin typeface="Arial"/>
            </a:endParaRPr>
          </a:p>
          <a:p>
            <a:pPr marL="216000" indent="-216000">
              <a:lnSpc>
                <a:spcPct val="100000"/>
              </a:lnSpc>
              <a:buClr>
                <a:srgbClr val="000000"/>
              </a:buClr>
              <a:buSzPct val="45000"/>
              <a:buFont typeface="Wingdings" charset="2"/>
              <a:buChar char=""/>
            </a:pPr>
            <a:r>
              <a:rPr lang="en-GB" sz="1200" b="0" strike="noStrike" spc="-1">
                <a:solidFill>
                  <a:srgbClr val="000000"/>
                </a:solidFill>
                <a:latin typeface="Arial"/>
                <a:ea typeface="Noto Sans CJK SC"/>
              </a:rPr>
              <a:t>Preferably log in JSON format</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a:p>
            <a:pPr>
              <a:lnSpc>
                <a:spcPct val="100000"/>
              </a:lnSpc>
            </a:pPr>
            <a:r>
              <a:rPr lang="en-GB" sz="1200" b="0" strike="noStrike" spc="-1">
                <a:solidFill>
                  <a:srgbClr val="000000"/>
                </a:solidFill>
                <a:latin typeface="Arial"/>
                <a:ea typeface="Noto Sans CJK SC"/>
              </a:rPr>
              <a:t>Example logback.xml</a:t>
            </a:r>
            <a:endParaRPr lang="en-GB" sz="1200" b="0" strike="noStrike" spc="-1">
              <a:solidFill>
                <a:srgbClr val="000000"/>
              </a:solidFill>
              <a:latin typeface="Arial"/>
            </a:endParaRPr>
          </a:p>
          <a:p>
            <a:pPr>
              <a:lnSpc>
                <a:spcPct val="100000"/>
              </a:lnSpc>
            </a:pPr>
            <a:endParaRPr lang="en-GB" sz="1200" b="0" strike="noStrike" spc="-1">
              <a:solidFill>
                <a:srgbClr val="000000"/>
              </a:solidFill>
              <a:latin typeface="Arial"/>
            </a:endParaRPr>
          </a:p>
        </p:txBody>
      </p:sp>
      <p:sp>
        <p:nvSpPr>
          <p:cNvPr id="427" name="Rectangle 18"/>
          <p:cNvSpPr/>
          <p:nvPr/>
        </p:nvSpPr>
        <p:spPr>
          <a:xfrm>
            <a:off x="685800" y="2286000"/>
            <a:ext cx="6400080" cy="1875240"/>
          </a:xfrm>
          <a:prstGeom prst="rect">
            <a:avLst/>
          </a:prstGeom>
          <a:gradFill rotWithShape="0">
            <a:gsLst>
              <a:gs pos="0">
                <a:srgbClr val="D2E1E7"/>
              </a:gs>
              <a:gs pos="100000">
                <a:srgbClr val="ECF3F7"/>
              </a:gs>
            </a:gsLst>
            <a:lin ang="16200000"/>
          </a:gradFill>
          <a:ln>
            <a:solidFill>
              <a:srgbClr val="748C99"/>
            </a:solidFill>
            <a:round/>
          </a:ln>
          <a:effectLst>
            <a:outerShdw blurRad="39960" dist="20160" dir="5400000" rotWithShape="0">
              <a:srgbClr val="000000">
                <a:alpha val="38000"/>
              </a:srgbClr>
            </a:outerShdw>
          </a:effectLst>
        </p:spPr>
        <p:style>
          <a:lnRef idx="1">
            <a:schemeClr val="accent3"/>
          </a:lnRef>
          <a:fillRef idx="2">
            <a:schemeClr val="accent3"/>
          </a:fillRef>
          <a:effectRef idx="1">
            <a:schemeClr val="accent3"/>
          </a:effectRef>
          <a:fontRef idx="minor"/>
        </p:style>
        <p:txBody>
          <a:bodyPr lIns="90000" tIns="45000" rIns="90000" bIns="45000" anchor="t">
            <a:noAutofit/>
          </a:bodyPr>
          <a:lstStyle/>
          <a:p>
            <a:pPr>
              <a:lnSpc>
                <a:spcPct val="100000"/>
              </a:lnSpc>
            </a:pPr>
            <a:r>
              <a:rPr lang="en-GB" sz="1000" b="0" strike="noStrike" spc="-1">
                <a:solidFill>
                  <a:schemeClr val="dk1"/>
                </a:solidFill>
                <a:latin typeface="Libre Franklin"/>
                <a:ea typeface="Arial"/>
              </a:rPr>
              <a:t>&lt;configuration&gt;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&lt;appender name="CONSOLE" class="ch.qos.logback.core.ConsoleAppender"&gt;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&lt;encoder&gt;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&lt;pattern&gt;%d{HH:mm:ss.SSS} %-5level [%thread] %logger{36} - %msg%n&lt;/pattern&gt;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&lt;/encoder&gt;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&lt;/appender&gt;</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&lt;root level="INFO"&gt;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&lt;appender-ref ref="CONSOLE"/&gt;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    &lt;/root&gt;</a:t>
            </a:r>
            <a:endParaRPr lang="en-GB" sz="1000" b="0" strike="noStrike" spc="-1">
              <a:solidFill>
                <a:srgbClr val="000000"/>
              </a:solidFill>
              <a:latin typeface="Arial"/>
            </a:endParaRPr>
          </a:p>
          <a:p>
            <a:pPr>
              <a:lnSpc>
                <a:spcPct val="100000"/>
              </a:lnSpc>
            </a:pPr>
            <a:r>
              <a:rPr lang="en-GB" sz="1000" b="0" strike="noStrike" spc="-1">
                <a:solidFill>
                  <a:schemeClr val="dk1"/>
                </a:solidFill>
                <a:latin typeface="Libre Franklin"/>
                <a:ea typeface="Arial"/>
              </a:rPr>
              <a:t>&lt;/configuration&gt;</a:t>
            </a:r>
            <a:endParaRPr lang="en-GB" sz="1000" b="0" strike="noStrike" spc="-1">
              <a:solidFill>
                <a:srgbClr val="000000"/>
              </a:solidFill>
              <a:latin typeface="Arial"/>
            </a:endParaRPr>
          </a:p>
          <a:p>
            <a:pPr>
              <a:lnSpc>
                <a:spcPct val="100000"/>
              </a:lnSpc>
            </a:pPr>
            <a:endParaRPr lang="en-GB" sz="1000" b="0" strike="noStrike" spc="-1">
              <a:solidFill>
                <a:srgbClr val="000000"/>
              </a:solidFill>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752040" y="1615680"/>
            <a:ext cx="5150880" cy="104112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5200" b="0" strike="noStrike" spc="-1">
                <a:solidFill>
                  <a:schemeClr val="dk1"/>
                </a:solidFill>
                <a:latin typeface="Libre Franklin"/>
                <a:ea typeface="Libre Franklin"/>
              </a:rPr>
              <a:t>Hvala!</a:t>
            </a:r>
            <a:endParaRPr lang="en-GB" sz="5200" b="0" strike="noStrike" spc="-1">
              <a:solidFill>
                <a:srgbClr val="000000"/>
              </a:solidFill>
              <a:latin typeface="Arial"/>
            </a:endParaRPr>
          </a:p>
        </p:txBody>
      </p:sp>
      <p:sp>
        <p:nvSpPr>
          <p:cNvPr id="429" name="Google Shape;201;p34"/>
          <p:cNvSpPr/>
          <p:nvPr/>
        </p:nvSpPr>
        <p:spPr>
          <a:xfrm>
            <a:off x="734760" y="2712960"/>
            <a:ext cx="3373920" cy="24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GB" sz="1400" b="0" strike="noStrike" spc="-1">
              <a:solidFill>
                <a:srgbClr val="000000"/>
              </a:solidFill>
              <a:latin typeface="Arial"/>
              <a:ea typeface="DejaVu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Google Shape;163;p30"/>
          <p:cNvSpPr/>
          <p:nvPr/>
        </p:nvSpPr>
        <p:spPr>
          <a:xfrm>
            <a:off x="357120" y="384840"/>
            <a:ext cx="685548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Virtual Machines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hr-HR" sz="1500" b="1" strike="noStrike" spc="-1">
                <a:solidFill>
                  <a:srgbClr val="C9211E"/>
                </a:solidFill>
                <a:latin typeface="Libre Franklin"/>
                <a:ea typeface="Libre Franklin"/>
              </a:rPr>
              <a:t>Benefits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Provides hardware vitualization</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Each new VM contains </a:t>
            </a:r>
            <a:r>
              <a:rPr lang="en-GB" sz="1600" b="0" strike="noStrike" spc="-1">
                <a:solidFill>
                  <a:srgbClr val="0A0A23"/>
                </a:solidFill>
                <a:latin typeface="Libre Franklin"/>
                <a:ea typeface="Arial"/>
              </a:rPr>
              <a:t>virtual hardware, a kernel (i.e. OS) and </a:t>
            </a:r>
            <a:r>
              <a:rPr lang="hr-HR" sz="1600" b="0" strike="noStrike" spc="-1">
                <a:solidFill>
                  <a:srgbClr val="0A0A23"/>
                </a:solidFill>
                <a:latin typeface="Libre Franklin"/>
                <a:ea typeface="Arial"/>
              </a:rPr>
              <a:t>seperate </a:t>
            </a:r>
            <a:r>
              <a:rPr lang="en-GB" sz="1600" b="0" strike="noStrike" spc="-1">
                <a:solidFill>
                  <a:srgbClr val="0A0A23"/>
                </a:solidFill>
                <a:latin typeface="Libre Franklin"/>
                <a:ea typeface="Arial"/>
              </a:rPr>
              <a:t>user space</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Partition servers</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Run applications on multiple operating systems and versions</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Use server resources more efficently and reduce costs</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Reduce vendor lock</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Easier to scale</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hr-HR" sz="1600" b="0" strike="noStrike" spc="-1">
                <a:solidFill>
                  <a:srgbClr val="0A0A23"/>
                </a:solidFill>
                <a:latin typeface="Libre Franklin"/>
                <a:ea typeface="Arial"/>
              </a:rPr>
              <a:t>Foundation of cloud computing</a:t>
            </a:r>
            <a:endParaRPr lang="en-GB" sz="1600" b="0" strike="noStrike" spc="-1">
              <a:solidFill>
                <a:srgbClr val="000000"/>
              </a:solidFill>
              <a:latin typeface="Arial"/>
            </a:endParaRPr>
          </a:p>
        </p:txBody>
      </p:sp>
      <p:sp>
        <p:nvSpPr>
          <p:cNvPr id="197" name="Google Shape;164;p30"/>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Google Shape;163;p30"/>
          <p:cNvSpPr/>
          <p:nvPr/>
        </p:nvSpPr>
        <p:spPr>
          <a:xfrm>
            <a:off x="357120" y="384840"/>
            <a:ext cx="685548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en-GB" sz="1500" b="1" strike="noStrike" spc="-1">
                <a:solidFill>
                  <a:srgbClr val="C9211E"/>
                </a:solidFill>
                <a:latin typeface="Libre Franklin"/>
                <a:ea typeface="Libre Franklin"/>
              </a:rPr>
              <a:t>Virtual Machines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500" b="1" strike="noStrike" spc="-1">
                <a:solidFill>
                  <a:srgbClr val="C9211E"/>
                </a:solidFill>
                <a:latin typeface="Libre Franklin"/>
                <a:ea typeface="Libre Franklin"/>
              </a:rPr>
              <a:t>Limitations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600" b="0" strike="noStrike" spc="-1">
                <a:solidFill>
                  <a:srgbClr val="0A0A23"/>
                </a:solidFill>
                <a:latin typeface="Libre Franklin"/>
                <a:ea typeface="Arial"/>
              </a:rPr>
              <a:t>Each VM still requires CPU allocation, storage, RAM and an guest operating system</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600" b="0" strike="noStrike" spc="-1">
                <a:solidFill>
                  <a:srgbClr val="0A0A23"/>
                </a:solidFill>
                <a:latin typeface="Libre Franklin"/>
                <a:ea typeface="Arial"/>
              </a:rPr>
              <a:t>The more VMs you run the more resources you need</a:t>
            </a:r>
            <a:endParaRPr lang="en-GB" sz="1600" b="0" strike="noStrike" spc="-1">
              <a:solidFill>
                <a:srgbClr val="000000"/>
              </a:solidFill>
              <a:latin typeface="Arial"/>
            </a:endParaRPr>
          </a:p>
          <a:p>
            <a:pPr marL="285840" indent="-285840">
              <a:lnSpc>
                <a:spcPct val="100000"/>
              </a:lnSpc>
              <a:buClr>
                <a:srgbClr val="000000"/>
              </a:buClr>
              <a:buFont typeface="Arial"/>
              <a:buChar char="•"/>
              <a:tabLst>
                <a:tab pos="0" algn="l"/>
              </a:tabLst>
            </a:pPr>
            <a:r>
              <a:rPr lang="en-GB" sz="1600" b="0" strike="noStrike" spc="-1">
                <a:solidFill>
                  <a:srgbClr val="0A0A23"/>
                </a:solidFill>
                <a:latin typeface="Libre Franklin"/>
                <a:ea typeface="Arial"/>
              </a:rPr>
              <a:t>Application portability is not guaranteed </a:t>
            </a:r>
            <a:endParaRPr lang="en-GB" sz="1600" b="0" strike="noStrike" spc="-1">
              <a:solidFill>
                <a:srgbClr val="000000"/>
              </a:solidFill>
              <a:latin typeface="Arial"/>
            </a:endParaRPr>
          </a:p>
          <a:p>
            <a:pPr>
              <a:lnSpc>
                <a:spcPct val="100000"/>
              </a:lnSpc>
              <a:tabLst>
                <a:tab pos="0" algn="l"/>
              </a:tabLst>
            </a:pPr>
            <a:endParaRPr lang="en-GB" sz="1600" b="0" strike="noStrike" spc="-1">
              <a:solidFill>
                <a:srgbClr val="000000"/>
              </a:solidFill>
              <a:latin typeface="Arial"/>
            </a:endParaRPr>
          </a:p>
        </p:txBody>
      </p:sp>
      <p:sp>
        <p:nvSpPr>
          <p:cNvPr id="199" name="Google Shape;164;p30"/>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Virtualization</a:t>
            </a:r>
            <a:endParaRPr lang="en-GB" sz="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200" name="PlaceHolder 1"/>
          <p:cNvSpPr>
            <a:spLocks noGrp="1"/>
          </p:cNvSpPr>
          <p:nvPr>
            <p:ph type="title"/>
          </p:nvPr>
        </p:nvSpPr>
        <p:spPr>
          <a:xfrm>
            <a:off x="4244760" y="2340000"/>
            <a:ext cx="5261040" cy="1438920"/>
          </a:xfrm>
          <a:prstGeom prst="rect">
            <a:avLst/>
          </a:prstGeom>
          <a:noFill/>
          <a:ln w="0">
            <a:noFill/>
          </a:ln>
        </p:spPr>
        <p:txBody>
          <a:bodyPr lIns="68400" tIns="34200" rIns="68400" bIns="34200" anchor="b">
            <a:normAutofit/>
          </a:bodyPr>
          <a:lstStyle/>
          <a:p>
            <a:pPr indent="0">
              <a:lnSpc>
                <a:spcPct val="100000"/>
              </a:lnSpc>
              <a:buNone/>
              <a:tabLst>
                <a:tab pos="0" algn="l"/>
              </a:tabLst>
            </a:pPr>
            <a:r>
              <a:rPr lang="hr-HR" sz="4400" b="1" strike="noStrike" spc="-1">
                <a:solidFill>
                  <a:schemeClr val="lt1"/>
                </a:solidFill>
                <a:latin typeface="Libre Franklin"/>
                <a:ea typeface="Libre Franklin"/>
              </a:rPr>
              <a:t>Containers</a:t>
            </a:r>
            <a:endParaRPr lang="en-GB" sz="4400" b="0" strike="noStrike" spc="-1">
              <a:solidFill>
                <a:srgbClr val="FFFFFF"/>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Google Shape;155;p29"/>
          <p:cNvSpPr/>
          <p:nvPr/>
        </p:nvSpPr>
        <p:spPr>
          <a:xfrm>
            <a:off x="357120" y="384840"/>
            <a:ext cx="317124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endParaRPr lang="en-GB" sz="1500" b="1" strike="noStrike" spc="-1">
              <a:solidFill>
                <a:srgbClr val="40E0D0"/>
              </a:solidFill>
              <a:latin typeface="Libre Franklin"/>
              <a:ea typeface="Libre Franklin"/>
            </a:endParaRPr>
          </a:p>
        </p:txBody>
      </p:sp>
      <p:sp>
        <p:nvSpPr>
          <p:cNvPr id="202" name="Google Shape;156;p29"/>
          <p:cNvSpPr/>
          <p:nvPr/>
        </p:nvSpPr>
        <p:spPr>
          <a:xfrm>
            <a:off x="421200" y="4722840"/>
            <a:ext cx="5330880" cy="154080"/>
          </a:xfrm>
          <a:prstGeom prst="rect">
            <a:avLst/>
          </a:prstGeom>
          <a:noFill/>
          <a:ln w="0">
            <a:noFill/>
          </a:ln>
        </p:spPr>
        <p:style>
          <a:lnRef idx="0">
            <a:scrgbClr r="0" g="0" b="0"/>
          </a:lnRef>
          <a:fillRef idx="0">
            <a:scrgbClr r="0" g="0" b="0"/>
          </a:fillRef>
          <a:effectRef idx="0">
            <a:scrgbClr r="0" g="0" b="0"/>
          </a:effectRef>
          <a:fontRef idx="minor"/>
        </p:style>
        <p:txBody>
          <a:bodyPr lIns="51480" tIns="25560" rIns="51480" bIns="25560" anchor="t">
            <a:noAutofit/>
          </a:bodyPr>
          <a:lstStyle/>
          <a:p>
            <a:pPr>
              <a:lnSpc>
                <a:spcPct val="100000"/>
              </a:lnSpc>
              <a:tabLst>
                <a:tab pos="0" algn="l"/>
              </a:tabLst>
            </a:pPr>
            <a:r>
              <a:rPr lang="hr-HR" sz="800" b="1" strike="noStrike" spc="-1">
                <a:solidFill>
                  <a:srgbClr val="0A323E"/>
                </a:solidFill>
                <a:latin typeface="Libre Franklin"/>
                <a:ea typeface="Libre Franklin"/>
              </a:rPr>
              <a:t>Containers</a:t>
            </a:r>
            <a:endParaRPr lang="en-GB" sz="800" b="0" strike="noStrike" spc="-1">
              <a:solidFill>
                <a:srgbClr val="000000"/>
              </a:solidFill>
              <a:latin typeface="Arial"/>
            </a:endParaRPr>
          </a:p>
        </p:txBody>
      </p:sp>
      <p:sp>
        <p:nvSpPr>
          <p:cNvPr id="203" name="Google Shape;157;p29"/>
          <p:cNvSpPr/>
          <p:nvPr/>
        </p:nvSpPr>
        <p:spPr>
          <a:xfrm>
            <a:off x="362160" y="841680"/>
            <a:ext cx="3328200" cy="713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50000"/>
              </a:lnSpc>
              <a:tabLst>
                <a:tab pos="0" algn="l"/>
              </a:tabLst>
            </a:pPr>
            <a:endParaRPr lang="pt-BR" sz="1000" b="0" strike="noStrike" spc="-1">
              <a:solidFill>
                <a:srgbClr val="0A323E"/>
              </a:solidFill>
              <a:latin typeface="Libre Franklin"/>
              <a:ea typeface="Libre Franklin"/>
            </a:endParaRPr>
          </a:p>
        </p:txBody>
      </p:sp>
      <p:sp>
        <p:nvSpPr>
          <p:cNvPr id="204" name="Google Shape;163;p30"/>
          <p:cNvSpPr/>
          <p:nvPr/>
        </p:nvSpPr>
        <p:spPr>
          <a:xfrm>
            <a:off x="509760" y="537120"/>
            <a:ext cx="7536600" cy="344520"/>
          </a:xfrm>
          <a:prstGeom prst="rect">
            <a:avLst/>
          </a:prstGeom>
          <a:no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a:lnSpc>
                <a:spcPct val="100000"/>
              </a:lnSpc>
              <a:tabLst>
                <a:tab pos="0" algn="l"/>
              </a:tabLst>
            </a:pPr>
            <a:r>
              <a:rPr lang="hr-HR" sz="1500" b="1" strike="noStrike" spc="-1">
                <a:solidFill>
                  <a:srgbClr val="C9211E"/>
                </a:solidFill>
                <a:latin typeface="Libre Franklin"/>
                <a:ea typeface="Libre Franklin"/>
              </a:rPr>
              <a:t>Containers</a:t>
            </a:r>
            <a:endParaRPr lang="en-GB" sz="1500" b="0" strike="noStrike" spc="-1">
              <a:solidFill>
                <a:srgbClr val="000000"/>
              </a:solidFill>
              <a:latin typeface="Arial"/>
            </a:endParaRPr>
          </a:p>
          <a:p>
            <a:pPr>
              <a:lnSpc>
                <a:spcPct val="100000"/>
              </a:lnSpc>
              <a:tabLst>
                <a:tab pos="0" algn="l"/>
              </a:tabLst>
            </a:pPr>
            <a:endParaRPr lang="en-GB" sz="1500" b="0" strike="noStrike" spc="-1">
              <a:solidFill>
                <a:srgbClr val="000000"/>
              </a:solidFill>
              <a:latin typeface="Arial"/>
            </a:endParaRPr>
          </a:p>
          <a:p>
            <a:pPr>
              <a:lnSpc>
                <a:spcPct val="100000"/>
              </a:lnSpc>
              <a:tabLst>
                <a:tab pos="0" algn="l"/>
              </a:tabLst>
            </a:pPr>
            <a:r>
              <a:rPr lang="en-GB" sz="1800" b="0" strike="noStrike" spc="-1">
                <a:solidFill>
                  <a:srgbClr val="0A0A23"/>
                </a:solidFill>
                <a:latin typeface="Libre Franklin"/>
                <a:ea typeface="Arial"/>
              </a:rPr>
              <a:t>Operating-system-level virtualization by abstracting the “user space”</a:t>
            </a:r>
            <a:endParaRPr lang="en-GB" sz="1800" b="0" strike="noStrike" spc="-1">
              <a:solidFill>
                <a:srgbClr val="000000"/>
              </a:solidFill>
              <a:latin typeface="Arial"/>
            </a:endParaRPr>
          </a:p>
        </p:txBody>
      </p:sp>
      <p:sp>
        <p:nvSpPr>
          <p:cNvPr id="205" name="TextBox 4"/>
          <p:cNvSpPr/>
          <p:nvPr/>
        </p:nvSpPr>
        <p:spPr>
          <a:xfrm>
            <a:off x="622440" y="1909440"/>
            <a:ext cx="2877840" cy="2437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285840" indent="-285840">
              <a:lnSpc>
                <a:spcPct val="100000"/>
              </a:lnSpc>
              <a:buClr>
                <a:srgbClr val="000000"/>
              </a:buClr>
              <a:buFont typeface="Arial"/>
              <a:buChar char="•"/>
            </a:pPr>
            <a:r>
              <a:rPr lang="hr-HR" sz="1400" b="0" strike="noStrike" spc="-1">
                <a:solidFill>
                  <a:srgbClr val="000000"/>
                </a:solidFill>
                <a:latin typeface="Libre Franklin"/>
                <a:ea typeface="Arial"/>
              </a:rPr>
              <a:t>Share the host OS kernel</a:t>
            </a:r>
            <a:endParaRPr lang="en-GB" sz="1400" b="0" strike="noStrike" spc="-1">
              <a:solidFill>
                <a:srgbClr val="000000"/>
              </a:solidFill>
              <a:latin typeface="Arial"/>
            </a:endParaRPr>
          </a:p>
          <a:p>
            <a:pPr marL="285840" indent="-285840">
              <a:lnSpc>
                <a:spcPct val="100000"/>
              </a:lnSpc>
              <a:buClr>
                <a:srgbClr val="000000"/>
              </a:buClr>
              <a:buFont typeface="Arial"/>
              <a:buChar char="•"/>
            </a:pPr>
            <a:r>
              <a:rPr lang="hr-HR" sz="1400" b="0" strike="noStrike" spc="-1">
                <a:solidFill>
                  <a:srgbClr val="000000"/>
                </a:solidFill>
                <a:latin typeface="Libre Franklin"/>
                <a:ea typeface="Arial"/>
              </a:rPr>
              <a:t>Isolate apps from each other</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High level approach:</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i="1" strike="noStrike" spc="-1">
                <a:solidFill>
                  <a:srgbClr val="000000"/>
                </a:solidFill>
                <a:latin typeface="Libre Franklin"/>
                <a:ea typeface="Arial"/>
              </a:rPr>
              <a:t>It’s a lightweight VM</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strike="noStrike" spc="-1">
                <a:solidFill>
                  <a:srgbClr val="000000"/>
                </a:solidFill>
                <a:latin typeface="Libre Franklin"/>
                <a:ea typeface="Arial"/>
              </a:rPr>
              <a:t>Low level approach:</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a:p>
            <a:pPr>
              <a:lnSpc>
                <a:spcPct val="100000"/>
              </a:lnSpc>
            </a:pPr>
            <a:r>
              <a:rPr lang="hr-HR" sz="1400" b="0" i="1" strike="noStrike" spc="-1">
                <a:solidFill>
                  <a:srgbClr val="000000"/>
                </a:solidFill>
                <a:latin typeface="Libre Franklin"/>
                <a:ea typeface="Arial"/>
              </a:rPr>
              <a:t>It’s chroot on steroids</a:t>
            </a:r>
            <a:endParaRPr lang="en-GB" sz="1400" b="0" strike="noStrike" spc="-1">
              <a:solidFill>
                <a:srgbClr val="000000"/>
              </a:solidFill>
              <a:latin typeface="Arial"/>
            </a:endParaRPr>
          </a:p>
          <a:p>
            <a:pPr>
              <a:lnSpc>
                <a:spcPct val="100000"/>
              </a:lnSpc>
            </a:pPr>
            <a:endParaRPr lang="en-GB" sz="1400" b="0" strike="noStrike" spc="-1">
              <a:solidFill>
                <a:srgbClr val="000000"/>
              </a:solidFill>
              <a:latin typeface="Arial"/>
            </a:endParaRPr>
          </a:p>
        </p:txBody>
      </p:sp>
      <p:pic>
        <p:nvPicPr>
          <p:cNvPr id="206" name="Picture 205"/>
          <p:cNvPicPr/>
          <p:nvPr/>
        </p:nvPicPr>
        <p:blipFill>
          <a:blip r:embed="rId2"/>
          <a:stretch/>
        </p:blipFill>
        <p:spPr>
          <a:xfrm>
            <a:off x="4140000" y="1519560"/>
            <a:ext cx="4241160" cy="3339360"/>
          </a:xfrm>
          <a:prstGeom prst="rect">
            <a:avLst/>
          </a:prstGeom>
          <a:ln w="0">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40E0D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55</Slides>
  <Notes>10</Notes>
  <HiddenSlides>0</HiddenSlides>
  <ScaleCrop>false</ScaleCrop>
  <HeadingPairs>
    <vt:vector size="4" baseType="variant">
      <vt:variant>
        <vt:lpstr>Theme</vt:lpstr>
      </vt:variant>
      <vt:variant>
        <vt:i4>3</vt:i4>
      </vt:variant>
      <vt:variant>
        <vt:lpstr>Slide Titles</vt:lpstr>
      </vt:variant>
      <vt:variant>
        <vt:i4>55</vt:i4>
      </vt:variant>
    </vt:vector>
  </HeadingPairs>
  <TitlesOfParts>
    <vt:vector size="58" baseType="lpstr">
      <vt:lpstr>Simple Light</vt:lpstr>
      <vt:lpstr>Simple Light</vt:lpstr>
      <vt:lpstr>Simple Light</vt:lpstr>
      <vt:lpstr>Containers</vt:lpstr>
      <vt:lpstr>PowerPoint Presentation</vt:lpstr>
      <vt:lpstr>Virtualization</vt:lpstr>
      <vt:lpstr>PowerPoint Presentation</vt:lpstr>
      <vt:lpstr>PowerPoint Presentation</vt:lpstr>
      <vt:lpstr>PowerPoint Presentation</vt:lpstr>
      <vt:lpstr>PowerPoint Presentation</vt:lpstr>
      <vt:lpstr>Containers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Podman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Containerfile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Buildah</vt:lpstr>
      <vt:lpstr>PowerPoint Presentation</vt:lpstr>
      <vt:lpstr>PowerPoint Presentation</vt:lpstr>
      <vt:lpstr>PowerPoint Presentation</vt:lpstr>
      <vt:lpstr>Podman compose</vt:lpstr>
      <vt:lpstr>PowerPoint Presentation</vt:lpstr>
      <vt:lpstr>Cloud-native development</vt:lpstr>
      <vt:lpstr>PowerPoint Presentation</vt:lpstr>
      <vt:lpstr>PowerPoint Presentation</vt:lpstr>
      <vt:lpstr>PowerPoint Presentation</vt:lpstr>
      <vt:lpstr>PowerPoint Presentation</vt:lpstr>
      <vt:lpstr>PowerPoint Presentation</vt:lpstr>
      <vt:lpstr>Hvala!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headline</dc:title>
  <dc:subject/>
  <dc:creator>Anamarija Talijanac</dc:creator>
  <dc:description/>
  <cp:revision>92</cp:revision>
  <dcterms:modified xsi:type="dcterms:W3CDTF">2025-08-26T10:48:41Z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50</vt:i4>
  </property>
  <property fmtid="{D5CDD505-2E9C-101B-9397-08002B2CF9AE}" pid="3" name="PresentationFormat">
    <vt:lpwstr>On-screen Show (16:9)</vt:lpwstr>
  </property>
  <property fmtid="{D5CDD505-2E9C-101B-9397-08002B2CF9AE}" pid="4" name="Slides">
    <vt:i4>50</vt:i4>
  </property>
</Properties>
</file>