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5.svg" ContentType="image/svg"/>
  <Override PartName="/ppt/media/image17.svg" ContentType="image/svg"/>
  <Override PartName="/ppt/media/image19.svg" ContentType="image/svg"/>
  <Override PartName="/ppt/media/image21.svg" ContentType="image/svg"/>
  <Override PartName="/ppt/media/image23.svg" ContentType="image/sv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2"/>
    <p:sldMasterId id="2147483681" r:id="rId3"/>
    <p:sldMasterId id="2147483685" r:id="rId4"/>
    <p:sldMasterId id="2147483701" r:id="rId5"/>
  </p:sldMasterIdLst>
  <p:notesMasterIdLst>
    <p:notesMasterId r:id="rId7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E77F5F-925D-B46E-4140-3311FEF59D52}" v="19" dt="2025-08-18T12:18:47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theme" Target="theme/theme1.xml"/><Relationship Id="rId81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presProps" Target="presProps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ran Krleza" userId="S::zoran.krleza@true-north.hr::33541fcb-12cd-4fc8-b554-7a6f9fce95f2" providerId="AD" clId="Web-{41E77F5F-925D-B46E-4140-3311FEF59D52}"/>
    <pc:docChg chg="delSld modSld delMainMaster">
      <pc:chgData name="Zoran Krleza" userId="S::zoran.krleza@true-north.hr::33541fcb-12cd-4fc8-b554-7a6f9fce95f2" providerId="AD" clId="Web-{41E77F5F-925D-B46E-4140-3311FEF59D52}" dt="2025-08-18T12:18:47.720" v="18"/>
      <pc:docMkLst>
        <pc:docMk/>
      </pc:docMkLst>
      <pc:sldChg chg="addSp delSp modSp">
        <pc:chgData name="Zoran Krleza" userId="S::zoran.krleza@true-north.hr::33541fcb-12cd-4fc8-b554-7a6f9fce95f2" providerId="AD" clId="Web-{41E77F5F-925D-B46E-4140-3311FEF59D52}" dt="2025-08-18T12:16:50.106" v="8" actId="1076"/>
        <pc:sldMkLst>
          <pc:docMk/>
          <pc:sldMk cId="0" sldId="256"/>
        </pc:sldMkLst>
        <pc:spChg chg="mod">
          <ac:chgData name="Zoran Krleza" userId="S::zoran.krleza@true-north.hr::33541fcb-12cd-4fc8-b554-7a6f9fce95f2" providerId="AD" clId="Web-{41E77F5F-925D-B46E-4140-3311FEF59D52}" dt="2025-08-18T12:16:38.044" v="6" actId="20577"/>
          <ac:spMkLst>
            <pc:docMk/>
            <pc:sldMk cId="0" sldId="256"/>
            <ac:spMk id="107" creationId="{00000000-0000-0000-0000-000000000000}"/>
          </ac:spMkLst>
        </pc:spChg>
        <pc:spChg chg="del">
          <ac:chgData name="Zoran Krleza" userId="S::zoran.krleza@true-north.hr::33541fcb-12cd-4fc8-b554-7a6f9fce95f2" providerId="AD" clId="Web-{41E77F5F-925D-B46E-4140-3311FEF59D52}" dt="2025-08-18T12:16:18.668" v="0"/>
          <ac:spMkLst>
            <pc:docMk/>
            <pc:sldMk cId="0" sldId="256"/>
            <ac:spMk id="108" creationId="{00000000-0000-0000-0000-000000000000}"/>
          </ac:spMkLst>
        </pc:spChg>
        <pc:picChg chg="add mod">
          <ac:chgData name="Zoran Krleza" userId="S::zoran.krleza@true-north.hr::33541fcb-12cd-4fc8-b554-7a6f9fce95f2" providerId="AD" clId="Web-{41E77F5F-925D-B46E-4140-3311FEF59D52}" dt="2025-08-18T12:16:30.700" v="3" actId="1076"/>
          <ac:picMkLst>
            <pc:docMk/>
            <pc:sldMk cId="0" sldId="256"/>
            <ac:picMk id="2" creationId="{1581D22D-2292-B383-7122-4AC77D6BD94A}"/>
          </ac:picMkLst>
        </pc:picChg>
        <pc:picChg chg="add mod">
          <ac:chgData name="Zoran Krleza" userId="S::zoran.krleza@true-north.hr::33541fcb-12cd-4fc8-b554-7a6f9fce95f2" providerId="AD" clId="Web-{41E77F5F-925D-B46E-4140-3311FEF59D52}" dt="2025-08-18T12:16:50.106" v="8" actId="1076"/>
          <ac:picMkLst>
            <pc:docMk/>
            <pc:sldMk cId="0" sldId="256"/>
            <ac:picMk id="3" creationId="{A091DB22-9D23-B196-DCD9-656170B203DF}"/>
          </ac:picMkLst>
        </pc:picChg>
      </pc:sldChg>
      <pc:sldChg chg="mod setBg">
        <pc:chgData name="Zoran Krleza" userId="S::zoran.krleza@true-north.hr::33541fcb-12cd-4fc8-b554-7a6f9fce95f2" providerId="AD" clId="Web-{41E77F5F-925D-B46E-4140-3311FEF59D52}" dt="2025-08-18T12:17:23.639" v="9"/>
        <pc:sldMkLst>
          <pc:docMk/>
          <pc:sldMk cId="0" sldId="260"/>
        </pc:sldMkLst>
      </pc:sldChg>
      <pc:sldChg chg="mod setBg">
        <pc:chgData name="Zoran Krleza" userId="S::zoran.krleza@true-north.hr::33541fcb-12cd-4fc8-b554-7a6f9fce95f2" providerId="AD" clId="Web-{41E77F5F-925D-B46E-4140-3311FEF59D52}" dt="2025-08-18T12:17:29.577" v="10"/>
        <pc:sldMkLst>
          <pc:docMk/>
          <pc:sldMk cId="0" sldId="274"/>
        </pc:sldMkLst>
      </pc:sldChg>
      <pc:sldChg chg="mod setBg">
        <pc:chgData name="Zoran Krleza" userId="S::zoran.krleza@true-north.hr::33541fcb-12cd-4fc8-b554-7a6f9fce95f2" providerId="AD" clId="Web-{41E77F5F-925D-B46E-4140-3311FEF59D52}" dt="2025-08-18T12:17:35.858" v="11"/>
        <pc:sldMkLst>
          <pc:docMk/>
          <pc:sldMk cId="0" sldId="283"/>
        </pc:sldMkLst>
      </pc:sldChg>
      <pc:sldChg chg="mod setBg">
        <pc:chgData name="Zoran Krleza" userId="S::zoran.krleza@true-north.hr::33541fcb-12cd-4fc8-b554-7a6f9fce95f2" providerId="AD" clId="Web-{41E77F5F-925D-B46E-4140-3311FEF59D52}" dt="2025-08-18T12:17:45.749" v="12"/>
        <pc:sldMkLst>
          <pc:docMk/>
          <pc:sldMk cId="0" sldId="302"/>
        </pc:sldMkLst>
      </pc:sldChg>
      <pc:sldChg chg="mod setBg">
        <pc:chgData name="Zoran Krleza" userId="S::zoran.krleza@true-north.hr::33541fcb-12cd-4fc8-b554-7a6f9fce95f2" providerId="AD" clId="Web-{41E77F5F-925D-B46E-4140-3311FEF59D52}" dt="2025-08-18T12:17:51.968" v="13"/>
        <pc:sldMkLst>
          <pc:docMk/>
          <pc:sldMk cId="0" sldId="309"/>
        </pc:sldMkLst>
      </pc:sldChg>
      <pc:sldChg chg="modSp mod setBg">
        <pc:chgData name="Zoran Krleza" userId="S::zoran.krleza@true-north.hr::33541fcb-12cd-4fc8-b554-7a6f9fce95f2" providerId="AD" clId="Web-{41E77F5F-925D-B46E-4140-3311FEF59D52}" dt="2025-08-18T12:18:09.094" v="15" actId="1076"/>
        <pc:sldMkLst>
          <pc:docMk/>
          <pc:sldMk cId="0" sldId="312"/>
        </pc:sldMkLst>
        <pc:spChg chg="mod">
          <ac:chgData name="Zoran Krleza" userId="S::zoran.krleza@true-north.hr::33541fcb-12cd-4fc8-b554-7a6f9fce95f2" providerId="AD" clId="Web-{41E77F5F-925D-B46E-4140-3311FEF59D52}" dt="2025-08-18T12:18:09.094" v="15" actId="1076"/>
          <ac:spMkLst>
            <pc:docMk/>
            <pc:sldMk cId="0" sldId="312"/>
            <ac:spMk id="384" creationId="{00000000-0000-0000-0000-000000000000}"/>
          </ac:spMkLst>
        </pc:spChg>
      </pc:sldChg>
      <pc:sldChg chg="modSp mod setBg">
        <pc:chgData name="Zoran Krleza" userId="S::zoran.krleza@true-north.hr::33541fcb-12cd-4fc8-b554-7a6f9fce95f2" providerId="AD" clId="Web-{41E77F5F-925D-B46E-4140-3311FEF59D52}" dt="2025-08-18T12:18:22.360" v="17"/>
        <pc:sldMkLst>
          <pc:docMk/>
          <pc:sldMk cId="0" sldId="320"/>
        </pc:sldMkLst>
        <pc:spChg chg="mod">
          <ac:chgData name="Zoran Krleza" userId="S::zoran.krleza@true-north.hr::33541fcb-12cd-4fc8-b554-7a6f9fce95f2" providerId="AD" clId="Web-{41E77F5F-925D-B46E-4140-3311FEF59D52}" dt="2025-08-18T12:18:19.141" v="16" actId="14100"/>
          <ac:spMkLst>
            <pc:docMk/>
            <pc:sldMk cId="0" sldId="320"/>
            <ac:spMk id="419" creationId="{00000000-0000-0000-0000-000000000000}"/>
          </ac:spMkLst>
        </pc:spChg>
      </pc:sldChg>
      <pc:sldChg chg="del">
        <pc:chgData name="Zoran Krleza" userId="S::zoran.krleza@true-north.hr::33541fcb-12cd-4fc8-b554-7a6f9fce95f2" providerId="AD" clId="Web-{41E77F5F-925D-B46E-4140-3311FEF59D52}" dt="2025-08-18T12:18:47.720" v="18"/>
        <pc:sldMkLst>
          <pc:docMk/>
          <pc:sldMk cId="0" sldId="325"/>
        </pc:sldMkLst>
      </pc:sldChg>
      <pc:sldMasterChg chg="del delSldLayout">
        <pc:chgData name="Zoran Krleza" userId="S::zoran.krleza@true-north.hr::33541fcb-12cd-4fc8-b554-7a6f9fce95f2" providerId="AD" clId="Web-{41E77F5F-925D-B46E-4140-3311FEF59D52}" dt="2025-08-18T12:16:18.996" v="1"/>
        <pc:sldMasterMkLst>
          <pc:docMk/>
          <pc:sldMasterMk cId="0" sldId="2147483650"/>
        </pc:sldMasterMkLst>
        <pc:sldLayoutChg chg="del">
          <pc:chgData name="Zoran Krleza" userId="S::zoran.krleza@true-north.hr::33541fcb-12cd-4fc8-b554-7a6f9fce95f2" providerId="AD" clId="Web-{41E77F5F-925D-B46E-4140-3311FEF59D52}" dt="2025-08-18T12:16:18.996" v="1"/>
          <pc:sldLayoutMkLst>
            <pc:docMk/>
            <pc:sldMasterMk cId="0" sldId="2147483650"/>
            <pc:sldLayoutMk cId="0" sldId="2147483651"/>
          </pc:sldLayoutMkLst>
        </pc:sldLayoutChg>
      </pc:sldMasterChg>
      <pc:sldMasterChg chg="del delSldLayout">
        <pc:chgData name="Zoran Krleza" userId="S::zoran.krleza@true-north.hr::33541fcb-12cd-4fc8-b554-7a6f9fce95f2" providerId="AD" clId="Web-{41E77F5F-925D-B46E-4140-3311FEF59D52}" dt="2025-08-18T12:16:18.996" v="1"/>
        <pc:sldMasterMkLst>
          <pc:docMk/>
          <pc:sldMasterMk cId="0" sldId="2147483652"/>
        </pc:sldMasterMkLst>
        <pc:sldLayoutChg chg="del">
          <pc:chgData name="Zoran Krleza" userId="S::zoran.krleza@true-north.hr::33541fcb-12cd-4fc8-b554-7a6f9fce95f2" providerId="AD" clId="Web-{41E77F5F-925D-B46E-4140-3311FEF59D52}" dt="2025-08-18T12:16:18.996" v="1"/>
          <pc:sldLayoutMkLst>
            <pc:docMk/>
            <pc:sldMasterMk cId="0" sldId="2147483652"/>
            <pc:sldLayoutMk cId="0" sldId="2147483653"/>
          </pc:sldLayoutMkLst>
        </pc:sldLayoutChg>
      </pc:sldMasterChg>
      <pc:sldMasterChg chg="del delSldLayout">
        <pc:chgData name="Zoran Krleza" userId="S::zoran.krleza@true-north.hr::33541fcb-12cd-4fc8-b554-7a6f9fce95f2" providerId="AD" clId="Web-{41E77F5F-925D-B46E-4140-3311FEF59D52}" dt="2025-08-18T12:16:18.996" v="1"/>
        <pc:sldMasterMkLst>
          <pc:docMk/>
          <pc:sldMasterMk cId="0" sldId="2147483654"/>
        </pc:sldMasterMkLst>
        <pc:sldLayoutChg chg="del">
          <pc:chgData name="Zoran Krleza" userId="S::zoran.krleza@true-north.hr::33541fcb-12cd-4fc8-b554-7a6f9fce95f2" providerId="AD" clId="Web-{41E77F5F-925D-B46E-4140-3311FEF59D52}" dt="2025-08-18T12:16:18.996" v="1"/>
          <pc:sldLayoutMkLst>
            <pc:docMk/>
            <pc:sldMasterMk cId="0" sldId="2147483654"/>
            <pc:sldLayoutMk cId="0" sldId="2147483655"/>
          </pc:sldLayoutMkLst>
        </pc:sldLayoutChg>
      </pc:sldMasterChg>
      <pc:sldMasterChg chg="del delSldLayout">
        <pc:chgData name="Zoran Krleza" userId="S::zoran.krleza@true-north.hr::33541fcb-12cd-4fc8-b554-7a6f9fce95f2" providerId="AD" clId="Web-{41E77F5F-925D-B46E-4140-3311FEF59D52}" dt="2025-08-18T12:16:18.996" v="1"/>
        <pc:sldMasterMkLst>
          <pc:docMk/>
          <pc:sldMasterMk cId="0" sldId="2147483659"/>
        </pc:sldMasterMkLst>
        <pc:sldLayoutChg chg="del">
          <pc:chgData name="Zoran Krleza" userId="S::zoran.krleza@true-north.hr::33541fcb-12cd-4fc8-b554-7a6f9fce95f2" providerId="AD" clId="Web-{41E77F5F-925D-B46E-4140-3311FEF59D52}" dt="2025-08-18T12:16:18.996" v="1"/>
          <pc:sldLayoutMkLst>
            <pc:docMk/>
            <pc:sldMasterMk cId="0" sldId="2147483659"/>
            <pc:sldLayoutMk cId="0" sldId="2147483660"/>
          </pc:sldLayoutMkLst>
        </pc:sldLayoutChg>
      </pc:sldMasterChg>
      <pc:sldMasterChg chg="del delSldLayout">
        <pc:chgData name="Zoran Krleza" userId="S::zoran.krleza@true-north.hr::33541fcb-12cd-4fc8-b554-7a6f9fce95f2" providerId="AD" clId="Web-{41E77F5F-925D-B46E-4140-3311FEF59D52}" dt="2025-08-18T12:16:18.996" v="1"/>
        <pc:sldMasterMkLst>
          <pc:docMk/>
          <pc:sldMasterMk cId="0" sldId="2147483661"/>
        </pc:sldMasterMkLst>
        <pc:sldLayoutChg chg="del">
          <pc:chgData name="Zoran Krleza" userId="S::zoran.krleza@true-north.hr::33541fcb-12cd-4fc8-b554-7a6f9fce95f2" providerId="AD" clId="Web-{41E77F5F-925D-B46E-4140-3311FEF59D52}" dt="2025-08-18T12:16:18.996" v="1"/>
          <pc:sldLayoutMkLst>
            <pc:docMk/>
            <pc:sldMasterMk cId="0" sldId="2147483661"/>
            <pc:sldLayoutMk cId="0" sldId="2147483662"/>
          </pc:sldLayoutMkLst>
        </pc:sldLayoutChg>
      </pc:sldMasterChg>
      <pc:sldMasterChg chg="del delSldLayout">
        <pc:chgData name="Zoran Krleza" userId="S::zoran.krleza@true-north.hr::33541fcb-12cd-4fc8-b554-7a6f9fce95f2" providerId="AD" clId="Web-{41E77F5F-925D-B46E-4140-3311FEF59D52}" dt="2025-08-18T12:16:18.996" v="1"/>
        <pc:sldMasterMkLst>
          <pc:docMk/>
          <pc:sldMasterMk cId="0" sldId="2147483663"/>
        </pc:sldMasterMkLst>
        <pc:sldLayoutChg chg="del">
          <pc:chgData name="Zoran Krleza" userId="S::zoran.krleza@true-north.hr::33541fcb-12cd-4fc8-b554-7a6f9fce95f2" providerId="AD" clId="Web-{41E77F5F-925D-B46E-4140-3311FEF59D52}" dt="2025-08-18T12:16:18.996" v="1"/>
          <pc:sldLayoutMkLst>
            <pc:docMk/>
            <pc:sldMasterMk cId="0" sldId="2147483663"/>
            <pc:sldLayoutMk cId="0" sldId="2147483664"/>
          </pc:sldLayoutMkLst>
        </pc:sldLayoutChg>
      </pc:sldMasterChg>
      <pc:sldMasterChg chg="del delSldLayout">
        <pc:chgData name="Zoran Krleza" userId="S::zoran.krleza@true-north.hr::33541fcb-12cd-4fc8-b554-7a6f9fce95f2" providerId="AD" clId="Web-{41E77F5F-925D-B46E-4140-3311FEF59D52}" dt="2025-08-18T12:16:18.996" v="1"/>
        <pc:sldMasterMkLst>
          <pc:docMk/>
          <pc:sldMasterMk cId="0" sldId="2147483665"/>
        </pc:sldMasterMkLst>
        <pc:sldLayoutChg chg="del">
          <pc:chgData name="Zoran Krleza" userId="S::zoran.krleza@true-north.hr::33541fcb-12cd-4fc8-b554-7a6f9fce95f2" providerId="AD" clId="Web-{41E77F5F-925D-B46E-4140-3311FEF59D52}" dt="2025-08-18T12:16:18.996" v="1"/>
          <pc:sldLayoutMkLst>
            <pc:docMk/>
            <pc:sldMasterMk cId="0" sldId="2147483665"/>
            <pc:sldLayoutMk cId="0" sldId="2147483666"/>
          </pc:sldLayoutMkLst>
        </pc:sldLayoutChg>
      </pc:sldMasterChg>
      <pc:sldMasterChg chg="del delSldLayout">
        <pc:chgData name="Zoran Krleza" userId="S::zoran.krleza@true-north.hr::33541fcb-12cd-4fc8-b554-7a6f9fce95f2" providerId="AD" clId="Web-{41E77F5F-925D-B46E-4140-3311FEF59D52}" dt="2025-08-18T12:16:18.996" v="1"/>
        <pc:sldMasterMkLst>
          <pc:docMk/>
          <pc:sldMasterMk cId="0" sldId="2147483667"/>
        </pc:sldMasterMkLst>
        <pc:sldLayoutChg chg="del">
          <pc:chgData name="Zoran Krleza" userId="S::zoran.krleza@true-north.hr::33541fcb-12cd-4fc8-b554-7a6f9fce95f2" providerId="AD" clId="Web-{41E77F5F-925D-B46E-4140-3311FEF59D52}" dt="2025-08-18T12:16:18.996" v="1"/>
          <pc:sldLayoutMkLst>
            <pc:docMk/>
            <pc:sldMasterMk cId="0" sldId="2147483667"/>
            <pc:sldLayoutMk cId="0" sldId="2147483668"/>
          </pc:sldLayoutMkLst>
        </pc:sldLayoutChg>
      </pc:sldMasterChg>
      <pc:sldMasterChg chg="del delSldLayout">
        <pc:chgData name="Zoran Krleza" userId="S::zoran.krleza@true-north.hr::33541fcb-12cd-4fc8-b554-7a6f9fce95f2" providerId="AD" clId="Web-{41E77F5F-925D-B46E-4140-3311FEF59D52}" dt="2025-08-18T12:16:18.996" v="1"/>
        <pc:sldMasterMkLst>
          <pc:docMk/>
          <pc:sldMasterMk cId="0" sldId="2147483669"/>
        </pc:sldMasterMkLst>
        <pc:sldLayoutChg chg="del">
          <pc:chgData name="Zoran Krleza" userId="S::zoran.krleza@true-north.hr::33541fcb-12cd-4fc8-b554-7a6f9fce95f2" providerId="AD" clId="Web-{41E77F5F-925D-B46E-4140-3311FEF59D52}" dt="2025-08-18T12:16:18.996" v="1"/>
          <pc:sldLayoutMkLst>
            <pc:docMk/>
            <pc:sldMasterMk cId="0" sldId="2147483669"/>
            <pc:sldLayoutMk cId="0" sldId="2147483670"/>
          </pc:sldLayoutMkLst>
        </pc:sldLayoutChg>
      </pc:sldMasterChg>
      <pc:sldMasterChg chg="del delSldLayout">
        <pc:chgData name="Zoran Krleza" userId="S::zoran.krleza@true-north.hr::33541fcb-12cd-4fc8-b554-7a6f9fce95f2" providerId="AD" clId="Web-{41E77F5F-925D-B46E-4140-3311FEF59D52}" dt="2025-08-18T12:16:18.996" v="1"/>
        <pc:sldMasterMkLst>
          <pc:docMk/>
          <pc:sldMasterMk cId="0" sldId="2147483671"/>
        </pc:sldMasterMkLst>
        <pc:sldLayoutChg chg="del">
          <pc:chgData name="Zoran Krleza" userId="S::zoran.krleza@true-north.hr::33541fcb-12cd-4fc8-b554-7a6f9fce95f2" providerId="AD" clId="Web-{41E77F5F-925D-B46E-4140-3311FEF59D52}" dt="2025-08-18T12:16:18.996" v="1"/>
          <pc:sldLayoutMkLst>
            <pc:docMk/>
            <pc:sldMasterMk cId="0" sldId="2147483671"/>
            <pc:sldLayoutMk cId="0" sldId="2147483672"/>
          </pc:sldLayoutMkLst>
        </pc:sldLayoutChg>
      </pc:sldMasterChg>
      <pc:sldMasterChg chg="del delSldLayout">
        <pc:chgData name="Zoran Krleza" userId="S::zoran.krleza@true-north.hr::33541fcb-12cd-4fc8-b554-7a6f9fce95f2" providerId="AD" clId="Web-{41E77F5F-925D-B46E-4140-3311FEF59D52}" dt="2025-08-18T12:16:18.996" v="1"/>
        <pc:sldMasterMkLst>
          <pc:docMk/>
          <pc:sldMasterMk cId="0" sldId="2147483673"/>
        </pc:sldMasterMkLst>
        <pc:sldLayoutChg chg="del">
          <pc:chgData name="Zoran Krleza" userId="S::zoran.krleza@true-north.hr::33541fcb-12cd-4fc8-b554-7a6f9fce95f2" providerId="AD" clId="Web-{41E77F5F-925D-B46E-4140-3311FEF59D52}" dt="2025-08-18T12:16:18.996" v="1"/>
          <pc:sldLayoutMkLst>
            <pc:docMk/>
            <pc:sldMasterMk cId="0" sldId="2147483673"/>
            <pc:sldLayoutMk cId="0" sldId="2147483674"/>
          </pc:sldLayoutMkLst>
        </pc:sldLayoutChg>
      </pc:sldMasterChg>
      <pc:sldMasterChg chg="del delSldLayout">
        <pc:chgData name="Zoran Krleza" userId="S::zoran.krleza@true-north.hr::33541fcb-12cd-4fc8-b554-7a6f9fce95f2" providerId="AD" clId="Web-{41E77F5F-925D-B46E-4140-3311FEF59D52}" dt="2025-08-18T12:16:18.996" v="1"/>
        <pc:sldMasterMkLst>
          <pc:docMk/>
          <pc:sldMasterMk cId="0" sldId="2147483675"/>
        </pc:sldMasterMkLst>
        <pc:sldLayoutChg chg="del">
          <pc:chgData name="Zoran Krleza" userId="S::zoran.krleza@true-north.hr::33541fcb-12cd-4fc8-b554-7a6f9fce95f2" providerId="AD" clId="Web-{41E77F5F-925D-B46E-4140-3311FEF59D52}" dt="2025-08-18T12:16:18.996" v="1"/>
          <pc:sldLayoutMkLst>
            <pc:docMk/>
            <pc:sldMasterMk cId="0" sldId="2147483675"/>
            <pc:sldLayoutMk cId="0" sldId="2147483676"/>
          </pc:sldLayoutMkLst>
        </pc:sldLayoutChg>
      </pc:sldMasterChg>
      <pc:sldMasterChg chg="del delSldLayout">
        <pc:chgData name="Zoran Krleza" userId="S::zoran.krleza@true-north.hr::33541fcb-12cd-4fc8-b554-7a6f9fce95f2" providerId="AD" clId="Web-{41E77F5F-925D-B46E-4140-3311FEF59D52}" dt="2025-08-18T12:16:18.996" v="1"/>
        <pc:sldMasterMkLst>
          <pc:docMk/>
          <pc:sldMasterMk cId="0" sldId="2147483677"/>
        </pc:sldMasterMkLst>
        <pc:sldLayoutChg chg="del">
          <pc:chgData name="Zoran Krleza" userId="S::zoran.krleza@true-north.hr::33541fcb-12cd-4fc8-b554-7a6f9fce95f2" providerId="AD" clId="Web-{41E77F5F-925D-B46E-4140-3311FEF59D52}" dt="2025-08-18T12:16:18.996" v="1"/>
          <pc:sldLayoutMkLst>
            <pc:docMk/>
            <pc:sldMasterMk cId="0" sldId="2147483677"/>
            <pc:sldLayoutMk cId="0" sldId="2147483678"/>
          </pc:sldLayoutMkLst>
        </pc:sldLayoutChg>
      </pc:sldMasterChg>
      <pc:sldMasterChg chg="del delSldLayout">
        <pc:chgData name="Zoran Krleza" userId="S::zoran.krleza@true-north.hr::33541fcb-12cd-4fc8-b554-7a6f9fce95f2" providerId="AD" clId="Web-{41E77F5F-925D-B46E-4140-3311FEF59D52}" dt="2025-08-18T12:16:18.996" v="1"/>
        <pc:sldMasterMkLst>
          <pc:docMk/>
          <pc:sldMasterMk cId="0" sldId="2147483679"/>
        </pc:sldMasterMkLst>
        <pc:sldLayoutChg chg="del">
          <pc:chgData name="Zoran Krleza" userId="S::zoran.krleza@true-north.hr::33541fcb-12cd-4fc8-b554-7a6f9fce95f2" providerId="AD" clId="Web-{41E77F5F-925D-B46E-4140-3311FEF59D52}" dt="2025-08-18T12:16:18.996" v="1"/>
          <pc:sldLayoutMkLst>
            <pc:docMk/>
            <pc:sldMasterMk cId="0" sldId="2147483679"/>
            <pc:sldLayoutMk cId="0" sldId="2147483680"/>
          </pc:sldLayoutMkLst>
        </pc:sldLayoutChg>
      </pc:sldMasterChg>
      <pc:sldMasterChg chg="del delSldLayout">
        <pc:chgData name="Zoran Krleza" userId="S::zoran.krleza@true-north.hr::33541fcb-12cd-4fc8-b554-7a6f9fce95f2" providerId="AD" clId="Web-{41E77F5F-925D-B46E-4140-3311FEF59D52}" dt="2025-08-18T12:16:18.996" v="1"/>
        <pc:sldMasterMkLst>
          <pc:docMk/>
          <pc:sldMasterMk cId="0" sldId="2147483683"/>
        </pc:sldMasterMkLst>
        <pc:sldLayoutChg chg="del">
          <pc:chgData name="Zoran Krleza" userId="S::zoran.krleza@true-north.hr::33541fcb-12cd-4fc8-b554-7a6f9fce95f2" providerId="AD" clId="Web-{41E77F5F-925D-B46E-4140-3311FEF59D52}" dt="2025-08-18T12:16:18.996" v="1"/>
          <pc:sldLayoutMkLst>
            <pc:docMk/>
            <pc:sldMasterMk cId="0" sldId="2147483683"/>
            <pc:sldLayoutMk cId="0" sldId="2147483684"/>
          </pc:sldLayoutMkLst>
        </pc:sldLayoutChg>
      </pc:sldMasterChg>
      <pc:sldMasterChg chg="del delSldLayout">
        <pc:chgData name="Zoran Krleza" userId="S::zoran.krleza@true-north.hr::33541fcb-12cd-4fc8-b554-7a6f9fce95f2" providerId="AD" clId="Web-{41E77F5F-925D-B46E-4140-3311FEF59D52}" dt="2025-08-18T12:16:18.996" v="1"/>
        <pc:sldMasterMkLst>
          <pc:docMk/>
          <pc:sldMasterMk cId="0" sldId="2147483687"/>
        </pc:sldMasterMkLst>
        <pc:sldLayoutChg chg="del">
          <pc:chgData name="Zoran Krleza" userId="S::zoran.krleza@true-north.hr::33541fcb-12cd-4fc8-b554-7a6f9fce95f2" providerId="AD" clId="Web-{41E77F5F-925D-B46E-4140-3311FEF59D52}" dt="2025-08-18T12:16:18.996" v="1"/>
          <pc:sldLayoutMkLst>
            <pc:docMk/>
            <pc:sldMasterMk cId="0" sldId="2147483687"/>
            <pc:sldLayoutMk cId="0" sldId="2147483688"/>
          </pc:sldLayoutMkLst>
        </pc:sldLayoutChg>
      </pc:sldMasterChg>
      <pc:sldMasterChg chg="del delSldLayout">
        <pc:chgData name="Zoran Krleza" userId="S::zoran.krleza@true-north.hr::33541fcb-12cd-4fc8-b554-7a6f9fce95f2" providerId="AD" clId="Web-{41E77F5F-925D-B46E-4140-3311FEF59D52}" dt="2025-08-18T12:16:18.996" v="1"/>
        <pc:sldMasterMkLst>
          <pc:docMk/>
          <pc:sldMasterMk cId="0" sldId="2147483689"/>
        </pc:sldMasterMkLst>
        <pc:sldLayoutChg chg="del">
          <pc:chgData name="Zoran Krleza" userId="S::zoran.krleza@true-north.hr::33541fcb-12cd-4fc8-b554-7a6f9fce95f2" providerId="AD" clId="Web-{41E77F5F-925D-B46E-4140-3311FEF59D52}" dt="2025-08-18T12:16:18.996" v="1"/>
          <pc:sldLayoutMkLst>
            <pc:docMk/>
            <pc:sldMasterMk cId="0" sldId="2147483689"/>
            <pc:sldLayoutMk cId="0" sldId="2147483690"/>
          </pc:sldLayoutMkLst>
        </pc:sldLayoutChg>
      </pc:sldMasterChg>
      <pc:sldMasterChg chg="del delSldLayout">
        <pc:chgData name="Zoran Krleza" userId="S::zoran.krleza@true-north.hr::33541fcb-12cd-4fc8-b554-7a6f9fce95f2" providerId="AD" clId="Web-{41E77F5F-925D-B46E-4140-3311FEF59D52}" dt="2025-08-18T12:16:18.996" v="1"/>
        <pc:sldMasterMkLst>
          <pc:docMk/>
          <pc:sldMasterMk cId="0" sldId="2147483691"/>
        </pc:sldMasterMkLst>
        <pc:sldLayoutChg chg="del">
          <pc:chgData name="Zoran Krleza" userId="S::zoran.krleza@true-north.hr::33541fcb-12cd-4fc8-b554-7a6f9fce95f2" providerId="AD" clId="Web-{41E77F5F-925D-B46E-4140-3311FEF59D52}" dt="2025-08-18T12:16:18.996" v="1"/>
          <pc:sldLayoutMkLst>
            <pc:docMk/>
            <pc:sldMasterMk cId="0" sldId="2147483691"/>
            <pc:sldLayoutMk cId="0" sldId="2147483692"/>
          </pc:sldLayoutMkLst>
        </pc:sldLayoutChg>
      </pc:sldMasterChg>
      <pc:sldMasterChg chg="del delSldLayout">
        <pc:chgData name="Zoran Krleza" userId="S::zoran.krleza@true-north.hr::33541fcb-12cd-4fc8-b554-7a6f9fce95f2" providerId="AD" clId="Web-{41E77F5F-925D-B46E-4140-3311FEF59D52}" dt="2025-08-18T12:16:18.996" v="1"/>
        <pc:sldMasterMkLst>
          <pc:docMk/>
          <pc:sldMasterMk cId="0" sldId="2147483693"/>
        </pc:sldMasterMkLst>
        <pc:sldLayoutChg chg="del">
          <pc:chgData name="Zoran Krleza" userId="S::zoran.krleza@true-north.hr::33541fcb-12cd-4fc8-b554-7a6f9fce95f2" providerId="AD" clId="Web-{41E77F5F-925D-B46E-4140-3311FEF59D52}" dt="2025-08-18T12:16:18.996" v="1"/>
          <pc:sldLayoutMkLst>
            <pc:docMk/>
            <pc:sldMasterMk cId="0" sldId="2147483693"/>
            <pc:sldLayoutMk cId="0" sldId="2147483694"/>
          </pc:sldLayoutMkLst>
        </pc:sldLayoutChg>
      </pc:sldMasterChg>
      <pc:sldMasterChg chg="del delSldLayout">
        <pc:chgData name="Zoran Krleza" userId="S::zoran.krleza@true-north.hr::33541fcb-12cd-4fc8-b554-7a6f9fce95f2" providerId="AD" clId="Web-{41E77F5F-925D-B46E-4140-3311FEF59D52}" dt="2025-08-18T12:16:18.996" v="1"/>
        <pc:sldMasterMkLst>
          <pc:docMk/>
          <pc:sldMasterMk cId="0" sldId="2147483695"/>
        </pc:sldMasterMkLst>
        <pc:sldLayoutChg chg="del">
          <pc:chgData name="Zoran Krleza" userId="S::zoran.krleza@true-north.hr::33541fcb-12cd-4fc8-b554-7a6f9fce95f2" providerId="AD" clId="Web-{41E77F5F-925D-B46E-4140-3311FEF59D52}" dt="2025-08-18T12:16:18.996" v="1"/>
          <pc:sldLayoutMkLst>
            <pc:docMk/>
            <pc:sldMasterMk cId="0" sldId="2147483695"/>
            <pc:sldLayoutMk cId="0" sldId="2147483696"/>
          </pc:sldLayoutMkLst>
        </pc:sldLayoutChg>
      </pc:sldMasterChg>
      <pc:sldMasterChg chg="del delSldLayout">
        <pc:chgData name="Zoran Krleza" userId="S::zoran.krleza@true-north.hr::33541fcb-12cd-4fc8-b554-7a6f9fce95f2" providerId="AD" clId="Web-{41E77F5F-925D-B46E-4140-3311FEF59D52}" dt="2025-08-18T12:16:18.996" v="1"/>
        <pc:sldMasterMkLst>
          <pc:docMk/>
          <pc:sldMasterMk cId="0" sldId="2147483697"/>
        </pc:sldMasterMkLst>
        <pc:sldLayoutChg chg="del">
          <pc:chgData name="Zoran Krleza" userId="S::zoran.krleza@true-north.hr::33541fcb-12cd-4fc8-b554-7a6f9fce95f2" providerId="AD" clId="Web-{41E77F5F-925D-B46E-4140-3311FEF59D52}" dt="2025-08-18T12:16:18.996" v="1"/>
          <pc:sldLayoutMkLst>
            <pc:docMk/>
            <pc:sldMasterMk cId="0" sldId="2147483697"/>
            <pc:sldLayoutMk cId="0" sldId="2147483698"/>
          </pc:sldLayoutMkLst>
        </pc:sldLayoutChg>
      </pc:sldMasterChg>
      <pc:sldMasterChg chg="del delSldLayout">
        <pc:chgData name="Zoran Krleza" userId="S::zoran.krleza@true-north.hr::33541fcb-12cd-4fc8-b554-7a6f9fce95f2" providerId="AD" clId="Web-{41E77F5F-925D-B46E-4140-3311FEF59D52}" dt="2025-08-18T12:16:18.996" v="1"/>
        <pc:sldMasterMkLst>
          <pc:docMk/>
          <pc:sldMasterMk cId="0" sldId="2147483699"/>
        </pc:sldMasterMkLst>
        <pc:sldLayoutChg chg="del">
          <pc:chgData name="Zoran Krleza" userId="S::zoran.krleza@true-north.hr::33541fcb-12cd-4fc8-b554-7a6f9fce95f2" providerId="AD" clId="Web-{41E77F5F-925D-B46E-4140-3311FEF59D52}" dt="2025-08-18T12:16:18.996" v="1"/>
          <pc:sldLayoutMkLst>
            <pc:docMk/>
            <pc:sldMasterMk cId="0" sldId="2147483699"/>
            <pc:sldLayoutMk cId="0" sldId="214748370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Click to edit the notes' format</a:t>
            </a:r>
          </a:p>
        </p:txBody>
      </p:sp>
      <p:sp>
        <p:nvSpPr>
          <p:cNvPr id="10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104" name="PlaceHolder 4"/>
          <p:cNvSpPr>
            <a:spLocks noGrp="1"/>
          </p:cNvSpPr>
          <p:nvPr>
            <p:ph type="dt" idx="22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05" name="PlaceHolder 5"/>
          <p:cNvSpPr>
            <a:spLocks noGrp="1"/>
          </p:cNvSpPr>
          <p:nvPr>
            <p:ph type="ftr" idx="23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06" name="PlaceHolder 6"/>
          <p:cNvSpPr>
            <a:spLocks noGrp="1"/>
          </p:cNvSpPr>
          <p:nvPr>
            <p:ph type="sldNum" idx="24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56CFB52-C31A-4275-AA91-5F3622D19096}" type="slidenum"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1522899-0015-4E21-B671-19394D681E7E}" type="slidenum"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lang="en-GB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E87A56B-4259-49E6-A57C-8086ECF2CB71}" type="slidenum"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47</a:t>
            </a:fld>
            <a:endParaRPr lang="en-GB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34F903E-829F-4B61-85AF-A0B0ED243BB9}" type="slidenum"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54</a:t>
            </a:fld>
            <a:endParaRPr lang="en-GB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4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D7CA01B1-D4F1-43F4-BE0C-753166CD436D}" type="slidenum"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57</a:t>
            </a:fld>
            <a:endParaRPr lang="en-GB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100" b="0" strike="noStrike" spc="-1">
                <a:solidFill>
                  <a:schemeClr val="dk1"/>
                </a:solidFill>
                <a:latin typeface="Arial"/>
              </a:rPr>
              <a:t>Placeholder desno - Replace image za novu fotku.</a:t>
            </a:r>
            <a:endParaRPr lang="en-GB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100" b="0" strike="noStrike" spc="-1">
                <a:solidFill>
                  <a:schemeClr val="dk1"/>
                </a:solidFill>
                <a:latin typeface="Arial"/>
              </a:rPr>
              <a:t>Placeholder desno - Replace image za novu fotku.</a:t>
            </a:r>
            <a:endParaRPr lang="en-GB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14C7F66-DA25-4456-B9B1-F49D9EBF4EF1}" type="slidenum"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65</a:t>
            </a:fld>
            <a:endParaRPr lang="en-GB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4ED4CC8-C3BC-4F17-8AFE-270C920FBBB0}" type="slidenum"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69</a:t>
            </a:fld>
            <a:endParaRPr lang="en-GB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C34B2F4-B736-4605-89EE-987A4A332CA7}" type="slidenum"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5</a:t>
            </a:fld>
            <a:endParaRPr lang="en-GB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C5798C3-921C-43F0-85CC-BA056A33A0FA}" type="slidenum"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19</a:t>
            </a:fld>
            <a:endParaRPr lang="en-GB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70D3C18-5A50-44FA-A770-B4769E68253D}" type="slidenum"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28</a:t>
            </a:fld>
            <a:endParaRPr lang="en-GB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100" b="0" strike="noStrike" spc="-1">
                <a:solidFill>
                  <a:schemeClr val="dk1"/>
                </a:solidFill>
                <a:latin typeface="Arial"/>
              </a:rPr>
              <a:t>Placeholder desno - Replace image za novu fotku.</a:t>
            </a:r>
            <a:endParaRPr lang="en-GB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100" b="0" strike="noStrike" spc="-1">
                <a:solidFill>
                  <a:schemeClr val="dk1"/>
                </a:solidFill>
                <a:latin typeface="Arial"/>
              </a:rPr>
              <a:t>Placeholder desno - Replace image za novu fotku.</a:t>
            </a:r>
            <a:endParaRPr lang="en-GB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100" b="0" strike="noStrike" spc="-1">
                <a:solidFill>
                  <a:schemeClr val="dk1"/>
                </a:solidFill>
                <a:latin typeface="Arial"/>
              </a:rPr>
              <a:t>Placeholder desno - Replace image za novu fotku.</a:t>
            </a:r>
            <a:endParaRPr lang="en-GB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100" b="0" strike="noStrike" spc="-1">
                <a:solidFill>
                  <a:schemeClr val="dk1"/>
                </a:solidFill>
                <a:latin typeface="Arial"/>
              </a:rPr>
              <a:t>Placeholder desno - Replace image za novu fotku.</a:t>
            </a:r>
            <a:endParaRPr lang="en-GB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100" b="0" strike="noStrike" spc="-1">
                <a:solidFill>
                  <a:schemeClr val="dk1"/>
                </a:solidFill>
                <a:latin typeface="Arial"/>
              </a:rPr>
              <a:t>Placeholder desno - Replace image za novu fotku.</a:t>
            </a:r>
            <a:endParaRPr lang="en-GB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AFF8DBD-39C3-4928-9207-B2552A0F993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47970DC-A945-48EB-A84D-1AA25452684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09A14C1-1CD6-442D-986C-99AA82BE7B6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7205E6D2-5D73-454D-8D78-00298F92904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F2A96AD1-844C-4AB9-ABA8-956AFA3F34F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439E4CD4-3B2B-49B9-9D4D-34D678EEABE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GB" sz="1000" b="0" strike="noStrike" spc="-1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F6D4187-7651-4E87-845F-C4A43B798C0C}" type="slidenum">
              <a:rPr lang="en-GB" sz="1000" b="0" strike="noStrike" spc="-1">
                <a:solidFill>
                  <a:schemeClr val="dk2"/>
                </a:solidFill>
                <a:latin typeface="Arial"/>
                <a:ea typeface="Arial"/>
              </a:rPr>
              <a:t>‹#›</a:t>
            </a:fld>
            <a:endParaRPr lang="en-GB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7" name="PlaceHolder 2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GB" sz="1000" b="0" strike="noStrike" spc="-1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88FA8EF-11F9-4ED3-8252-80FE2CDA06C5}" type="slidenum">
              <a:rPr lang="en-GB" sz="1000" b="0" strike="noStrike" spc="-1">
                <a:solidFill>
                  <a:schemeClr val="dk2"/>
                </a:solidFill>
                <a:latin typeface="Arial"/>
                <a:ea typeface="Arial"/>
              </a:rPr>
              <a:t>‹#›</a:t>
            </a:fld>
            <a:endParaRPr lang="en-GB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3" name="PlaceHolder 3"/>
          <p:cNvSpPr>
            <a:spLocks noGrp="1"/>
          </p:cNvSpPr>
          <p:nvPr>
            <p:ph type="ftr" idx="10"/>
          </p:nvPr>
        </p:nvSpPr>
        <p:spPr>
          <a:xfrm>
            <a:off x="3029040" y="4767120"/>
            <a:ext cx="3085200" cy="27288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4" name="PlaceHolder 4"/>
          <p:cNvSpPr>
            <a:spLocks noGrp="1"/>
          </p:cNvSpPr>
          <p:nvPr>
            <p:ph type="sldNum" idx="11"/>
          </p:nvPr>
        </p:nvSpPr>
        <p:spPr>
          <a:xfrm>
            <a:off x="6458040" y="4767120"/>
            <a:ext cx="2056320" cy="27288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GB" sz="1000" b="0" strike="noStrike" spc="-1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27A6826-238B-4490-AFF7-848FC6167183}" type="slidenum">
              <a:rPr lang="en-GB" sz="1000" b="0" strike="noStrike" spc="-1">
                <a:solidFill>
                  <a:schemeClr val="dk2"/>
                </a:solidFill>
                <a:latin typeface="Arial"/>
                <a:ea typeface="Arial"/>
              </a:rPr>
              <a:t>‹#›</a:t>
            </a:fld>
            <a:endParaRPr lang="en-GB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dt" idx="12"/>
          </p:nvPr>
        </p:nvSpPr>
        <p:spPr>
          <a:xfrm>
            <a:off x="628560" y="4767120"/>
            <a:ext cx="2056320" cy="27288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ctr">
            <a:noAutofit/>
          </a:bodyPr>
          <a:lstStyle>
            <a:lvl1pPr indent="0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222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222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1" name="PlaceHolder 4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GB" sz="1000" b="0" strike="noStrike" spc="-1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A284BCE-C3CE-4B9B-974B-4C6BAC73E3DE}" type="slidenum">
              <a:rPr lang="en-GB" sz="1000" b="0" strike="noStrike" spc="-1">
                <a:solidFill>
                  <a:schemeClr val="dk2"/>
                </a:solidFill>
                <a:latin typeface="Arial"/>
                <a:ea typeface="Arial"/>
              </a:rPr>
              <a:t>‹#›</a:t>
            </a:fld>
            <a:endParaRPr lang="en-GB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ftr" idx="19"/>
          </p:nvPr>
        </p:nvSpPr>
        <p:spPr>
          <a:xfrm>
            <a:off x="3029040" y="4767120"/>
            <a:ext cx="3084840" cy="27252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97" name="PlaceHolder 2"/>
          <p:cNvSpPr>
            <a:spLocks noGrp="1"/>
          </p:cNvSpPr>
          <p:nvPr>
            <p:ph type="sldNum" idx="20"/>
          </p:nvPr>
        </p:nvSpPr>
        <p:spPr>
          <a:xfrm>
            <a:off x="6458040" y="4767120"/>
            <a:ext cx="2055960" cy="27252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GB" sz="1000" b="0" strike="noStrike" spc="-1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2B2F41B-BA1A-40B6-A569-1F5DB5544002}" type="slidenum">
              <a:rPr lang="en-GB" sz="1000" b="0" strike="noStrike" spc="-1">
                <a:solidFill>
                  <a:schemeClr val="dk2"/>
                </a:solidFill>
                <a:latin typeface="Arial"/>
                <a:ea typeface="Arial"/>
              </a:rPr>
              <a:t>‹#›</a:t>
            </a:fld>
            <a:endParaRPr lang="en-GB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dt" idx="21"/>
          </p:nvPr>
        </p:nvSpPr>
        <p:spPr>
          <a:xfrm>
            <a:off x="628560" y="4767120"/>
            <a:ext cx="2055960" cy="27252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ctr">
            <a:noAutofit/>
          </a:bodyPr>
          <a:lstStyle>
            <a:lvl1pPr indent="0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99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2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19.svg"/><Relationship Id="rId4" Type="http://schemas.openxmlformats.org/officeDocument/2006/relationships/image" Target="../media/image23.sv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kubernetes.io/docs/reference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redhat.com/t5/DO280-Red-Hat-OpenShift/OpenShift-commands-Cheat-Sheet/td-p/35371" TargetMode="External"/><Relationship Id="rId2" Type="http://schemas.openxmlformats.org/officeDocument/2006/relationships/hyperlink" Target="https://docs.openshift.com/container-platform/4.16/cli_reference/openshift_cli/developer-cli-commands.html" TargetMode="Externa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kubernetes-engine/kubernetes-comic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942480" y="1516680"/>
            <a:ext cx="5151600" cy="158760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b">
            <a:normAutofit fontScale="96666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r-HR" sz="5200" b="1" spc="-1" dirty="0" err="1">
                <a:solidFill>
                  <a:srgbClr val="0A323E"/>
                </a:solidFill>
                <a:latin typeface="Libre Franklin"/>
              </a:rPr>
              <a:t>OpenShift</a:t>
            </a:r>
            <a:endParaRPr lang="en-US" dirty="0" err="1"/>
          </a:p>
        </p:txBody>
      </p:sp>
      <p:pic>
        <p:nvPicPr>
          <p:cNvPr id="2" name="Picture 1" descr="Privredna banka Zagreb d.d. – Novac.net | Više za vaš novac!">
            <a:extLst>
              <a:ext uri="{FF2B5EF4-FFF2-40B4-BE49-F238E27FC236}">
                <a16:creationId xmlns:a16="http://schemas.microsoft.com/office/drawing/2014/main" id="{1581D22D-2292-B383-7122-4AC77D6BD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594" y="700088"/>
            <a:ext cx="1533525" cy="514350"/>
          </a:xfrm>
          <a:prstGeom prst="rect">
            <a:avLst/>
          </a:prstGeom>
        </p:spPr>
      </p:pic>
      <p:pic>
        <p:nvPicPr>
          <p:cNvPr id="3" name="Graphic 3" descr="A blue and black logo&#10;&#10;AI-generated content may be incorrect.">
            <a:extLst>
              <a:ext uri="{FF2B5EF4-FFF2-40B4-BE49-F238E27FC236}">
                <a16:creationId xmlns:a16="http://schemas.microsoft.com/office/drawing/2014/main" id="{A091DB22-9D23-B196-DCD9-656170B203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15014" y="703585"/>
            <a:ext cx="2743198" cy="4216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hr-HR" sz="2800" b="0" strike="noStrike" spc="-1">
                <a:solidFill>
                  <a:schemeClr val="dk1"/>
                </a:solidFill>
                <a:latin typeface="Libre Franklin"/>
                <a:ea typeface="Libre Franklin"/>
              </a:rPr>
              <a:t>Pod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7885800" cy="326232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t">
            <a:normAutofit/>
          </a:bodyPr>
          <a:lstStyle/>
          <a:p>
            <a:pPr marL="139680" indent="0">
              <a:lnSpc>
                <a:spcPct val="9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n-GB" sz="1600" b="0" strike="noStrike" spc="-1">
                <a:solidFill>
                  <a:schemeClr val="dk2"/>
                </a:solidFill>
                <a:latin typeface="Libre Franklin"/>
                <a:ea typeface="Libre Franklin"/>
              </a:rPr>
              <a:t>A group of whales is commonly referred to as a pod and a pod usually consists a group of whales that have bonded together either because of biological reasons or through friendships developed between two or more whales.</a:t>
            </a: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  <a:p>
            <a:pPr marL="139680" indent="0">
              <a:lnSpc>
                <a:spcPct val="9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n-GB" sz="1600" b="0" strike="noStrike" spc="-1">
                <a:solidFill>
                  <a:schemeClr val="dk2"/>
                </a:solidFill>
                <a:latin typeface="Libre Franklin"/>
                <a:ea typeface="Libre Franklin"/>
              </a:rPr>
              <a:t>In many cases a typical whale pod consists of anywhere from 2 to 30 whales or more.*</a:t>
            </a: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  <a:p>
            <a:pPr marL="139680" indent="0" algn="r">
              <a:lnSpc>
                <a:spcPct val="9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hr-HR" sz="1600" b="0" i="1" strike="noStrike" spc="-1">
                <a:solidFill>
                  <a:schemeClr val="dk2"/>
                </a:solidFill>
                <a:latin typeface="Libre Franklin"/>
                <a:ea typeface="Libre Franklin"/>
              </a:rPr>
              <a:t>Whalefacts</a:t>
            </a: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  <a:p>
            <a:pPr marL="139680" indent="0">
              <a:lnSpc>
                <a:spcPct val="90000"/>
              </a:lnSpc>
              <a:spcBef>
                <a:spcPts val="799"/>
              </a:spcBef>
              <a:buNone/>
              <a:tabLst>
                <a:tab pos="0" algn="l"/>
              </a:tabLst>
            </a:pP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Picture 4" descr="IP address &#10;volume &#10;containerized app &#10;pod 1 &#10;pod 2 &#10;pod 3 &#10;pod 4 "/>
          <p:cNvPicPr/>
          <p:nvPr/>
        </p:nvPicPr>
        <p:blipFill>
          <a:blip r:embed="rId2"/>
          <a:stretch/>
        </p:blipFill>
        <p:spPr>
          <a:xfrm>
            <a:off x="740880" y="2750040"/>
            <a:ext cx="5945760" cy="2181960"/>
          </a:xfrm>
          <a:prstGeom prst="rect">
            <a:avLst/>
          </a:prstGeom>
          <a:ln w="0">
            <a:noFill/>
          </a:ln>
        </p:spPr>
      </p:pic>
      <p:pic>
        <p:nvPicPr>
          <p:cNvPr id="153" name="Picture 8" descr="container Archives - AAAMinds"/>
          <p:cNvPicPr/>
          <p:nvPr/>
        </p:nvPicPr>
        <p:blipFill>
          <a:blip r:embed="rId3"/>
          <a:stretch/>
        </p:blipFill>
        <p:spPr>
          <a:xfrm>
            <a:off x="5409000" y="111600"/>
            <a:ext cx="3276720" cy="1321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hr-HR" sz="2800" b="0" strike="noStrike" spc="-1">
                <a:solidFill>
                  <a:schemeClr val="dk1"/>
                </a:solidFill>
                <a:latin typeface="Libre Franklin"/>
                <a:ea typeface="Libre Franklin"/>
              </a:rPr>
              <a:t>Pod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5" name="Picture 8" descr="container Archives - AAAMinds"/>
          <p:cNvPicPr/>
          <p:nvPr/>
        </p:nvPicPr>
        <p:blipFill>
          <a:blip r:embed="rId2"/>
          <a:stretch/>
        </p:blipFill>
        <p:spPr>
          <a:xfrm>
            <a:off x="5409000" y="111600"/>
            <a:ext cx="3276720" cy="1321560"/>
          </a:xfrm>
          <a:prstGeom prst="rect">
            <a:avLst/>
          </a:prstGeom>
          <a:ln w="0">
            <a:noFill/>
          </a:ln>
        </p:spPr>
      </p:pic>
      <p:pic>
        <p:nvPicPr>
          <p:cNvPr id="156" name="Picture 2" descr="Container &#10;Pod 1 &#10;IP: 10.1.0.1 &#10;Container 1 &#10;Container 2 &#10;Pod 2 &#10;IP: 10.1.0.2 &#10;Container 1 &#10;Pod 3 &#10;IP: 10.1.0.3 &#10;Container &#10;Container 2 &#10;Pod 4 &#10;IP: 10.1.1.1 &#10;Container 1 &#10;Pod 5 &#10;IP: 10.1.1.2 &#10;Container 1 &#10;Container 2 &#10;Pod 6 &#10;IP: 10.1.1.3 "/>
          <p:cNvPicPr/>
          <p:nvPr/>
        </p:nvPicPr>
        <p:blipFill>
          <a:blip r:embed="rId3"/>
          <a:stretch/>
        </p:blipFill>
        <p:spPr>
          <a:xfrm>
            <a:off x="228600" y="1596240"/>
            <a:ext cx="8685720" cy="3042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hr-HR" sz="2800" b="0" strike="noStrike" spc="-1">
                <a:solidFill>
                  <a:schemeClr val="dk1"/>
                </a:solidFill>
                <a:latin typeface="Libre Franklin"/>
                <a:ea typeface="Libre Franklin"/>
              </a:rPr>
              <a:t>Pod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8" name="Picture 8" descr="container Archives - AAAMinds"/>
          <p:cNvPicPr/>
          <p:nvPr/>
        </p:nvPicPr>
        <p:blipFill>
          <a:blip r:embed="rId2"/>
          <a:stretch/>
        </p:blipFill>
        <p:spPr>
          <a:xfrm>
            <a:off x="5409000" y="111600"/>
            <a:ext cx="3276720" cy="1321560"/>
          </a:xfrm>
          <a:prstGeom prst="rect">
            <a:avLst/>
          </a:prstGeom>
          <a:ln w="0">
            <a:noFill/>
          </a:ln>
        </p:spPr>
      </p:pic>
      <p:pic>
        <p:nvPicPr>
          <p:cNvPr id="159" name="Picture 3"/>
          <p:cNvPicPr/>
          <p:nvPr/>
        </p:nvPicPr>
        <p:blipFill>
          <a:blip r:embed="rId3"/>
          <a:stretch/>
        </p:blipFill>
        <p:spPr>
          <a:xfrm>
            <a:off x="1116000" y="1267920"/>
            <a:ext cx="5519520" cy="3472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hr-HR" sz="2800" b="0" strike="noStrike" spc="-1">
                <a:solidFill>
                  <a:schemeClr val="dk1"/>
                </a:solidFill>
                <a:latin typeface="Libre Franklin"/>
                <a:ea typeface="Libre Franklin"/>
              </a:rPr>
              <a:t>Kubernetes Terms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1" name="Picture 8" descr="container Archives - AAAMinds"/>
          <p:cNvPicPr/>
          <p:nvPr/>
        </p:nvPicPr>
        <p:blipFill>
          <a:blip r:embed="rId2"/>
          <a:stretch/>
        </p:blipFill>
        <p:spPr>
          <a:xfrm>
            <a:off x="5409000" y="111600"/>
            <a:ext cx="3276720" cy="1321560"/>
          </a:xfrm>
          <a:prstGeom prst="rect">
            <a:avLst/>
          </a:prstGeom>
          <a:ln w="0">
            <a:noFill/>
          </a:ln>
        </p:spPr>
      </p:pic>
      <p:pic>
        <p:nvPicPr>
          <p:cNvPr id="162" name="Graphic 3" descr="Gears with solid fill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178560" y="1183680"/>
            <a:ext cx="913320" cy="913320"/>
          </a:xfrm>
          <a:prstGeom prst="rect">
            <a:avLst/>
          </a:prstGeom>
          <a:ln w="0">
            <a:noFill/>
          </a:ln>
        </p:spPr>
      </p:pic>
      <p:pic>
        <p:nvPicPr>
          <p:cNvPr id="163" name="Graphic 5" descr="Continuous Improvement with solid fill"/>
          <p:cNvPicPr/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/>
        </p:blipFill>
        <p:spPr>
          <a:xfrm>
            <a:off x="2145960" y="1197360"/>
            <a:ext cx="913320" cy="913320"/>
          </a:xfrm>
          <a:prstGeom prst="rect">
            <a:avLst/>
          </a:prstGeom>
          <a:ln w="0">
            <a:noFill/>
          </a:ln>
        </p:spPr>
      </p:pic>
      <p:pic>
        <p:nvPicPr>
          <p:cNvPr id="164" name="Graphic 7" descr="Circles with lines with solid fill"/>
          <p:cNvPicPr/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/>
        </p:blipFill>
        <p:spPr>
          <a:xfrm>
            <a:off x="4128480" y="1170000"/>
            <a:ext cx="913320" cy="913320"/>
          </a:xfrm>
          <a:prstGeom prst="rect">
            <a:avLst/>
          </a:prstGeom>
          <a:ln w="0">
            <a:noFill/>
          </a:ln>
        </p:spPr>
      </p:pic>
      <p:pic>
        <p:nvPicPr>
          <p:cNvPr id="165" name="Graphic 9" descr="Database outline"/>
          <p:cNvPicPr/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/>
        </p:blipFill>
        <p:spPr>
          <a:xfrm>
            <a:off x="6313320" y="1214280"/>
            <a:ext cx="913320" cy="913320"/>
          </a:xfrm>
          <a:prstGeom prst="rect">
            <a:avLst/>
          </a:prstGeom>
          <a:ln w="0">
            <a:noFill/>
          </a:ln>
        </p:spPr>
      </p:pic>
      <p:sp>
        <p:nvSpPr>
          <p:cNvPr id="166" name="TextBox 12"/>
          <p:cNvSpPr/>
          <p:nvPr/>
        </p:nvSpPr>
        <p:spPr>
          <a:xfrm>
            <a:off x="194760" y="2178000"/>
            <a:ext cx="1873080" cy="179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hr-HR" sz="1400" b="0" strike="noStrike" spc="-1">
                <a:solidFill>
                  <a:srgbClr val="000000"/>
                </a:solidFill>
                <a:latin typeface="Arial"/>
                <a:ea typeface="Arial"/>
              </a:rPr>
              <a:t>Pod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400" b="0" strike="noStrike" spc="-1">
                <a:solidFill>
                  <a:srgbClr val="000000"/>
                </a:solidFill>
                <a:latin typeface="Arial"/>
                <a:ea typeface="Arial"/>
              </a:rPr>
              <a:t>1* container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400" b="0" strike="noStrike" spc="-1">
                <a:solidFill>
                  <a:srgbClr val="000000"/>
                </a:solidFill>
                <a:latin typeface="Arial"/>
                <a:ea typeface="Arial"/>
              </a:rPr>
              <a:t>Shared IP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400" b="0" strike="noStrike" spc="-1">
                <a:solidFill>
                  <a:srgbClr val="000000"/>
                </a:solidFill>
                <a:latin typeface="Arial"/>
                <a:ea typeface="Arial"/>
              </a:rPr>
              <a:t>Shared storage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400" b="0" strike="noStrike" spc="-1">
                <a:solidFill>
                  <a:srgbClr val="000000"/>
                </a:solidFill>
                <a:latin typeface="Arial"/>
                <a:ea typeface="Arial"/>
              </a:rPr>
              <a:t>Shared resources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400" b="0" strike="noStrike" spc="-1">
                <a:solidFill>
                  <a:srgbClr val="000000"/>
                </a:solidFill>
                <a:latin typeface="Arial"/>
                <a:ea typeface="Arial"/>
              </a:rPr>
              <a:t>Shared livecycle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extBox 15"/>
          <p:cNvSpPr/>
          <p:nvPr/>
        </p:nvSpPr>
        <p:spPr>
          <a:xfrm>
            <a:off x="2080440" y="2178000"/>
            <a:ext cx="1585080" cy="2010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hr-HR" sz="1400" b="0" strike="noStrike" spc="-1">
                <a:solidFill>
                  <a:srgbClr val="000000"/>
                </a:solidFill>
                <a:latin typeface="Arial"/>
                <a:ea typeface="Arial"/>
              </a:rPr>
              <a:t>Replication Set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hr-HR" sz="1400" b="0" strike="noStrike" spc="-1">
                <a:solidFill>
                  <a:srgbClr val="000000"/>
                </a:solidFill>
                <a:latin typeface="Arial"/>
                <a:ea typeface="Arial"/>
              </a:rPr>
              <a:t>Deployment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400" b="0" strike="noStrike" spc="-1">
                <a:solidFill>
                  <a:srgbClr val="000000"/>
                </a:solidFill>
                <a:latin typeface="Arial"/>
                <a:ea typeface="Arial"/>
              </a:rPr>
              <a:t>Desired state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400" b="0" strike="noStrike" spc="-1">
                <a:solidFill>
                  <a:srgbClr val="000000"/>
                </a:solidFill>
                <a:latin typeface="Arial"/>
                <a:ea typeface="Arial"/>
              </a:rPr>
              <a:t>replicas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400" b="0" strike="noStrike" spc="-1">
                <a:solidFill>
                  <a:srgbClr val="000000"/>
                </a:solidFill>
                <a:latin typeface="Arial"/>
                <a:ea typeface="Arial"/>
              </a:rPr>
              <a:t>Pod template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400" b="0" strike="noStrike" spc="-1">
                <a:solidFill>
                  <a:srgbClr val="000000"/>
                </a:solidFill>
                <a:latin typeface="Arial"/>
                <a:ea typeface="Arial"/>
              </a:rPr>
              <a:t>Health checks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400" b="0" strike="noStrike" spc="-1">
                <a:solidFill>
                  <a:srgbClr val="000000"/>
                </a:solidFill>
                <a:latin typeface="Arial"/>
                <a:ea typeface="Arial"/>
              </a:rPr>
              <a:t>Resources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400" b="0" strike="noStrike" spc="-1">
                <a:solidFill>
                  <a:srgbClr val="000000"/>
                </a:solidFill>
                <a:latin typeface="Arial"/>
                <a:ea typeface="Arial"/>
              </a:rPr>
              <a:t>Images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Box 16"/>
          <p:cNvSpPr/>
          <p:nvPr/>
        </p:nvSpPr>
        <p:spPr>
          <a:xfrm>
            <a:off x="4017240" y="2148480"/>
            <a:ext cx="1742760" cy="137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hr-HR" sz="1400" b="0" strike="noStrike" spc="-1">
                <a:solidFill>
                  <a:srgbClr val="000000"/>
                </a:solidFill>
                <a:latin typeface="Arial"/>
                <a:ea typeface="Arial"/>
              </a:rPr>
              <a:t>Services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hr-HR" sz="1400" b="0" strike="noStrike" spc="-1">
                <a:solidFill>
                  <a:srgbClr val="000000"/>
                </a:solidFill>
                <a:latin typeface="Arial"/>
                <a:ea typeface="Arial"/>
              </a:rPr>
              <a:t>Grouping of pods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hr-HR" sz="1400" b="0" strike="noStrike" spc="-1">
                <a:solidFill>
                  <a:srgbClr val="000000"/>
                </a:solidFill>
                <a:latin typeface="Arial"/>
                <a:ea typeface="Arial"/>
              </a:rPr>
              <a:t>with stable VirtualIP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hr-HR" sz="1400" b="0" strike="noStrike" spc="-1">
                <a:solidFill>
                  <a:srgbClr val="000000"/>
                </a:solidFill>
                <a:latin typeface="Arial"/>
                <a:ea typeface="Arial"/>
              </a:rPr>
              <a:t>and DNS name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Box 17"/>
          <p:cNvSpPr/>
          <p:nvPr/>
        </p:nvSpPr>
        <p:spPr>
          <a:xfrm>
            <a:off x="6248520" y="2128680"/>
            <a:ext cx="2538000" cy="137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hr-HR" sz="1400" b="0" strike="noStrike" spc="-1">
                <a:solidFill>
                  <a:srgbClr val="000000"/>
                </a:solidFill>
                <a:latin typeface="Arial"/>
                <a:ea typeface="Arial"/>
              </a:rPr>
              <a:t>Persistent volume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400" b="0" strike="noStrike" spc="-1">
                <a:solidFill>
                  <a:srgbClr val="000000"/>
                </a:solidFill>
                <a:latin typeface="Arial"/>
                <a:ea typeface="Arial"/>
              </a:rPr>
              <a:t>Network available storage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400" b="0" strike="noStrike" spc="-1">
                <a:solidFill>
                  <a:srgbClr val="000000"/>
                </a:solidFill>
                <a:latin typeface="Arial"/>
                <a:ea typeface="Arial"/>
              </a:rPr>
              <a:t>Persisten volume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400" b="0" strike="noStrike" spc="-1">
                <a:solidFill>
                  <a:srgbClr val="000000"/>
                </a:solidFill>
                <a:latin typeface="Arial"/>
                <a:ea typeface="Arial"/>
              </a:rPr>
              <a:t>Persistent volume claims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400" b="0" strike="noStrike" spc="-1">
                <a:solidFill>
                  <a:srgbClr val="000000"/>
                </a:solidFill>
                <a:latin typeface="Arial"/>
                <a:ea typeface="Arial"/>
              </a:rPr>
              <a:t>Persistent volume classes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hr-HR" sz="2800" b="0" strike="noStrike" spc="-1">
                <a:solidFill>
                  <a:schemeClr val="dk1"/>
                </a:solidFill>
                <a:latin typeface="Libre Franklin"/>
                <a:ea typeface="Libre Franklin"/>
              </a:rPr>
              <a:t>Kubernetes Terms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Picture 8" descr="container Archives - AAAMinds"/>
          <p:cNvPicPr/>
          <p:nvPr/>
        </p:nvPicPr>
        <p:blipFill>
          <a:blip r:embed="rId2"/>
          <a:stretch/>
        </p:blipFill>
        <p:spPr>
          <a:xfrm>
            <a:off x="5409000" y="111600"/>
            <a:ext cx="3276720" cy="1321560"/>
          </a:xfrm>
          <a:prstGeom prst="rect">
            <a:avLst/>
          </a:prstGeom>
          <a:ln w="0">
            <a:noFill/>
          </a:ln>
        </p:spPr>
      </p:pic>
      <p:sp>
        <p:nvSpPr>
          <p:cNvPr id="172" name="TextBox 12"/>
          <p:cNvSpPr/>
          <p:nvPr/>
        </p:nvSpPr>
        <p:spPr>
          <a:xfrm>
            <a:off x="194040" y="2178000"/>
            <a:ext cx="1848960" cy="222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hr-HR" sz="1400" b="0" strike="noStrike" spc="-1">
                <a:solidFill>
                  <a:srgbClr val="000000"/>
                </a:solidFill>
                <a:latin typeface="Arial"/>
                <a:ea typeface="Arial"/>
              </a:rPr>
              <a:t>Label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400" b="0" strike="noStrike" spc="-1">
                <a:solidFill>
                  <a:srgbClr val="000000"/>
                </a:solidFill>
                <a:latin typeface="Arial"/>
                <a:ea typeface="Arial"/>
              </a:rPr>
              <a:t>Key value pair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400" b="0" strike="noStrike" spc="-1">
                <a:solidFill>
                  <a:srgbClr val="000000"/>
                </a:solidFill>
                <a:latin typeface="Arial"/>
                <a:ea typeface="Arial"/>
              </a:rPr>
              <a:t>Associated with</a:t>
            </a:r>
            <a:br>
              <a:rPr sz="1400"/>
            </a:br>
            <a:r>
              <a:rPr lang="hr-HR" sz="1400" b="0" strike="noStrike" spc="-1">
                <a:solidFill>
                  <a:srgbClr val="000000"/>
                </a:solidFill>
                <a:latin typeface="Arial"/>
                <a:ea typeface="Arial"/>
              </a:rPr>
              <a:t>an object</a:t>
            </a:r>
            <a:br>
              <a:rPr sz="1400"/>
            </a:br>
            <a:r>
              <a:rPr lang="hr-HR" sz="1400" b="0" strike="noStrike" spc="-1">
                <a:solidFill>
                  <a:srgbClr val="000000"/>
                </a:solidFill>
                <a:latin typeface="Arial"/>
                <a:ea typeface="Arial"/>
              </a:rPr>
              <a:t>(app=hello-world)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400" b="0" strike="noStrike" spc="-1">
                <a:solidFill>
                  <a:srgbClr val="000000"/>
                </a:solidFill>
                <a:latin typeface="Arial"/>
                <a:ea typeface="Arial"/>
              </a:rPr>
              <a:t>Enables easy </a:t>
            </a:r>
            <a:br>
              <a:rPr sz="1400"/>
            </a:br>
            <a:r>
              <a:rPr lang="hr-HR" sz="1400" b="0" strike="noStrike" spc="-1">
                <a:solidFill>
                  <a:srgbClr val="000000"/>
                </a:solidFill>
                <a:latin typeface="Arial"/>
                <a:ea typeface="Arial"/>
              </a:rPr>
              <a:t>selection of </a:t>
            </a:r>
            <a:br>
              <a:rPr sz="1400"/>
            </a:br>
            <a:r>
              <a:rPr lang="hr-HR" sz="1400" b="0" strike="noStrike" spc="-1">
                <a:solidFill>
                  <a:srgbClr val="000000"/>
                </a:solidFill>
                <a:latin typeface="Arial"/>
                <a:ea typeface="Arial"/>
              </a:rPr>
              <a:t>resources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Box 15"/>
          <p:cNvSpPr/>
          <p:nvPr/>
        </p:nvSpPr>
        <p:spPr>
          <a:xfrm>
            <a:off x="2080080" y="2178000"/>
            <a:ext cx="2159640" cy="243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hr-HR" sz="1400" b="0" strike="noStrike" spc="-1">
                <a:solidFill>
                  <a:srgbClr val="000000"/>
                </a:solidFill>
                <a:latin typeface="Arial"/>
                <a:ea typeface="Arial"/>
              </a:rPr>
              <a:t>Deamon Set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400" b="0" strike="noStrike" spc="-1">
                <a:solidFill>
                  <a:srgbClr val="000000"/>
                </a:solidFill>
                <a:latin typeface="Arial"/>
                <a:ea typeface="Arial"/>
              </a:rPr>
              <a:t>Pod runs on</a:t>
            </a:r>
            <a:br>
              <a:rPr sz="1400"/>
            </a:br>
            <a:r>
              <a:rPr lang="hr-HR" sz="1400" b="0" strike="noStrike" spc="-1">
                <a:solidFill>
                  <a:srgbClr val="000000"/>
                </a:solidFill>
                <a:latin typeface="Arial"/>
                <a:ea typeface="Arial"/>
              </a:rPr>
              <a:t>all nodes</a:t>
            </a:r>
            <a:br>
              <a:rPr sz="1400"/>
            </a:br>
            <a:r>
              <a:rPr lang="hr-HR" sz="1400" b="0" strike="noStrike" spc="-1">
                <a:solidFill>
                  <a:srgbClr val="000000"/>
                </a:solidFill>
                <a:latin typeface="Arial"/>
                <a:ea typeface="Arial"/>
              </a:rPr>
              <a:t>even </a:t>
            </a:r>
            <a:br>
              <a:rPr sz="1400"/>
            </a:br>
            <a:r>
              <a:rPr lang="hr-HR" sz="1400" b="0" strike="noStrike" spc="-1">
                <a:solidFill>
                  <a:srgbClr val="000000"/>
                </a:solidFill>
                <a:latin typeface="Arial"/>
                <a:ea typeface="Arial"/>
              </a:rPr>
              <a:t>unscheduleable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400" b="0" strike="noStrike" spc="-1">
                <a:solidFill>
                  <a:srgbClr val="000000"/>
                </a:solidFill>
                <a:latin typeface="Arial"/>
                <a:ea typeface="Arial"/>
              </a:rPr>
              <a:t>Each node runs </a:t>
            </a:r>
            <a:br>
              <a:rPr sz="1400"/>
            </a:br>
            <a:r>
              <a:rPr lang="hr-HR" sz="1400" b="0" strike="noStrike" spc="-1">
                <a:solidFill>
                  <a:srgbClr val="000000"/>
                </a:solidFill>
                <a:latin typeface="Arial"/>
                <a:ea typeface="Arial"/>
              </a:rPr>
              <a:t>exactly one pod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infrastructure-related </a:t>
            </a:r>
            <a:br>
              <a:rPr sz="1400"/>
            </a:b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pods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Box 16"/>
          <p:cNvSpPr/>
          <p:nvPr/>
        </p:nvSpPr>
        <p:spPr>
          <a:xfrm>
            <a:off x="4020840" y="2148480"/>
            <a:ext cx="2181240" cy="2010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hr-HR" sz="1400" b="0" strike="noStrike" spc="-1">
                <a:solidFill>
                  <a:srgbClr val="000000"/>
                </a:solidFill>
                <a:latin typeface="Arial"/>
                <a:ea typeface="Arial"/>
              </a:rPr>
              <a:t>Job/ CronJob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400" b="0" strike="noStrike" spc="-1">
                <a:solidFill>
                  <a:srgbClr val="000000"/>
                </a:solidFill>
                <a:latin typeface="Arial"/>
                <a:ea typeface="Arial"/>
              </a:rPr>
              <a:t>A taks that terminates</a:t>
            </a:r>
            <a:br>
              <a:rPr sz="1400"/>
            </a:br>
            <a:r>
              <a:rPr lang="hr-HR" sz="1400" b="0" strike="noStrike" spc="-1">
                <a:solidFill>
                  <a:srgbClr val="000000"/>
                </a:solidFill>
                <a:latin typeface="Arial"/>
                <a:ea typeface="Arial"/>
              </a:rPr>
              <a:t>after completing task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400" b="0" strike="noStrike" spc="-1">
                <a:solidFill>
                  <a:srgbClr val="000000"/>
                </a:solidFill>
                <a:latin typeface="Arial"/>
                <a:ea typeface="Arial"/>
              </a:rPr>
              <a:t>Not continous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400" b="0" strike="noStrike" spc="-1">
                <a:solidFill>
                  <a:srgbClr val="000000"/>
                </a:solidFill>
                <a:latin typeface="Arial"/>
                <a:ea typeface="Arial"/>
              </a:rPr>
              <a:t>Jobs can ge repeated</a:t>
            </a:r>
            <a:br>
              <a:rPr sz="1400"/>
            </a:br>
            <a:r>
              <a:rPr lang="hr-HR" sz="1400" b="0" strike="noStrike" spc="-1">
                <a:solidFill>
                  <a:srgbClr val="000000"/>
                </a:solidFill>
                <a:latin typeface="Arial"/>
                <a:ea typeface="Arial"/>
              </a:rPr>
              <a:t>using the CronJob </a:t>
            </a:r>
            <a:br>
              <a:rPr sz="1400"/>
            </a:br>
            <a:r>
              <a:rPr lang="hr-HR" sz="1400" b="0" strike="noStrike" spc="-1">
                <a:solidFill>
                  <a:srgbClr val="000000"/>
                </a:solidFill>
                <a:latin typeface="Arial"/>
                <a:ea typeface="Arial"/>
              </a:rPr>
              <a:t>resource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Box 17"/>
          <p:cNvSpPr/>
          <p:nvPr/>
        </p:nvSpPr>
        <p:spPr>
          <a:xfrm>
            <a:off x="6248520" y="2128680"/>
            <a:ext cx="2538000" cy="137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hr-HR" sz="1400" b="0" strike="noStrike" spc="-1">
                <a:solidFill>
                  <a:srgbClr val="000000"/>
                </a:solidFill>
                <a:latin typeface="Arial"/>
                <a:ea typeface="Arial"/>
              </a:rPr>
              <a:t>ConfigMap and Secrets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400" b="0" strike="noStrike" spc="-1">
                <a:solidFill>
                  <a:srgbClr val="000000"/>
                </a:solidFill>
                <a:latin typeface="Arial"/>
                <a:ea typeface="Arial"/>
              </a:rPr>
              <a:t>Encapsulates pod configuration with different representation based on dana sensitivity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Graphic 11" descr="Tag with solid fill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366840" y="1170000"/>
            <a:ext cx="913320" cy="913320"/>
          </a:xfrm>
          <a:prstGeom prst="rect">
            <a:avLst/>
          </a:prstGeom>
          <a:ln w="0">
            <a:noFill/>
          </a:ln>
        </p:spPr>
      </p:pic>
      <p:pic>
        <p:nvPicPr>
          <p:cNvPr id="177" name="Graphic 13" descr="Database outline"/>
          <p:cNvPicPr/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/>
        </p:blipFill>
        <p:spPr>
          <a:xfrm>
            <a:off x="6809400" y="1170000"/>
            <a:ext cx="913320" cy="913320"/>
          </a:xfrm>
          <a:prstGeom prst="rect">
            <a:avLst/>
          </a:prstGeom>
          <a:ln w="0">
            <a:noFill/>
          </a:ln>
        </p:spPr>
      </p:pic>
      <p:pic>
        <p:nvPicPr>
          <p:cNvPr id="178" name="Graphic 14" descr="Continuous Improvement with solid fill"/>
          <p:cNvPicPr/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/>
        </p:blipFill>
        <p:spPr>
          <a:xfrm>
            <a:off x="2334600" y="1170000"/>
            <a:ext cx="913320" cy="913320"/>
          </a:xfrm>
          <a:prstGeom prst="rect">
            <a:avLst/>
          </a:prstGeom>
          <a:ln w="0">
            <a:noFill/>
          </a:ln>
        </p:spPr>
      </p:pic>
      <p:pic>
        <p:nvPicPr>
          <p:cNvPr id="179" name="Graphic 18" descr="Circles with lines with solid fill"/>
          <p:cNvPicPr/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/>
        </p:blipFill>
        <p:spPr>
          <a:xfrm>
            <a:off x="4151160" y="1170000"/>
            <a:ext cx="913320" cy="91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55;p29"/>
          <p:cNvSpPr/>
          <p:nvPr/>
        </p:nvSpPr>
        <p:spPr>
          <a:xfrm>
            <a:off x="357120" y="384840"/>
            <a:ext cx="317196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1500" b="1" strike="noStrike" spc="-1">
                <a:solidFill>
                  <a:srgbClr val="C9211E"/>
                </a:solidFill>
                <a:latin typeface="Libre Franklin"/>
                <a:ea typeface="Libre Franklin"/>
              </a:rPr>
              <a:t>Overview</a:t>
            </a: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Google Shape;156;p29"/>
          <p:cNvSpPr/>
          <p:nvPr/>
        </p:nvSpPr>
        <p:spPr>
          <a:xfrm>
            <a:off x="421200" y="4722840"/>
            <a:ext cx="5331600" cy="15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1480" tIns="25560" rIns="51480" bIns="2556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800" b="1" strike="noStrike" spc="-1">
                <a:solidFill>
                  <a:srgbClr val="0A323E"/>
                </a:solidFill>
                <a:latin typeface="Libre Franklin"/>
                <a:ea typeface="Libre Franklin"/>
              </a:rPr>
              <a:t>Kubernetes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Google Shape;157;p29"/>
          <p:cNvSpPr/>
          <p:nvPr/>
        </p:nvSpPr>
        <p:spPr>
          <a:xfrm>
            <a:off x="203040" y="841680"/>
            <a:ext cx="8533440" cy="71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Box 6"/>
          <p:cNvSpPr/>
          <p:nvPr/>
        </p:nvSpPr>
        <p:spPr>
          <a:xfrm>
            <a:off x="2286000" y="2418840"/>
            <a:ext cx="45709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Box 8"/>
          <p:cNvSpPr/>
          <p:nvPr/>
        </p:nvSpPr>
        <p:spPr>
          <a:xfrm>
            <a:off x="2286000" y="2418840"/>
            <a:ext cx="45709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 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5" name="Picture 1" descr="Control Plane (master) &#10;API server &#10;Controller &#10;S chedul e r &#10;Manager &#10;Worker node(s) &#10;Kubelet &#10;Container Runtime &#10;kube-proxy "/>
          <p:cNvPicPr/>
          <p:nvPr/>
        </p:nvPicPr>
        <p:blipFill>
          <a:blip r:embed="rId2"/>
          <a:stretch/>
        </p:blipFill>
        <p:spPr>
          <a:xfrm>
            <a:off x="424800" y="983520"/>
            <a:ext cx="8609400" cy="3485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55;p29"/>
          <p:cNvSpPr/>
          <p:nvPr/>
        </p:nvSpPr>
        <p:spPr>
          <a:xfrm>
            <a:off x="357120" y="384840"/>
            <a:ext cx="378216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1500" b="1" strike="noStrike" spc="-1">
                <a:solidFill>
                  <a:srgbClr val="C9211E"/>
                </a:solidFill>
                <a:latin typeface="Libre Franklin"/>
                <a:ea typeface="Libre Franklin"/>
              </a:rPr>
              <a:t>Overview – Control Plane Resources</a:t>
            </a: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Google Shape;156;p29"/>
          <p:cNvSpPr/>
          <p:nvPr/>
        </p:nvSpPr>
        <p:spPr>
          <a:xfrm>
            <a:off x="421200" y="4722840"/>
            <a:ext cx="5331600" cy="15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1480" tIns="25560" rIns="51480" bIns="2556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800" b="1" strike="noStrike" spc="-1">
                <a:solidFill>
                  <a:srgbClr val="0A323E"/>
                </a:solidFill>
                <a:latin typeface="Libre Franklin"/>
                <a:ea typeface="Libre Franklin"/>
              </a:rPr>
              <a:t>Kubernetes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Google Shape;157;p29"/>
          <p:cNvSpPr/>
          <p:nvPr/>
        </p:nvSpPr>
        <p:spPr>
          <a:xfrm>
            <a:off x="203040" y="841680"/>
            <a:ext cx="8533440" cy="71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TextBox 6"/>
          <p:cNvSpPr/>
          <p:nvPr/>
        </p:nvSpPr>
        <p:spPr>
          <a:xfrm>
            <a:off x="2286000" y="2418840"/>
            <a:ext cx="45709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TextBox 8"/>
          <p:cNvSpPr/>
          <p:nvPr/>
        </p:nvSpPr>
        <p:spPr>
          <a:xfrm>
            <a:off x="2286000" y="2418840"/>
            <a:ext cx="45709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 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Picture 2"/>
          <p:cNvPicPr/>
          <p:nvPr/>
        </p:nvPicPr>
        <p:blipFill>
          <a:blip r:embed="rId2"/>
          <a:stretch/>
        </p:blipFill>
        <p:spPr>
          <a:xfrm>
            <a:off x="577440" y="731160"/>
            <a:ext cx="7988400" cy="3739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55;p29"/>
          <p:cNvSpPr/>
          <p:nvPr/>
        </p:nvSpPr>
        <p:spPr>
          <a:xfrm>
            <a:off x="357120" y="384840"/>
            <a:ext cx="317196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1500" b="1" strike="noStrike" spc="-1">
                <a:solidFill>
                  <a:srgbClr val="C9211E"/>
                </a:solidFill>
                <a:latin typeface="Libre Franklin"/>
                <a:ea typeface="Libre Franklin"/>
              </a:rPr>
              <a:t>Overview - Scheduling</a:t>
            </a: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Google Shape;156;p29"/>
          <p:cNvSpPr/>
          <p:nvPr/>
        </p:nvSpPr>
        <p:spPr>
          <a:xfrm>
            <a:off x="421200" y="4722840"/>
            <a:ext cx="5331600" cy="15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1480" tIns="25560" rIns="51480" bIns="2556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800" b="1" strike="noStrike" spc="-1">
                <a:solidFill>
                  <a:srgbClr val="0A323E"/>
                </a:solidFill>
                <a:latin typeface="Libre Franklin"/>
                <a:ea typeface="Libre Franklin"/>
              </a:rPr>
              <a:t>Kubernetes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Google Shape;157;p29"/>
          <p:cNvSpPr/>
          <p:nvPr/>
        </p:nvSpPr>
        <p:spPr>
          <a:xfrm>
            <a:off x="203040" y="841680"/>
            <a:ext cx="8533440" cy="71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TextBox 6"/>
          <p:cNvSpPr/>
          <p:nvPr/>
        </p:nvSpPr>
        <p:spPr>
          <a:xfrm>
            <a:off x="2286000" y="2418840"/>
            <a:ext cx="45709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TextBox 8"/>
          <p:cNvSpPr/>
          <p:nvPr/>
        </p:nvSpPr>
        <p:spPr>
          <a:xfrm>
            <a:off x="2286000" y="2418840"/>
            <a:ext cx="45709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 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7" name="Picture 3" descr="Diagram&#10;&#10;Description automatically generated"/>
          <p:cNvPicPr/>
          <p:nvPr/>
        </p:nvPicPr>
        <p:blipFill>
          <a:blip r:embed="rId2"/>
          <a:stretch/>
        </p:blipFill>
        <p:spPr>
          <a:xfrm>
            <a:off x="813600" y="731160"/>
            <a:ext cx="7174440" cy="379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55;p29"/>
          <p:cNvSpPr/>
          <p:nvPr/>
        </p:nvSpPr>
        <p:spPr>
          <a:xfrm>
            <a:off x="357120" y="384840"/>
            <a:ext cx="317196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1500" b="1" strike="noStrike" spc="-1">
                <a:solidFill>
                  <a:srgbClr val="C9211E"/>
                </a:solidFill>
                <a:latin typeface="Libre Franklin"/>
                <a:ea typeface="Libre Franklin"/>
              </a:rPr>
              <a:t>Overview - Deployment</a:t>
            </a: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Google Shape;156;p29"/>
          <p:cNvSpPr/>
          <p:nvPr/>
        </p:nvSpPr>
        <p:spPr>
          <a:xfrm>
            <a:off x="421200" y="4722840"/>
            <a:ext cx="5331600" cy="15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1480" tIns="25560" rIns="51480" bIns="2556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800" b="1" strike="noStrike" spc="-1">
                <a:solidFill>
                  <a:srgbClr val="0A323E"/>
                </a:solidFill>
                <a:latin typeface="Libre Franklin"/>
                <a:ea typeface="Libre Franklin"/>
              </a:rPr>
              <a:t>Kubernetes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Google Shape;157;p29"/>
          <p:cNvSpPr/>
          <p:nvPr/>
        </p:nvSpPr>
        <p:spPr>
          <a:xfrm>
            <a:off x="203040" y="841680"/>
            <a:ext cx="8533440" cy="71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TextBox 6"/>
          <p:cNvSpPr/>
          <p:nvPr/>
        </p:nvSpPr>
        <p:spPr>
          <a:xfrm>
            <a:off x="2286000" y="2418840"/>
            <a:ext cx="45709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TextBox 8"/>
          <p:cNvSpPr/>
          <p:nvPr/>
        </p:nvSpPr>
        <p:spPr>
          <a:xfrm>
            <a:off x="2286000" y="2418840"/>
            <a:ext cx="45709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 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3" name="Picture 3"/>
          <p:cNvPicPr/>
          <p:nvPr/>
        </p:nvPicPr>
        <p:blipFill>
          <a:blip r:embed="rId2"/>
          <a:stretch/>
        </p:blipFill>
        <p:spPr>
          <a:xfrm>
            <a:off x="1208880" y="627840"/>
            <a:ext cx="6952680" cy="4400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942480" y="1516680"/>
            <a:ext cx="5151600" cy="158760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r-HR" sz="5200" b="1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OpenShift</a:t>
            </a:r>
            <a:endParaRPr lang="en-GB" sz="5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55;p 23"/>
          <p:cNvSpPr/>
          <p:nvPr/>
        </p:nvSpPr>
        <p:spPr>
          <a:xfrm>
            <a:off x="357120" y="384840"/>
            <a:ext cx="3171600" cy="34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500" b="1" strike="noStrike" spc="-1">
              <a:solidFill>
                <a:srgbClr val="40E0D0"/>
              </a:solidFill>
              <a:latin typeface="Libre Franklin"/>
              <a:ea typeface="Libre Franklin"/>
            </a:endParaRPr>
          </a:p>
        </p:txBody>
      </p:sp>
      <p:sp>
        <p:nvSpPr>
          <p:cNvPr id="110" name="Google Shape;156;p 21"/>
          <p:cNvSpPr/>
          <p:nvPr/>
        </p:nvSpPr>
        <p:spPr>
          <a:xfrm>
            <a:off x="421200" y="4722840"/>
            <a:ext cx="5331240" cy="15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1480" tIns="25560" rIns="51480" bIns="2556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800" b="1" strike="noStrike" spc="-1">
                <a:solidFill>
                  <a:srgbClr val="0A323E"/>
                </a:solidFill>
                <a:latin typeface="Libre Franklin"/>
                <a:ea typeface="Libre Franklin"/>
              </a:rPr>
              <a:t>Containr Orchestration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Google Shape;157;p 13"/>
          <p:cNvSpPr/>
          <p:nvPr/>
        </p:nvSpPr>
        <p:spPr>
          <a:xfrm>
            <a:off x="362160" y="841680"/>
            <a:ext cx="3328560" cy="71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00" b="0" strike="noStrike" spc="-1">
                <a:solidFill>
                  <a:srgbClr val="0A323E"/>
                </a:solidFill>
                <a:latin typeface="Libre Franklin"/>
                <a:ea typeface="DejaVu Sans"/>
              </a:rPr>
              <a:t>Orchestration</a:t>
            </a:r>
            <a:endParaRPr lang="en-GB" sz="13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00" b="0" strike="noStrike" spc="-1">
                <a:solidFill>
                  <a:srgbClr val="0A323E"/>
                </a:solidFill>
                <a:latin typeface="Libre Franklin"/>
                <a:ea typeface="DejaVu Sans"/>
              </a:rPr>
              <a:t>Kubernetes</a:t>
            </a:r>
            <a:endParaRPr lang="en-GB" sz="13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00" b="0" strike="noStrike" spc="-1">
                <a:solidFill>
                  <a:srgbClr val="0A323E"/>
                </a:solidFill>
                <a:latin typeface="Libre Franklin"/>
                <a:ea typeface="DejaVu Sans"/>
              </a:rPr>
              <a:t>Openshift</a:t>
            </a:r>
            <a:endParaRPr lang="en-GB" sz="13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00" b="0" strike="noStrike" spc="-1">
                <a:solidFill>
                  <a:srgbClr val="0A323E"/>
                </a:solidFill>
                <a:latin typeface="Libre Franklin"/>
                <a:ea typeface="DejaVu Sans"/>
              </a:rPr>
              <a:t>Kubernetes objects</a:t>
            </a:r>
            <a:endParaRPr lang="en-GB" sz="13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00" b="0" strike="noStrike" spc="-1">
                <a:solidFill>
                  <a:srgbClr val="0A323E"/>
                </a:solidFill>
                <a:latin typeface="Libre Franklin"/>
                <a:ea typeface="DejaVu Sans"/>
              </a:rPr>
              <a:t>Networking</a:t>
            </a:r>
            <a:endParaRPr lang="en-GB" sz="13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00" b="0" strike="noStrike" spc="-1">
                <a:solidFill>
                  <a:srgbClr val="0A323E"/>
                </a:solidFill>
                <a:latin typeface="Libre Franklin"/>
                <a:ea typeface="DejaVu Sans"/>
              </a:rPr>
              <a:t>Configmaps and secrets</a:t>
            </a:r>
            <a:endParaRPr lang="en-GB" sz="13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00" b="0" strike="noStrike" spc="-1">
                <a:solidFill>
                  <a:srgbClr val="0A323E"/>
                </a:solidFill>
                <a:latin typeface="Libre Franklin"/>
                <a:ea typeface="DejaVu Sans"/>
              </a:rPr>
              <a:t>Storage</a:t>
            </a:r>
            <a:endParaRPr lang="en-GB" sz="13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00" b="0" strike="noStrike" spc="-1">
                <a:solidFill>
                  <a:srgbClr val="0A323E"/>
                </a:solidFill>
                <a:latin typeface="Libre Franklin"/>
                <a:ea typeface="DejaVu Sans"/>
              </a:rPr>
              <a:t>Openshift interface</a:t>
            </a:r>
            <a:endParaRPr lang="en-GB" sz="13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00" b="0" strike="noStrike" spc="-1">
                <a:solidFill>
                  <a:srgbClr val="0A323E"/>
                </a:solidFill>
                <a:latin typeface="Libre Franklin"/>
                <a:ea typeface="DejaVu Sans"/>
              </a:rPr>
              <a:t>Lab</a:t>
            </a:r>
            <a:endParaRPr lang="en-GB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Google Shape;163;p 3"/>
          <p:cNvSpPr/>
          <p:nvPr/>
        </p:nvSpPr>
        <p:spPr>
          <a:xfrm>
            <a:off x="421200" y="184320"/>
            <a:ext cx="7792560" cy="34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1500" b="1" strike="noStrike" spc="-1">
                <a:solidFill>
                  <a:srgbClr val="C9211E"/>
                </a:solidFill>
                <a:latin typeface="Libre Franklin"/>
                <a:ea typeface="Libre Franklin"/>
              </a:rPr>
              <a:t>Agenda</a:t>
            </a: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TextBox 44"/>
          <p:cNvSpPr/>
          <p:nvPr/>
        </p:nvSpPr>
        <p:spPr>
          <a:xfrm>
            <a:off x="421200" y="645480"/>
            <a:ext cx="8412120" cy="396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155;p 3"/>
          <p:cNvSpPr/>
          <p:nvPr/>
        </p:nvSpPr>
        <p:spPr>
          <a:xfrm>
            <a:off x="363240" y="384840"/>
            <a:ext cx="578376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hr-HR" sz="1500" b="1" strike="noStrike" spc="-1">
                <a:solidFill>
                  <a:srgbClr val="C9211E"/>
                </a:solidFill>
                <a:latin typeface="Libre Franklin"/>
                <a:ea typeface="Libre Franklin"/>
              </a:rPr>
              <a:t>Red Hat Openshift Container Platform</a:t>
            </a: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Google Shape;156;p 3"/>
          <p:cNvSpPr/>
          <p:nvPr/>
        </p:nvSpPr>
        <p:spPr>
          <a:xfrm>
            <a:off x="421200" y="4722840"/>
            <a:ext cx="5331600" cy="15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1480" tIns="25560" rIns="51480" bIns="2556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800" b="1" strike="noStrike" spc="-1">
                <a:solidFill>
                  <a:srgbClr val="0A323E"/>
                </a:solidFill>
                <a:latin typeface="Libre Franklin"/>
                <a:ea typeface="Libre Franklin"/>
              </a:rPr>
              <a:t>OpenShift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Google Shape;157;p 3"/>
          <p:cNvSpPr/>
          <p:nvPr/>
        </p:nvSpPr>
        <p:spPr>
          <a:xfrm>
            <a:off x="362160" y="841680"/>
            <a:ext cx="5857560" cy="71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 marL="628560" lvl="1" indent="-171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Arial"/>
              </a:rPr>
              <a:t>Container orchestration platform based on Kubernetes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628560" lvl="1" indent="-171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Arial"/>
              </a:rPr>
              <a:t>Enterprise-ready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628560" lvl="1" indent="-171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Arial"/>
              </a:rPr>
              <a:t>Full support from Red Hat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628560" lvl="1" indent="-171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Arial"/>
              </a:rPr>
              <a:t>On-premises deployment on bare metal or virtualization (VMware, RHV, OpenStack, …)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628560" lvl="1" indent="-171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Arial"/>
              </a:rPr>
              <a:t>Public cloud deployment (AWS, GCP, Azure, IBM) as PaaS or on IaaS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628560" lvl="1" indent="-171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Arial"/>
              </a:rPr>
              <a:t>Red Hat CodeReady Containers – minimal installation for local development and experimentation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628560" lvl="1" indent="-171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Arial"/>
              </a:rPr>
              <a:t>Installation automation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628560" lvl="1" indent="-171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Arial"/>
              </a:rPr>
              <a:t>Support for various persistent storage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628560" lvl="1" indent="-171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Arial"/>
              </a:rPr>
              <a:t>Container images built for Openshift in Red Hat software catalog: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lang="hr-HR" sz="1200" b="0" strike="noStrike" spc="-1">
                <a:solidFill>
                  <a:srgbClr val="000000"/>
                </a:solidFill>
                <a:latin typeface="Arial"/>
                <a:ea typeface="Arial"/>
              </a:rPr>
              <a:t>          https://catalog.redhat.com/software/containers/explore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50000"/>
              </a:lnSpc>
            </a:pP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8" name="Picture 6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6789240" y="1548720"/>
            <a:ext cx="1912680" cy="2044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155;p 1"/>
          <p:cNvSpPr/>
          <p:nvPr/>
        </p:nvSpPr>
        <p:spPr>
          <a:xfrm>
            <a:off x="363240" y="384840"/>
            <a:ext cx="567324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hr-HR" sz="1500" b="1" strike="noStrike" spc="-1">
                <a:solidFill>
                  <a:srgbClr val="C9211E"/>
                </a:solidFill>
                <a:latin typeface="Arial"/>
                <a:ea typeface="Libre Franklin"/>
              </a:rPr>
              <a:t>Red Hat Openshift Container Platform - Features</a:t>
            </a: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Google Shape;156;p 1"/>
          <p:cNvSpPr/>
          <p:nvPr/>
        </p:nvSpPr>
        <p:spPr>
          <a:xfrm>
            <a:off x="421200" y="4722840"/>
            <a:ext cx="5331600" cy="15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1480" tIns="25560" rIns="51480" bIns="2556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800" b="1" strike="noStrike" spc="-1">
                <a:solidFill>
                  <a:srgbClr val="0A323E"/>
                </a:solidFill>
                <a:latin typeface="Libre Franklin"/>
                <a:ea typeface="Libre Franklin"/>
              </a:rPr>
              <a:t>OpenShift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1" name="Picture 12" descr="Graphical user interface, website&#10;&#10;Description automatically generated"/>
          <p:cNvPicPr/>
          <p:nvPr/>
        </p:nvPicPr>
        <p:blipFill>
          <a:blip r:embed="rId2"/>
          <a:stretch/>
        </p:blipFill>
        <p:spPr>
          <a:xfrm>
            <a:off x="1258560" y="674280"/>
            <a:ext cx="6631920" cy="3972240"/>
          </a:xfrm>
          <a:prstGeom prst="rect">
            <a:avLst/>
          </a:prstGeom>
          <a:ln w="0">
            <a:noFill/>
          </a:ln>
        </p:spPr>
      </p:pic>
      <p:sp>
        <p:nvSpPr>
          <p:cNvPr id="212" name="TextBox 7"/>
          <p:cNvSpPr/>
          <p:nvPr/>
        </p:nvSpPr>
        <p:spPr>
          <a:xfrm>
            <a:off x="7096320" y="4617000"/>
            <a:ext cx="904680" cy="18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000000"/>
                </a:solidFill>
                <a:latin typeface="Arial"/>
                <a:ea typeface="Arial"/>
              </a:rPr>
              <a:t>*source – Red Hat</a:t>
            </a:r>
            <a:endParaRPr lang="en-GB" sz="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155;p 4"/>
          <p:cNvSpPr/>
          <p:nvPr/>
        </p:nvSpPr>
        <p:spPr>
          <a:xfrm>
            <a:off x="363240" y="384840"/>
            <a:ext cx="579600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hr-HR" sz="1500" b="1" strike="noStrike" spc="-1">
                <a:solidFill>
                  <a:srgbClr val="C9211E"/>
                </a:solidFill>
                <a:latin typeface="Arial"/>
                <a:ea typeface="Libre Franklin"/>
              </a:rPr>
              <a:t>Red Hat Openshift Container Platform - Features</a:t>
            </a: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Google Shape;156;p 4"/>
          <p:cNvSpPr/>
          <p:nvPr/>
        </p:nvSpPr>
        <p:spPr>
          <a:xfrm>
            <a:off x="421200" y="4722840"/>
            <a:ext cx="5331600" cy="15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1480" tIns="25560" rIns="51480" bIns="2556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800" b="1" strike="noStrike" spc="-1">
                <a:solidFill>
                  <a:srgbClr val="0A323E"/>
                </a:solidFill>
                <a:latin typeface="Libre Franklin"/>
                <a:ea typeface="Libre Franklin"/>
              </a:rPr>
              <a:t>OpenShift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Google Shape;157;p 1"/>
          <p:cNvSpPr/>
          <p:nvPr/>
        </p:nvSpPr>
        <p:spPr>
          <a:xfrm>
            <a:off x="362160" y="841680"/>
            <a:ext cx="8303400" cy="350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 marL="514440" lvl="2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Libre Franklin"/>
              </a:rPr>
              <a:t>High Availability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514440" lvl="2" indent="-171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Libre Franklin"/>
              </a:rPr>
              <a:t>Lightweight Operating System (RHCOS)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514440" lvl="2" indent="-171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Libre Franklin"/>
              </a:rPr>
              <a:t>Load Balancing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514440" lvl="2" indent="-171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Libre Franklin"/>
              </a:rPr>
              <a:t>Automating Scaling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514440" lvl="2" indent="-171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Libre Franklin"/>
              </a:rPr>
              <a:t>Logging and Monitoring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514440" lvl="2" indent="-171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Libre Franklin"/>
              </a:rPr>
              <a:t>Service Discovery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514440" lvl="2" indent="-171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Libre Franklin"/>
              </a:rPr>
              <a:t>Storage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514440" lvl="2" indent="-171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Libre Franklin"/>
              </a:rPr>
              <a:t>Application Management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514440" lvl="2" indent="-171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Libre Franklin"/>
              </a:rPr>
              <a:t>Cluster Extensibility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6" name="Picture 13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6752160" y="1548720"/>
            <a:ext cx="1912680" cy="2044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155;p 5"/>
          <p:cNvSpPr/>
          <p:nvPr/>
        </p:nvSpPr>
        <p:spPr>
          <a:xfrm>
            <a:off x="363240" y="384840"/>
            <a:ext cx="574668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hr-HR" sz="1500" b="1" strike="noStrike" spc="-1">
                <a:solidFill>
                  <a:srgbClr val="C9211E"/>
                </a:solidFill>
                <a:latin typeface="Arial"/>
                <a:ea typeface="Libre Franklin"/>
              </a:rPr>
              <a:t>Red Hat Openshift Container Platform - Architecture</a:t>
            </a: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Google Shape;156;p 5"/>
          <p:cNvSpPr/>
          <p:nvPr/>
        </p:nvSpPr>
        <p:spPr>
          <a:xfrm>
            <a:off x="421200" y="4722840"/>
            <a:ext cx="5331600" cy="15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1480" tIns="25560" rIns="51480" bIns="2556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800" b="1" strike="noStrike" spc="-1">
                <a:solidFill>
                  <a:srgbClr val="0A323E"/>
                </a:solidFill>
                <a:latin typeface="Libre Franklin"/>
                <a:ea typeface="Libre Franklin"/>
              </a:rPr>
              <a:t>OpenShift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TextBox 14"/>
          <p:cNvSpPr/>
          <p:nvPr/>
        </p:nvSpPr>
        <p:spPr>
          <a:xfrm>
            <a:off x="7207200" y="4506120"/>
            <a:ext cx="904680" cy="18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000000"/>
                </a:solidFill>
                <a:latin typeface="Arial"/>
                <a:ea typeface="Arial"/>
              </a:rPr>
              <a:t>*source – Red Hat</a:t>
            </a:r>
            <a:endParaRPr lang="en-GB" sz="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0" name="Picture 15"/>
          <p:cNvPicPr/>
          <p:nvPr/>
        </p:nvPicPr>
        <p:blipFill>
          <a:blip r:embed="rId2"/>
          <a:stretch/>
        </p:blipFill>
        <p:spPr>
          <a:xfrm>
            <a:off x="1234080" y="749520"/>
            <a:ext cx="6681240" cy="3754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155;p 6"/>
          <p:cNvSpPr/>
          <p:nvPr/>
        </p:nvSpPr>
        <p:spPr>
          <a:xfrm>
            <a:off x="363240" y="384840"/>
            <a:ext cx="639216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hr-HR" sz="1500" b="1" strike="noStrike" spc="-1">
                <a:solidFill>
                  <a:srgbClr val="C9211E"/>
                </a:solidFill>
                <a:latin typeface="Arial"/>
                <a:ea typeface="Libre Franklin"/>
              </a:rPr>
              <a:t>Red Hat Openshift Container Platform - Architecture</a:t>
            </a: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Google Shape;156;p 6"/>
          <p:cNvSpPr/>
          <p:nvPr/>
        </p:nvSpPr>
        <p:spPr>
          <a:xfrm>
            <a:off x="421200" y="4722840"/>
            <a:ext cx="5331600" cy="15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1480" tIns="25560" rIns="51480" bIns="2556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800" b="1" strike="noStrike" spc="-1">
                <a:solidFill>
                  <a:srgbClr val="0A323E"/>
                </a:solidFill>
                <a:latin typeface="Libre Franklin"/>
                <a:ea typeface="Libre Franklin"/>
              </a:rPr>
              <a:t>OpenShift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Google Shape;157;p 4"/>
          <p:cNvSpPr/>
          <p:nvPr/>
        </p:nvSpPr>
        <p:spPr>
          <a:xfrm>
            <a:off x="362160" y="841680"/>
            <a:ext cx="8217360" cy="333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 marL="62856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Arial"/>
              </a:rPr>
              <a:t>Based on standard Kubernetes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62856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Arial"/>
              </a:rPr>
              <a:t>Declarative in nature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62856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Arial"/>
              </a:rPr>
              <a:t>Control plane consists of master nodes that run API server, etcd and platform controllers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62856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Arial"/>
              </a:rPr>
              <a:t>Worker nodes are responsible for running application workload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4" name="Picture 16" descr="Graphical user interface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1283040" y="1996560"/>
            <a:ext cx="6650280" cy="2550240"/>
          </a:xfrm>
          <a:prstGeom prst="rect">
            <a:avLst/>
          </a:prstGeom>
          <a:ln w="0">
            <a:noFill/>
          </a:ln>
        </p:spPr>
      </p:pic>
      <p:sp>
        <p:nvSpPr>
          <p:cNvPr id="225" name="TextBox 18"/>
          <p:cNvSpPr/>
          <p:nvPr/>
        </p:nvSpPr>
        <p:spPr>
          <a:xfrm>
            <a:off x="7201080" y="4365000"/>
            <a:ext cx="904680" cy="18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000000"/>
                </a:solidFill>
                <a:latin typeface="Arial"/>
                <a:ea typeface="Arial"/>
              </a:rPr>
              <a:t>*source – Red Hat</a:t>
            </a:r>
            <a:endParaRPr lang="en-GB" sz="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Picture 17"/>
          <p:cNvPicPr/>
          <p:nvPr/>
        </p:nvPicPr>
        <p:blipFill>
          <a:blip r:embed="rId2"/>
          <a:stretch/>
        </p:blipFill>
        <p:spPr>
          <a:xfrm>
            <a:off x="3562920" y="915480"/>
            <a:ext cx="2010960" cy="1123920"/>
          </a:xfrm>
          <a:prstGeom prst="rect">
            <a:avLst/>
          </a:prstGeom>
          <a:ln w="0">
            <a:noFill/>
          </a:ln>
        </p:spPr>
      </p:pic>
      <p:sp>
        <p:nvSpPr>
          <p:cNvPr id="227" name="Google Shape;155;p 8"/>
          <p:cNvSpPr/>
          <p:nvPr/>
        </p:nvSpPr>
        <p:spPr>
          <a:xfrm>
            <a:off x="363240" y="384840"/>
            <a:ext cx="700488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hr-HR" sz="1500" b="1" strike="noStrike" spc="-1">
                <a:solidFill>
                  <a:srgbClr val="C9211E"/>
                </a:solidFill>
                <a:latin typeface="Arial"/>
                <a:ea typeface="Arial"/>
              </a:rPr>
              <a:t>Red Hat Openshift Container Platform - Differences from Kubernetes</a:t>
            </a: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Google Shape;156;p 8"/>
          <p:cNvSpPr/>
          <p:nvPr/>
        </p:nvSpPr>
        <p:spPr>
          <a:xfrm>
            <a:off x="421200" y="4722840"/>
            <a:ext cx="5331600" cy="15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1480" tIns="25560" rIns="51480" bIns="2556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800" b="1" strike="noStrike" spc="-1">
                <a:solidFill>
                  <a:srgbClr val="0A323E"/>
                </a:solidFill>
                <a:latin typeface="Libre Franklin"/>
                <a:ea typeface="Libre Franklin"/>
              </a:rPr>
              <a:t>OpenShift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TextBox 19"/>
          <p:cNvSpPr/>
          <p:nvPr/>
        </p:nvSpPr>
        <p:spPr>
          <a:xfrm>
            <a:off x="355320" y="2085120"/>
            <a:ext cx="4210920" cy="228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lIns="90000" tIns="45000" rIns="90000" bIns="45000" numCol="1" spc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Community support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Basic GUI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Requires more investment in skills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Requires more ops skill and knowledge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Not secure by default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No integrated tooling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Cluster contains only few required deployments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Complex, manual upgrades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TextBox 20"/>
          <p:cNvSpPr/>
          <p:nvPr/>
        </p:nvSpPr>
        <p:spPr>
          <a:xfrm>
            <a:off x="4564800" y="2085120"/>
            <a:ext cx="4210920" cy="228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lIns="90000" tIns="45000" rIns="90000" bIns="45000" numCol="1" spc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Enterprise support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Modern and comprehensive GUI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Ease of use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Easy to install, extend and manage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Secure by default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Integrated tooling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Preconfigured images, templates and examples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One-click upgrades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1" name="Straight Arrow Connector 2"/>
          <p:cNvCxnSpPr/>
          <p:nvPr/>
        </p:nvCxnSpPr>
        <p:spPr>
          <a:xfrm>
            <a:off x="4563360" y="2065320"/>
            <a:ext cx="1080" cy="222768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155;p 9"/>
          <p:cNvSpPr/>
          <p:nvPr/>
        </p:nvSpPr>
        <p:spPr>
          <a:xfrm>
            <a:off x="363240" y="384840"/>
            <a:ext cx="700488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hr-HR" sz="1500" b="1" strike="noStrike" spc="-1">
                <a:solidFill>
                  <a:srgbClr val="C9211E"/>
                </a:solidFill>
                <a:latin typeface="Arial"/>
                <a:ea typeface="Arial"/>
              </a:rPr>
              <a:t>Red Hat Openshift Container Platform - Differences between V3 and V4</a:t>
            </a: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Google Shape;156;p 9"/>
          <p:cNvSpPr/>
          <p:nvPr/>
        </p:nvSpPr>
        <p:spPr>
          <a:xfrm>
            <a:off x="421200" y="4722840"/>
            <a:ext cx="5331600" cy="15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1480" tIns="25560" rIns="51480" bIns="2556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800" b="1" strike="noStrike" spc="-1">
                <a:solidFill>
                  <a:srgbClr val="0A323E"/>
                </a:solidFill>
                <a:latin typeface="Libre Franklin"/>
                <a:ea typeface="Libre Franklin"/>
              </a:rPr>
              <a:t>OpenShift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Google Shape;157;p 6"/>
          <p:cNvSpPr/>
          <p:nvPr/>
        </p:nvSpPr>
        <p:spPr>
          <a:xfrm>
            <a:off x="362160" y="841680"/>
            <a:ext cx="5857560" cy="71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 marL="171360" indent="-171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Libre Franklin"/>
              </a:rPr>
              <a:t>V4 advantages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628560" lvl="5" indent="-171360">
              <a:lnSpc>
                <a:spcPct val="150000"/>
              </a:lnSpc>
              <a:buClr>
                <a:srgbClr val="000000"/>
              </a:buClr>
              <a:buFont typeface="Courier New,monospace"/>
              <a:buChar char="o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Arial"/>
              </a:rPr>
              <a:t>Appliance flavor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628560" lvl="5" indent="-171360">
              <a:lnSpc>
                <a:spcPct val="150000"/>
              </a:lnSpc>
              <a:buClr>
                <a:srgbClr val="000000"/>
              </a:buClr>
              <a:buFont typeface="Courier New,monospace"/>
              <a:buChar char="o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Arial"/>
              </a:rPr>
              <a:t>IPI and UPI installation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628560" lvl="5" indent="-171360">
              <a:lnSpc>
                <a:spcPct val="150000"/>
              </a:lnSpc>
              <a:buClr>
                <a:srgbClr val="000000"/>
              </a:buClr>
              <a:buFont typeface="Courier New,monospace"/>
              <a:buChar char="o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Arial"/>
              </a:rPr>
              <a:t>Operators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628560" lvl="5" indent="-171360">
              <a:lnSpc>
                <a:spcPct val="150000"/>
              </a:lnSpc>
              <a:buClr>
                <a:srgbClr val="000000"/>
              </a:buClr>
              <a:buFont typeface="Courier New,monospace"/>
              <a:buChar char="o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Libre Franklin"/>
              </a:rPr>
              <a:t>Automatic upgrades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628560" lvl="5" indent="-171360">
              <a:lnSpc>
                <a:spcPct val="150000"/>
              </a:lnSpc>
              <a:buClr>
                <a:srgbClr val="000000"/>
              </a:buClr>
              <a:buFont typeface="Courier New,monospace"/>
              <a:buChar char="o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Libre Franklin"/>
              </a:rPr>
              <a:t>New tools and features (Service mesh, Serverless, CodeReady Workspaces, Tekton pipelines, …)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628560" lvl="5" indent="-171360">
              <a:lnSpc>
                <a:spcPct val="150000"/>
              </a:lnSpc>
              <a:buClr>
                <a:srgbClr val="000000"/>
              </a:buClr>
              <a:buFont typeface="Courier New,monospace"/>
              <a:buChar char="o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Libre Franklin"/>
              </a:rPr>
              <a:t>Cluster autoscaling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628560" lvl="5" indent="-171360">
              <a:lnSpc>
                <a:spcPct val="150000"/>
              </a:lnSpc>
              <a:buClr>
                <a:srgbClr val="000000"/>
              </a:buClr>
              <a:buFont typeface="Courier New,monospace"/>
              <a:buChar char="o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Libre Franklin"/>
              </a:rPr>
              <a:t>Cloud and on-premises infrastructure automation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628560" lvl="5" indent="-171360">
              <a:lnSpc>
                <a:spcPct val="150000"/>
              </a:lnSpc>
              <a:buClr>
                <a:srgbClr val="000000"/>
              </a:buClr>
              <a:buFont typeface="Courier New,monospace"/>
              <a:buChar char="o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Libre Franklin"/>
              </a:rPr>
              <a:t>Enhanced security with SELinux and RHCOS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155;p 7"/>
          <p:cNvSpPr/>
          <p:nvPr/>
        </p:nvSpPr>
        <p:spPr>
          <a:xfrm>
            <a:off x="363240" y="384840"/>
            <a:ext cx="700488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hr-HR" sz="1500" b="1" strike="noStrike" spc="-1">
                <a:solidFill>
                  <a:srgbClr val="C9211E"/>
                </a:solidFill>
                <a:latin typeface="Arial"/>
                <a:ea typeface="Arial"/>
              </a:rPr>
              <a:t>Openshift – DNS and LB</a:t>
            </a: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Google Shape;156;p 7"/>
          <p:cNvSpPr/>
          <p:nvPr/>
        </p:nvSpPr>
        <p:spPr>
          <a:xfrm>
            <a:off x="421200" y="4722840"/>
            <a:ext cx="5331600" cy="15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1480" tIns="25560" rIns="51480" bIns="2556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800" b="1" strike="noStrike" spc="-1">
                <a:solidFill>
                  <a:srgbClr val="0A323E"/>
                </a:solidFill>
                <a:latin typeface="Libre Franklin"/>
                <a:ea typeface="Libre Franklin"/>
              </a:rPr>
              <a:t>OpenShift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Google Shape;157;p 5"/>
          <p:cNvSpPr/>
          <p:nvPr/>
        </p:nvSpPr>
        <p:spPr>
          <a:xfrm>
            <a:off x="362160" y="841680"/>
            <a:ext cx="5857560" cy="347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 marL="171360" indent="-171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Libre Franklin"/>
              </a:rPr>
              <a:t>Addresses consist of clustername and base domain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Libre Franklin"/>
              </a:rPr>
              <a:t>API adress: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Libre Franklin"/>
              </a:rPr>
              <a:t>api.&lt;clustername&gt;.&lt;base_domain&gt;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Libre Franklin"/>
              </a:rPr>
              <a:t>Routes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Libre Franklin"/>
              </a:rPr>
              <a:t>*.apps.&lt;clustername&gt;.&lt;base_domain&gt;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Libre Franklin"/>
              </a:rPr>
              <a:t>Hosts: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Libre Franklin"/>
              </a:rPr>
              <a:t>machineX.&lt;clustername&gt;.&lt;base_domain&gt;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Libre Franklin"/>
              </a:rPr>
              <a:t>For example, clustername is “ocp” and domain is “hpb.hr”: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Libre Franklin"/>
              </a:rPr>
              <a:t>api.ocp.hpb.hr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Libre Franklin"/>
              </a:rPr>
              <a:t>apps.ocp.hpb.hr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Libre Franklin"/>
              </a:rPr>
              <a:t>worker3.ocp.hpb.hr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942480" y="1516680"/>
            <a:ext cx="5151600" cy="158760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b">
            <a:normAutofit fontScale="96666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r-HR" sz="5200" b="1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Kubernetes objects</a:t>
            </a:r>
            <a:endParaRPr lang="en-GB" sz="5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155;p29"/>
          <p:cNvSpPr/>
          <p:nvPr/>
        </p:nvSpPr>
        <p:spPr>
          <a:xfrm>
            <a:off x="357120" y="384840"/>
            <a:ext cx="556200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1500" b="1" strike="noStrike" spc="-1">
                <a:solidFill>
                  <a:srgbClr val="C9211E"/>
                </a:solidFill>
                <a:latin typeface="Libre Franklin"/>
                <a:ea typeface="Arial"/>
              </a:rPr>
              <a:t>Kubernetes API object definitions</a:t>
            </a: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Google Shape;156;p29"/>
          <p:cNvSpPr/>
          <p:nvPr/>
        </p:nvSpPr>
        <p:spPr>
          <a:xfrm>
            <a:off x="421200" y="4722840"/>
            <a:ext cx="5331600" cy="15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1480" tIns="25560" rIns="51480" bIns="2556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800" b="1" strike="noStrike" spc="-1">
                <a:solidFill>
                  <a:srgbClr val="0A323E"/>
                </a:solidFill>
                <a:latin typeface="Libre Franklin"/>
                <a:ea typeface="Libre Franklin"/>
              </a:rPr>
              <a:t>OpenShift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Google Shape;157;p29"/>
          <p:cNvSpPr/>
          <p:nvPr/>
        </p:nvSpPr>
        <p:spPr>
          <a:xfrm>
            <a:off x="357120" y="934560"/>
            <a:ext cx="8533440" cy="71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600" b="0" strike="noStrike" spc="-1">
                <a:solidFill>
                  <a:srgbClr val="000000"/>
                </a:solidFill>
                <a:latin typeface="Libre Franklin"/>
                <a:ea typeface="Arial"/>
              </a:rPr>
              <a:t>Kubernetes resources are usually created by posting a JSON or YAML manifest to the Kubernetes REST API endpoint.</a:t>
            </a: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600" b="0" strike="noStrike" spc="-1">
                <a:solidFill>
                  <a:srgbClr val="000000"/>
                </a:solidFill>
                <a:latin typeface="Libre Franklin"/>
                <a:ea typeface="Arial"/>
              </a:rPr>
              <a:t>D</a:t>
            </a:r>
            <a:r>
              <a:rPr lang="en-GB" sz="1600" b="0" strike="noStrike" spc="-1">
                <a:solidFill>
                  <a:srgbClr val="000000"/>
                </a:solidFill>
                <a:latin typeface="Libre Franklin"/>
                <a:ea typeface="Arial"/>
              </a:rPr>
              <a:t>efining all your Kubernetes objects from YAML files makes it possible to store them in a version control system</a:t>
            </a: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600" b="0" strike="noStrike" spc="-1">
                <a:solidFill>
                  <a:srgbClr val="000000"/>
                </a:solidFill>
                <a:latin typeface="Libre Franklin"/>
                <a:ea typeface="Arial"/>
              </a:rPr>
              <a:t>R</a:t>
            </a:r>
            <a:r>
              <a:rPr lang="en-GB" sz="1600" b="0" strike="noStrike" spc="-1">
                <a:solidFill>
                  <a:srgbClr val="000000"/>
                </a:solidFill>
                <a:latin typeface="Libre Franklin"/>
                <a:ea typeface="Arial"/>
              </a:rPr>
              <a:t>efer to the Kubernetes API reference documentation at </a:t>
            </a:r>
            <a:r>
              <a:rPr lang="en-GB" sz="1600" b="0" u="sng" strike="noStrike" spc="-1">
                <a:solidFill>
                  <a:srgbClr val="40E0D0"/>
                </a:solidFill>
                <a:uFillTx/>
                <a:latin typeface="Libre Franklin"/>
                <a:ea typeface="Arial"/>
                <a:hlinkClick r:id="rId2"/>
              </a:rPr>
              <a:t>http://kubernetes.io/docs/reference/</a:t>
            </a:r>
            <a:r>
              <a:rPr lang="en-GB" sz="1600" b="0" strike="noStrike" spc="-1">
                <a:solidFill>
                  <a:srgbClr val="C9211E"/>
                </a:solidFill>
                <a:latin typeface="Libre Franklin"/>
                <a:ea typeface="Arial"/>
              </a:rPr>
              <a:t> </a:t>
            </a:r>
            <a:r>
              <a:rPr lang="en-GB" sz="1600" b="0" strike="noStrike" spc="-1">
                <a:solidFill>
                  <a:srgbClr val="000000"/>
                </a:solidFill>
                <a:latin typeface="Libre Franklin"/>
                <a:ea typeface="Arial"/>
              </a:rPr>
              <a:t>when creating objects</a:t>
            </a: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TextBox 6"/>
          <p:cNvSpPr/>
          <p:nvPr/>
        </p:nvSpPr>
        <p:spPr>
          <a:xfrm>
            <a:off x="2286000" y="2418840"/>
            <a:ext cx="45709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TextBox 8"/>
          <p:cNvSpPr/>
          <p:nvPr/>
        </p:nvSpPr>
        <p:spPr>
          <a:xfrm>
            <a:off x="2286000" y="2418840"/>
            <a:ext cx="45709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 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55;p 2"/>
          <p:cNvSpPr/>
          <p:nvPr/>
        </p:nvSpPr>
        <p:spPr>
          <a:xfrm>
            <a:off x="357120" y="384840"/>
            <a:ext cx="3171600" cy="34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500" b="1" strike="noStrike" spc="-1">
              <a:solidFill>
                <a:srgbClr val="40E0D0"/>
              </a:solidFill>
              <a:latin typeface="Libre Franklin"/>
              <a:ea typeface="Libre Franklin"/>
            </a:endParaRPr>
          </a:p>
        </p:txBody>
      </p:sp>
      <p:sp>
        <p:nvSpPr>
          <p:cNvPr id="115" name="Google Shape;156;p 2"/>
          <p:cNvSpPr/>
          <p:nvPr/>
        </p:nvSpPr>
        <p:spPr>
          <a:xfrm>
            <a:off x="421200" y="4722840"/>
            <a:ext cx="5331240" cy="15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1480" tIns="25560" rIns="51480" bIns="2556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800" b="1" strike="noStrike" spc="-1">
                <a:solidFill>
                  <a:srgbClr val="0A323E"/>
                </a:solidFill>
                <a:latin typeface="Libre Franklin"/>
                <a:ea typeface="Libre Franklin"/>
              </a:rPr>
              <a:t>Containr Orchestration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Google Shape;157;p 2"/>
          <p:cNvSpPr/>
          <p:nvPr/>
        </p:nvSpPr>
        <p:spPr>
          <a:xfrm>
            <a:off x="362160" y="841680"/>
            <a:ext cx="3328560" cy="71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</a:pPr>
            <a:endParaRPr lang="pt-BR" sz="1000" b="0" strike="noStrike" spc="-1">
              <a:solidFill>
                <a:srgbClr val="0A323E"/>
              </a:solidFill>
              <a:latin typeface="Libre Franklin"/>
              <a:ea typeface="Libre Franklin"/>
            </a:endParaRPr>
          </a:p>
        </p:txBody>
      </p:sp>
      <p:sp>
        <p:nvSpPr>
          <p:cNvPr id="117" name="Google Shape;163;p 2"/>
          <p:cNvSpPr/>
          <p:nvPr/>
        </p:nvSpPr>
        <p:spPr>
          <a:xfrm>
            <a:off x="421200" y="184320"/>
            <a:ext cx="7792560" cy="34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1500" b="1" strike="noStrike" spc="-1">
                <a:solidFill>
                  <a:srgbClr val="C9211E"/>
                </a:solidFill>
                <a:latin typeface="Libre Franklin"/>
                <a:ea typeface="Libre Franklin"/>
              </a:rPr>
              <a:t>What is Container orchestration?</a:t>
            </a: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Box 3"/>
          <p:cNvSpPr/>
          <p:nvPr/>
        </p:nvSpPr>
        <p:spPr>
          <a:xfrm>
            <a:off x="421200" y="645480"/>
            <a:ext cx="8412120" cy="39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333333"/>
                </a:solidFill>
                <a:latin typeface="Libre Franklin"/>
                <a:ea typeface="Arial"/>
              </a:rPr>
              <a:t>Container orchestration is the automation of all aspects of coordinating and managing containers. Container orchestration is focused on managing the life cycle of containers and their dynamic environments.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500" b="1" strike="noStrike" spc="-1">
                <a:solidFill>
                  <a:srgbClr val="C9211E"/>
                </a:solidFill>
                <a:latin typeface="Libre Franklin"/>
                <a:ea typeface="Arial"/>
              </a:rPr>
              <a:t>Why Do We Need Container Orchestration</a:t>
            </a:r>
            <a:r>
              <a:rPr lang="hr-HR" sz="1500" b="1" strike="noStrike" spc="-1">
                <a:solidFill>
                  <a:srgbClr val="C9211E"/>
                </a:solidFill>
                <a:latin typeface="Libre Franklin"/>
                <a:ea typeface="Arial"/>
              </a:rPr>
              <a:t>?</a:t>
            </a: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333333"/>
                </a:solidFill>
                <a:latin typeface="Libre Franklin"/>
                <a:ea typeface="Arial"/>
              </a:rPr>
              <a:t>Container orchestration is used to automate the following tasks at scale: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400" b="0" strike="noStrike" spc="-1">
                <a:solidFill>
                  <a:srgbClr val="333333"/>
                </a:solidFill>
                <a:latin typeface="Libre Franklin"/>
                <a:ea typeface="Arial"/>
              </a:rPr>
              <a:t>Configuring and scheduling of containers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400" b="0" strike="noStrike" spc="-1">
                <a:solidFill>
                  <a:srgbClr val="333333"/>
                </a:solidFill>
                <a:latin typeface="Libre Franklin"/>
                <a:ea typeface="Arial"/>
              </a:rPr>
              <a:t>Provisioning and deployments of containers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400" b="0" strike="noStrike" spc="-1">
                <a:solidFill>
                  <a:srgbClr val="333333"/>
                </a:solidFill>
                <a:latin typeface="Libre Franklin"/>
                <a:ea typeface="Arial"/>
              </a:rPr>
              <a:t>Availability of containers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400" b="0" strike="noStrike" spc="-1">
                <a:solidFill>
                  <a:srgbClr val="333333"/>
                </a:solidFill>
                <a:latin typeface="Libre Franklin"/>
                <a:ea typeface="Arial"/>
              </a:rPr>
              <a:t>The configuration of applications in terms of the containers that they run in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400" b="0" strike="noStrike" spc="-1">
                <a:solidFill>
                  <a:srgbClr val="333333"/>
                </a:solidFill>
                <a:latin typeface="Libre Franklin"/>
                <a:ea typeface="Arial"/>
              </a:rPr>
              <a:t>Scaling of containers to equally balance application workloads across infrastructure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400" b="0" strike="noStrike" spc="-1">
                <a:solidFill>
                  <a:srgbClr val="333333"/>
                </a:solidFill>
                <a:latin typeface="Libre Franklin"/>
                <a:ea typeface="Arial"/>
              </a:rPr>
              <a:t>Allocation of resources between containers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400" b="0" strike="noStrike" spc="-1">
                <a:solidFill>
                  <a:srgbClr val="333333"/>
                </a:solidFill>
                <a:latin typeface="Libre Franklin"/>
                <a:ea typeface="Arial"/>
              </a:rPr>
              <a:t>Load balancing, traffic routing and service discovery of containers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400" b="0" strike="noStrike" spc="-1">
                <a:solidFill>
                  <a:srgbClr val="333333"/>
                </a:solidFill>
                <a:latin typeface="Libre Franklin"/>
                <a:ea typeface="Arial"/>
              </a:rPr>
              <a:t>Health monitoring of containers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400" b="0" strike="noStrike" spc="-1">
                <a:solidFill>
                  <a:srgbClr val="333333"/>
                </a:solidFill>
                <a:latin typeface="Libre Franklin"/>
                <a:ea typeface="Arial"/>
              </a:rPr>
              <a:t>Securing the interactions between containers.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155;p29"/>
          <p:cNvSpPr/>
          <p:nvPr/>
        </p:nvSpPr>
        <p:spPr>
          <a:xfrm>
            <a:off x="357120" y="384840"/>
            <a:ext cx="317196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1500" b="1" strike="noStrike" spc="-1">
                <a:solidFill>
                  <a:srgbClr val="C9211E"/>
                </a:solidFill>
                <a:latin typeface="Libre Franklin"/>
                <a:ea typeface="Libre Franklin"/>
              </a:rPr>
              <a:t>Project</a:t>
            </a: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Google Shape;156;p29"/>
          <p:cNvSpPr/>
          <p:nvPr/>
        </p:nvSpPr>
        <p:spPr>
          <a:xfrm>
            <a:off x="421200" y="4722840"/>
            <a:ext cx="5331600" cy="15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1480" tIns="25560" rIns="51480" bIns="2556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800" b="1" strike="noStrike" spc="-1">
                <a:solidFill>
                  <a:srgbClr val="0A323E"/>
                </a:solidFill>
                <a:latin typeface="Libre Franklin"/>
                <a:ea typeface="Libre Franklin"/>
              </a:rPr>
              <a:t>OpenShift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TextBox 6"/>
          <p:cNvSpPr/>
          <p:nvPr/>
        </p:nvSpPr>
        <p:spPr>
          <a:xfrm>
            <a:off x="2286000" y="2418840"/>
            <a:ext cx="45709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TextBox 8"/>
          <p:cNvSpPr/>
          <p:nvPr/>
        </p:nvSpPr>
        <p:spPr>
          <a:xfrm>
            <a:off x="2286000" y="2418840"/>
            <a:ext cx="45709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 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TextBox 1"/>
          <p:cNvSpPr/>
          <p:nvPr/>
        </p:nvSpPr>
        <p:spPr>
          <a:xfrm>
            <a:off x="341640" y="860400"/>
            <a:ext cx="4733280" cy="137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400" b="0" strike="noStrike" spc="-1">
                <a:solidFill>
                  <a:srgbClr val="000000"/>
                </a:solidFill>
                <a:latin typeface="Libre Franklin"/>
                <a:ea typeface="Arial"/>
              </a:rPr>
              <a:t>split objects into separate, non-overlapping groups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400" b="0" strike="noStrike" spc="-1">
                <a:solidFill>
                  <a:srgbClr val="000000"/>
                </a:solidFill>
                <a:latin typeface="Libre Franklin"/>
                <a:ea typeface="Arial"/>
              </a:rPr>
              <a:t>RBAC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400" b="0" strike="noStrike" spc="-1">
                <a:solidFill>
                  <a:srgbClr val="000000"/>
                </a:solidFill>
                <a:latin typeface="Libre Franklin"/>
                <a:ea typeface="Arial"/>
              </a:rPr>
              <a:t>Resource quoting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400" b="0" strike="noStrike" spc="-1">
                <a:solidFill>
                  <a:srgbClr val="000000"/>
                </a:solidFill>
                <a:latin typeface="Libre Franklin"/>
                <a:ea typeface="Arial"/>
              </a:rPr>
              <a:t>Extension of kubernetes namespaces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400" b="0" strike="noStrike" spc="-1">
                <a:solidFill>
                  <a:srgbClr val="000000"/>
                </a:solidFill>
                <a:latin typeface="Libre Franklin"/>
                <a:ea typeface="Arial"/>
              </a:rPr>
              <a:t>Resources can live in multiple namespaces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TextBox 9"/>
          <p:cNvSpPr/>
          <p:nvPr/>
        </p:nvSpPr>
        <p:spPr>
          <a:xfrm>
            <a:off x="581040" y="2518560"/>
            <a:ext cx="4570920" cy="943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apiVersion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v1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kind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Project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metadata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name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custom-project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155;p29"/>
          <p:cNvSpPr/>
          <p:nvPr/>
        </p:nvSpPr>
        <p:spPr>
          <a:xfrm>
            <a:off x="357120" y="384840"/>
            <a:ext cx="317196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1500" b="1" strike="noStrike" spc="-1">
                <a:solidFill>
                  <a:srgbClr val="C9211E"/>
                </a:solidFill>
                <a:latin typeface="Libre Franklin"/>
                <a:ea typeface="Libre Franklin"/>
              </a:rPr>
              <a:t>Labels</a:t>
            </a: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Google Shape;156;p29"/>
          <p:cNvSpPr/>
          <p:nvPr/>
        </p:nvSpPr>
        <p:spPr>
          <a:xfrm>
            <a:off x="421200" y="4722840"/>
            <a:ext cx="5331600" cy="15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1480" tIns="25560" rIns="51480" bIns="2556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800" b="1" strike="noStrike" spc="-1">
                <a:solidFill>
                  <a:srgbClr val="0A323E"/>
                </a:solidFill>
                <a:latin typeface="Libre Franklin"/>
                <a:ea typeface="Libre Franklin"/>
              </a:rPr>
              <a:t>OpenShift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TextBox 6"/>
          <p:cNvSpPr/>
          <p:nvPr/>
        </p:nvSpPr>
        <p:spPr>
          <a:xfrm>
            <a:off x="2286000" y="2418840"/>
            <a:ext cx="45709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TextBox 8"/>
          <p:cNvSpPr/>
          <p:nvPr/>
        </p:nvSpPr>
        <p:spPr>
          <a:xfrm>
            <a:off x="2286000" y="2418840"/>
            <a:ext cx="45709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 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4" name="Picture 2" descr="Shopping &#10;Cart &#10;UI pod &#10;UI pod &#10;Product &#10;Catalog &#10;Order &#10;Service &#10;pod &#10;Product &#10;Catalog &#10;pod &#10;Product &#10;Catalog &#10;Order &#10;Service &#10;Product &#10;Catalog &#10;Order &#10;Service &#10;Account &#10;Service &#10;Product &#10;Catalog &#10;UI pod &#10;UI pod &#10;Product &#10;Catalog &#10;UI pod &#10;Shopping &#10;Cart &#10;Account &#10;Service &#10;Product &#10;Catalog "/>
          <p:cNvPicPr/>
          <p:nvPr/>
        </p:nvPicPr>
        <p:blipFill>
          <a:blip r:embed="rId2"/>
          <a:stretch/>
        </p:blipFill>
        <p:spPr>
          <a:xfrm>
            <a:off x="974520" y="867960"/>
            <a:ext cx="7724880" cy="3636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155;p29"/>
          <p:cNvSpPr/>
          <p:nvPr/>
        </p:nvSpPr>
        <p:spPr>
          <a:xfrm>
            <a:off x="357120" y="384840"/>
            <a:ext cx="317196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1500" b="1" strike="noStrike" spc="-1">
                <a:solidFill>
                  <a:srgbClr val="C9211E"/>
                </a:solidFill>
                <a:latin typeface="Libre Franklin"/>
                <a:ea typeface="Libre Franklin"/>
              </a:rPr>
              <a:t>Labels</a:t>
            </a: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Google Shape;156;p29"/>
          <p:cNvSpPr/>
          <p:nvPr/>
        </p:nvSpPr>
        <p:spPr>
          <a:xfrm>
            <a:off x="421200" y="4722840"/>
            <a:ext cx="5331600" cy="15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1480" tIns="25560" rIns="51480" bIns="2556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800" b="1" strike="noStrike" spc="-1">
                <a:solidFill>
                  <a:srgbClr val="0A323E"/>
                </a:solidFill>
                <a:latin typeface="Libre Franklin"/>
                <a:ea typeface="Libre Franklin"/>
              </a:rPr>
              <a:t>OpenShift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TextBox 6"/>
          <p:cNvSpPr/>
          <p:nvPr/>
        </p:nvSpPr>
        <p:spPr>
          <a:xfrm>
            <a:off x="2286000" y="2418840"/>
            <a:ext cx="45709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TextBox 8"/>
          <p:cNvSpPr/>
          <p:nvPr/>
        </p:nvSpPr>
        <p:spPr>
          <a:xfrm>
            <a:off x="2286000" y="2418840"/>
            <a:ext cx="45709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 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9" name="Picture 2" descr="app—ui &#10;app—as &#10;app—pc &#10;app—sc &#10;app—os &#10;UI pod &#10;app: ui &#10;rel: beta &#10;0 &#10;Account &#10;Service &#10;pod &#10;app: as &#10;rel: canary &#10;Product &#10;Catalog &#10;pod &#10;Product &#10;Catalog &#10;pod &#10;app: pc &#10;rel: beta &#10;app: pc &#10;rel: canary &#10;Order &#10;Service &#10;pod &#10;Order &#10;Service &#10;pod &#10;app: os &#10;rel: beta &#10;app: os &#10;rel: canary "/>
          <p:cNvPicPr/>
          <p:nvPr/>
        </p:nvPicPr>
        <p:blipFill>
          <a:blip r:embed="rId2"/>
          <a:stretch/>
        </p:blipFill>
        <p:spPr>
          <a:xfrm>
            <a:off x="875520" y="1659960"/>
            <a:ext cx="6926760" cy="2932560"/>
          </a:xfrm>
          <a:prstGeom prst="rect">
            <a:avLst/>
          </a:prstGeom>
          <a:ln w="0">
            <a:noFill/>
          </a:ln>
        </p:spPr>
      </p:pic>
      <p:sp>
        <p:nvSpPr>
          <p:cNvPr id="260" name="TextBox 1"/>
          <p:cNvSpPr/>
          <p:nvPr/>
        </p:nvSpPr>
        <p:spPr>
          <a:xfrm>
            <a:off x="345240" y="860400"/>
            <a:ext cx="5946120" cy="943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400" b="0" strike="noStrike" spc="-1">
                <a:solidFill>
                  <a:srgbClr val="000000"/>
                </a:solidFill>
                <a:latin typeface="Libre Franklin"/>
                <a:ea typeface="Arial"/>
              </a:rPr>
              <a:t>Key Value pair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400" b="0" strike="noStrike" spc="-1">
                <a:solidFill>
                  <a:srgbClr val="000000"/>
                </a:solidFill>
                <a:latin typeface="Libre Franklin"/>
                <a:ea typeface="Arial"/>
              </a:rPr>
              <a:t>Labels can be attached to any Kubernetes object, including nodes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400" b="0" strike="noStrike" spc="-1">
                <a:solidFill>
                  <a:srgbClr val="000000"/>
                </a:solidFill>
                <a:latin typeface="Libre Franklin"/>
                <a:ea typeface="Arial"/>
              </a:rPr>
              <a:t>Enabels easy and fast resource selection, querying, filtration ….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155;p29"/>
          <p:cNvSpPr/>
          <p:nvPr/>
        </p:nvSpPr>
        <p:spPr>
          <a:xfrm>
            <a:off x="357120" y="384840"/>
            <a:ext cx="317196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1500" b="1" strike="noStrike" spc="-1">
                <a:solidFill>
                  <a:srgbClr val="C9211E"/>
                </a:solidFill>
                <a:latin typeface="Libre Franklin"/>
                <a:ea typeface="Libre Franklin"/>
              </a:rPr>
              <a:t>Object representation</a:t>
            </a: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Google Shape;156;p29"/>
          <p:cNvSpPr/>
          <p:nvPr/>
        </p:nvSpPr>
        <p:spPr>
          <a:xfrm>
            <a:off x="421200" y="4722840"/>
            <a:ext cx="5331600" cy="15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1480" tIns="25560" rIns="51480" bIns="2556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800" b="1" strike="noStrike" spc="-1">
                <a:solidFill>
                  <a:srgbClr val="0A323E"/>
                </a:solidFill>
                <a:latin typeface="Libre Franklin"/>
                <a:ea typeface="Libre Franklin"/>
              </a:rPr>
              <a:t>OpenShift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TextBox 6"/>
          <p:cNvSpPr/>
          <p:nvPr/>
        </p:nvSpPr>
        <p:spPr>
          <a:xfrm>
            <a:off x="2286000" y="2418840"/>
            <a:ext cx="45709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TextBox 8"/>
          <p:cNvSpPr/>
          <p:nvPr/>
        </p:nvSpPr>
        <p:spPr>
          <a:xfrm>
            <a:off x="2286000" y="2418840"/>
            <a:ext cx="45709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 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5" name="Picture 4" descr="Graphical user interface, text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1521360" y="853560"/>
            <a:ext cx="5335560" cy="2872440"/>
          </a:xfrm>
          <a:prstGeom prst="rect">
            <a:avLst/>
          </a:prstGeom>
          <a:ln w="0">
            <a:noFill/>
          </a:ln>
        </p:spPr>
      </p:pic>
      <p:sp>
        <p:nvSpPr>
          <p:cNvPr id="266" name="TextBox 5"/>
          <p:cNvSpPr/>
          <p:nvPr/>
        </p:nvSpPr>
        <p:spPr>
          <a:xfrm>
            <a:off x="115560" y="3336120"/>
            <a:ext cx="9091800" cy="115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400" b="0" strike="noStrike" spc="-1">
                <a:solidFill>
                  <a:srgbClr val="000000"/>
                </a:solidFill>
                <a:latin typeface="Libre Franklin"/>
                <a:ea typeface="Arial"/>
              </a:rPr>
              <a:t>Metadata includes the name, namespace, labels, and other information about the pod.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400" b="0" strike="noStrike" spc="-1">
                <a:solidFill>
                  <a:srgbClr val="000000"/>
                </a:solidFill>
                <a:latin typeface="Libre Franklin"/>
                <a:ea typeface="Arial"/>
              </a:rPr>
              <a:t>Spec contains the actual description of the pod’s contents, such as the pod’s containers, </a:t>
            </a:r>
            <a:br>
              <a:rPr sz="1400"/>
            </a:br>
            <a:r>
              <a:rPr lang="en-GB" sz="1400" b="0" strike="noStrike" spc="-1">
                <a:solidFill>
                  <a:srgbClr val="000000"/>
                </a:solidFill>
                <a:latin typeface="Libre Franklin"/>
                <a:ea typeface="Arial"/>
              </a:rPr>
              <a:t>volumes, and other data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400" b="0" strike="noStrike" spc="-1">
                <a:solidFill>
                  <a:srgbClr val="000000"/>
                </a:solidFill>
                <a:latin typeface="Libre Franklin"/>
                <a:ea typeface="Arial"/>
              </a:rPr>
              <a:t>Status contains the current information about the running pod, such as what condition </a:t>
            </a:r>
            <a:br>
              <a:rPr sz="1400"/>
            </a:br>
            <a:r>
              <a:rPr lang="en-GB" sz="1400" b="0" strike="noStrike" spc="-1">
                <a:solidFill>
                  <a:srgbClr val="000000"/>
                </a:solidFill>
                <a:latin typeface="Libre Franklin"/>
                <a:ea typeface="Arial"/>
              </a:rPr>
              <a:t>the pod is in, the description and status of each container, and the pod’s internal IP and other basic info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155;p 12"/>
          <p:cNvSpPr/>
          <p:nvPr/>
        </p:nvSpPr>
        <p:spPr>
          <a:xfrm>
            <a:off x="357120" y="384840"/>
            <a:ext cx="556200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1500" b="1" strike="noStrike" spc="-1">
                <a:solidFill>
                  <a:srgbClr val="C9211E"/>
                </a:solidFill>
                <a:latin typeface="Libre Franklin"/>
                <a:ea typeface="Arial"/>
              </a:rPr>
              <a:t>YAML</a:t>
            </a: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Google Shape;156;p 11"/>
          <p:cNvSpPr/>
          <p:nvPr/>
        </p:nvSpPr>
        <p:spPr>
          <a:xfrm>
            <a:off x="421200" y="4722840"/>
            <a:ext cx="5331600" cy="15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1480" tIns="25560" rIns="51480" bIns="2556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800" b="1" strike="noStrike" spc="-1">
                <a:solidFill>
                  <a:srgbClr val="0A323E"/>
                </a:solidFill>
                <a:latin typeface="Libre Franklin"/>
                <a:ea typeface="Libre Franklin"/>
              </a:rPr>
              <a:t>OpenShift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Google Shape;157;p 7"/>
          <p:cNvSpPr/>
          <p:nvPr/>
        </p:nvSpPr>
        <p:spPr>
          <a:xfrm>
            <a:off x="357120" y="934560"/>
            <a:ext cx="8533440" cy="71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600" b="0" strike="noStrike" spc="-1">
                <a:solidFill>
                  <a:srgbClr val="000000"/>
                </a:solidFill>
                <a:latin typeface="Libre Franklin"/>
                <a:ea typeface="Arial"/>
              </a:rPr>
              <a:t>Indentation is essential</a:t>
            </a: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600" b="0" strike="noStrike" spc="-1">
                <a:solidFill>
                  <a:srgbClr val="000000"/>
                </a:solidFill>
                <a:latin typeface="Libre Franklin"/>
                <a:ea typeface="Arial"/>
              </a:rPr>
              <a:t>Everything is:</a:t>
            </a: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00" b="0" strike="noStrike" spc="-1">
                <a:solidFill>
                  <a:srgbClr val="000000"/>
                </a:solidFill>
                <a:latin typeface="Libre Franklin"/>
                <a:ea typeface="Arial"/>
              </a:rPr>
              <a:t>dictionary</a:t>
            </a: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00" b="0" strike="noStrike" spc="-1">
                <a:solidFill>
                  <a:srgbClr val="000000"/>
                </a:solidFill>
                <a:latin typeface="Libre Franklin"/>
                <a:ea typeface="Arial"/>
              </a:rPr>
              <a:t>list</a:t>
            </a: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TextBox 26"/>
          <p:cNvSpPr/>
          <p:nvPr/>
        </p:nvSpPr>
        <p:spPr>
          <a:xfrm>
            <a:off x="2286000" y="2418840"/>
            <a:ext cx="45709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TextBox 27"/>
          <p:cNvSpPr/>
          <p:nvPr/>
        </p:nvSpPr>
        <p:spPr>
          <a:xfrm>
            <a:off x="2286000" y="2418840"/>
            <a:ext cx="45709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 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Google Shape;157;p 8"/>
          <p:cNvSpPr/>
          <p:nvPr/>
        </p:nvSpPr>
        <p:spPr>
          <a:xfrm>
            <a:off x="2520000" y="2178360"/>
            <a:ext cx="3242160" cy="2320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nsolas"/>
                <a:ea typeface="Arial"/>
              </a:rPr>
              <a:t>key0:</a:t>
            </a: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nsolas"/>
                <a:ea typeface="Arial"/>
              </a:rPr>
              <a:t>  key1: value1</a:t>
            </a: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nsolas"/>
                <a:ea typeface="Arial"/>
              </a:rPr>
              <a:t>  key2:</a:t>
            </a: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nsolas"/>
                <a:ea typeface="Arial"/>
              </a:rPr>
              <a:t>    - keyvalue1:</a:t>
            </a: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nsolas"/>
                <a:ea typeface="Arial"/>
              </a:rPr>
              <a:t>        key3: value2</a:t>
            </a: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nsolas"/>
                <a:ea typeface="Arial"/>
              </a:rPr>
              <a:t>        key4: value3</a:t>
            </a: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nsolas"/>
                <a:ea typeface="Arial"/>
              </a:rPr>
              <a:t>    - keyvalue2: value4</a:t>
            </a: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nsolas"/>
                <a:ea typeface="Arial"/>
              </a:rPr>
              <a:t>key5: value5</a:t>
            </a: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139;p 1"/>
          <p:cNvPicPr/>
          <p:nvPr/>
        </p:nvPicPr>
        <p:blipFill>
          <a:blip r:embed="rId3"/>
          <a:srcRect l="7688" r="7688" b="74767"/>
          <a:stretch/>
        </p:blipFill>
        <p:spPr>
          <a:xfrm>
            <a:off x="4963680" y="0"/>
            <a:ext cx="4179240" cy="5142600"/>
          </a:xfrm>
          <a:prstGeom prst="rect">
            <a:avLst/>
          </a:prstGeom>
          <a:ln w="0">
            <a:noFill/>
          </a:ln>
        </p:spPr>
      </p:pic>
      <p:sp>
        <p:nvSpPr>
          <p:cNvPr id="274" name="Google Shape;143;p 1"/>
          <p:cNvSpPr/>
          <p:nvPr/>
        </p:nvSpPr>
        <p:spPr>
          <a:xfrm>
            <a:off x="357120" y="384840"/>
            <a:ext cx="257724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500" b="1" strike="noStrike" spc="-1">
              <a:solidFill>
                <a:srgbClr val="40E0D0"/>
              </a:solidFill>
              <a:latin typeface="Libre Franklin"/>
              <a:ea typeface="Libre Franklin"/>
            </a:endParaRPr>
          </a:p>
        </p:txBody>
      </p:sp>
      <p:sp>
        <p:nvSpPr>
          <p:cNvPr id="275" name="TextBox 24"/>
          <p:cNvSpPr/>
          <p:nvPr/>
        </p:nvSpPr>
        <p:spPr>
          <a:xfrm>
            <a:off x="125280" y="63360"/>
            <a:ext cx="5206680" cy="265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apiVersion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apps/v1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kind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Pod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metadata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name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app-pod1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spec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containers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- 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name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 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app-pod1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ports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      - 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containerPort: </a:t>
            </a:r>
            <a:r>
              <a:rPr lang="en-GB" sz="1400" b="0" strike="noStrike" spc="-1">
                <a:solidFill>
                  <a:srgbClr val="B5CEA8"/>
                </a:solidFill>
                <a:latin typeface="Consolas"/>
                <a:ea typeface="Arial"/>
              </a:rPr>
              <a:t>5000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        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Protocol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 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TCP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image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hpb/simple-nodejs-app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ServiceAccount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 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default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Google Shape;155;p 11"/>
          <p:cNvSpPr/>
          <p:nvPr/>
        </p:nvSpPr>
        <p:spPr>
          <a:xfrm>
            <a:off x="4963680" y="112320"/>
            <a:ext cx="421380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1500" b="1" strike="noStrike" spc="-1">
                <a:solidFill>
                  <a:srgbClr val="C9211E"/>
                </a:solidFill>
                <a:latin typeface="Libre Franklin"/>
                <a:ea typeface="Libre Franklin"/>
              </a:rPr>
              <a:t>Pods</a:t>
            </a: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TextBox 25"/>
          <p:cNvSpPr/>
          <p:nvPr/>
        </p:nvSpPr>
        <p:spPr>
          <a:xfrm>
            <a:off x="5004000" y="522000"/>
            <a:ext cx="3858840" cy="73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400" b="0" strike="noStrike" spc="-1">
                <a:solidFill>
                  <a:srgbClr val="000000"/>
                </a:solidFill>
                <a:latin typeface="Libre Franklin"/>
                <a:ea typeface="Arial"/>
              </a:rPr>
              <a:t>Basic unit for deploying applications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400" b="0" strike="noStrike" spc="-1">
                <a:solidFill>
                  <a:srgbClr val="000000"/>
                </a:solidFill>
                <a:latin typeface="Libre Franklin"/>
                <a:ea typeface="Arial"/>
              </a:rPr>
              <a:t>Contains one or more pods that share same network, storage and lifecycle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155;p29"/>
          <p:cNvSpPr/>
          <p:nvPr/>
        </p:nvSpPr>
        <p:spPr>
          <a:xfrm>
            <a:off x="357120" y="384840"/>
            <a:ext cx="421380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1500" b="1" strike="noStrike" spc="-1">
                <a:solidFill>
                  <a:srgbClr val="C9211E"/>
                </a:solidFill>
                <a:latin typeface="Libre Franklin"/>
                <a:ea typeface="Libre Franklin"/>
              </a:rPr>
              <a:t>ReplicationController/ReplicaSet</a:t>
            </a: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Google Shape;156;p29"/>
          <p:cNvSpPr/>
          <p:nvPr/>
        </p:nvSpPr>
        <p:spPr>
          <a:xfrm>
            <a:off x="421200" y="4722840"/>
            <a:ext cx="5331600" cy="15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1480" tIns="25560" rIns="51480" bIns="2556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800" b="1" strike="noStrike" spc="-1">
                <a:solidFill>
                  <a:srgbClr val="0A323E"/>
                </a:solidFill>
                <a:latin typeface="Libre Franklin"/>
                <a:ea typeface="Libre Franklin"/>
              </a:rPr>
              <a:t>OpenShift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TextBox 6"/>
          <p:cNvSpPr/>
          <p:nvPr/>
        </p:nvSpPr>
        <p:spPr>
          <a:xfrm>
            <a:off x="2286000" y="2418840"/>
            <a:ext cx="45709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TextBox 8"/>
          <p:cNvSpPr/>
          <p:nvPr/>
        </p:nvSpPr>
        <p:spPr>
          <a:xfrm>
            <a:off x="2286000" y="2418840"/>
            <a:ext cx="45709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 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TextBox 1"/>
          <p:cNvSpPr/>
          <p:nvPr/>
        </p:nvSpPr>
        <p:spPr>
          <a:xfrm>
            <a:off x="371520" y="860400"/>
            <a:ext cx="6202440" cy="943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Kubernetes resource that ensures its pods are always kept running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400" b="0" strike="noStrike" spc="-1">
                <a:solidFill>
                  <a:srgbClr val="000000"/>
                </a:solidFill>
                <a:latin typeface="Arial"/>
                <a:ea typeface="Arial"/>
              </a:rPr>
              <a:t>When a</a:t>
            </a: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 pod disappears for any reason</a:t>
            </a:r>
            <a:r>
              <a:rPr lang="hr-HR" sz="14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the ReplicationController notices </a:t>
            </a:r>
            <a:br>
              <a:rPr sz="1400"/>
            </a:b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the missing pod and creates a replacement pod.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3" name="Picture 4" descr="Create additional &#10;pod(s) from &#10;current template &#10;Too few &#10;Start &#10;Find pods &#10;matching the &#10;label selector &#10;Compare &#10;Too many &#10;matched vs. &#10;desired pod &#10;count &#10;Just enough &#10;Delete the &#10;excess pod(s) "/>
          <p:cNvPicPr/>
          <p:nvPr/>
        </p:nvPicPr>
        <p:blipFill>
          <a:blip r:embed="rId2"/>
          <a:stretch/>
        </p:blipFill>
        <p:spPr>
          <a:xfrm>
            <a:off x="1348200" y="1705320"/>
            <a:ext cx="5872680" cy="3245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155;p29"/>
          <p:cNvSpPr/>
          <p:nvPr/>
        </p:nvSpPr>
        <p:spPr>
          <a:xfrm>
            <a:off x="357120" y="384840"/>
            <a:ext cx="421380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1500" b="1" strike="noStrike" spc="-1">
                <a:solidFill>
                  <a:srgbClr val="C9211E"/>
                </a:solidFill>
                <a:latin typeface="Libre Franklin"/>
                <a:ea typeface="Libre Franklin"/>
              </a:rPr>
              <a:t>ReplicationController/ReplicaSet</a:t>
            </a: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Google Shape;156;p29"/>
          <p:cNvSpPr/>
          <p:nvPr/>
        </p:nvSpPr>
        <p:spPr>
          <a:xfrm>
            <a:off x="421200" y="4722840"/>
            <a:ext cx="5331600" cy="15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1480" tIns="25560" rIns="51480" bIns="2556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800" b="1" strike="noStrike" spc="-1">
                <a:solidFill>
                  <a:srgbClr val="0A323E"/>
                </a:solidFill>
                <a:latin typeface="Libre Franklin"/>
                <a:ea typeface="Libre Franklin"/>
              </a:rPr>
              <a:t>OpenShift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TextBox 6"/>
          <p:cNvSpPr/>
          <p:nvPr/>
        </p:nvSpPr>
        <p:spPr>
          <a:xfrm>
            <a:off x="2286000" y="2418840"/>
            <a:ext cx="45709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TextBox 8"/>
          <p:cNvSpPr/>
          <p:nvPr/>
        </p:nvSpPr>
        <p:spPr>
          <a:xfrm>
            <a:off x="2286000" y="2418840"/>
            <a:ext cx="45709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 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TextBox 1"/>
          <p:cNvSpPr/>
          <p:nvPr/>
        </p:nvSpPr>
        <p:spPr>
          <a:xfrm>
            <a:off x="432720" y="860400"/>
            <a:ext cx="8347320" cy="140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A ReplicationController has three essential parts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A label selector, which determines what pods are in the ReplicationController’s scope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A replica count, which specifies the desired number of pods that should be running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A pod template, which is used when creating new pod replicas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9" name="Picture 4" descr="Diagram&#10;&#10;Description automatically generated"/>
          <p:cNvPicPr/>
          <p:nvPr/>
        </p:nvPicPr>
        <p:blipFill>
          <a:blip r:embed="rId2"/>
          <a:stretch/>
        </p:blipFill>
        <p:spPr>
          <a:xfrm>
            <a:off x="2586960" y="2338560"/>
            <a:ext cx="3628080" cy="2103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156;p29"/>
          <p:cNvSpPr/>
          <p:nvPr/>
        </p:nvSpPr>
        <p:spPr>
          <a:xfrm>
            <a:off x="421200" y="4722840"/>
            <a:ext cx="5331600" cy="15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1480" tIns="25560" rIns="51480" bIns="2556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800" b="1" strike="noStrike" spc="-1">
                <a:solidFill>
                  <a:srgbClr val="0A323E"/>
                </a:solidFill>
                <a:latin typeface="Libre Franklin"/>
                <a:ea typeface="Libre Franklin"/>
              </a:rPr>
              <a:t>OpenShift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TextBox 6"/>
          <p:cNvSpPr/>
          <p:nvPr/>
        </p:nvSpPr>
        <p:spPr>
          <a:xfrm>
            <a:off x="2286000" y="2418840"/>
            <a:ext cx="45709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TextBox 8"/>
          <p:cNvSpPr/>
          <p:nvPr/>
        </p:nvSpPr>
        <p:spPr>
          <a:xfrm>
            <a:off x="2286000" y="2418840"/>
            <a:ext cx="45709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 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TextBox 2"/>
          <p:cNvSpPr/>
          <p:nvPr/>
        </p:nvSpPr>
        <p:spPr>
          <a:xfrm>
            <a:off x="2347920" y="418320"/>
            <a:ext cx="4245480" cy="457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apiVersion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apps/v1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kind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ReplicaSet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metadata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name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simplenode-app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spec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replicas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B5CEA8"/>
                </a:solidFill>
                <a:latin typeface="Consolas"/>
                <a:ea typeface="Arial"/>
              </a:rPr>
              <a:t>3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selector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matchLabels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app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simplenode-app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template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metadata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name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simplenode-app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labels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app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simplenode-app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spec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containers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  -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name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simplenode-app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image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hpb/simple-nodejs-app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ports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      -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containerPort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B5CEA8"/>
                </a:solidFill>
                <a:latin typeface="Consolas"/>
                <a:ea typeface="Arial"/>
              </a:rPr>
              <a:t>8080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139;p27"/>
          <p:cNvPicPr/>
          <p:nvPr/>
        </p:nvPicPr>
        <p:blipFill>
          <a:blip r:embed="rId3"/>
          <a:srcRect l="7688" r="7688" b="74767"/>
          <a:stretch/>
        </p:blipFill>
        <p:spPr>
          <a:xfrm>
            <a:off x="4963680" y="0"/>
            <a:ext cx="4179240" cy="5142600"/>
          </a:xfrm>
          <a:prstGeom prst="rect">
            <a:avLst/>
          </a:prstGeom>
          <a:ln w="0">
            <a:noFill/>
          </a:ln>
        </p:spPr>
      </p:pic>
      <p:sp>
        <p:nvSpPr>
          <p:cNvPr id="295" name="Google Shape;143;p27"/>
          <p:cNvSpPr/>
          <p:nvPr/>
        </p:nvSpPr>
        <p:spPr>
          <a:xfrm>
            <a:off x="357120" y="384840"/>
            <a:ext cx="257724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GB" sz="1500" b="1" strike="noStrike" spc="-1">
              <a:solidFill>
                <a:srgbClr val="40E0D0"/>
              </a:solidFill>
              <a:latin typeface="Libre Franklin"/>
              <a:ea typeface="Libre Franklin"/>
            </a:endParaRPr>
          </a:p>
        </p:txBody>
      </p:sp>
      <p:sp>
        <p:nvSpPr>
          <p:cNvPr id="296" name="TextBox 10"/>
          <p:cNvSpPr/>
          <p:nvPr/>
        </p:nvSpPr>
        <p:spPr>
          <a:xfrm>
            <a:off x="125280" y="63360"/>
            <a:ext cx="5206680" cy="4786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apiVersion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apps/v1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kind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Deployment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metadata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name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simplenode-app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spec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selector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matchLabels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app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simplenode-app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replicas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B5CEA8"/>
                </a:solidFill>
                <a:latin typeface="Consolas"/>
                <a:ea typeface="Arial"/>
              </a:rPr>
              <a:t>2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strategy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type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RollingUpdate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template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metadata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labels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app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simplenode-app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spec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containers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-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name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simplenode-app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image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hpb/simple-nodejs-app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ports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  -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containerPort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 </a:t>
            </a:r>
            <a:r>
              <a:rPr lang="en-GB" sz="1400" b="0" strike="noStrike" spc="-1">
                <a:solidFill>
                  <a:srgbClr val="B5CEA8"/>
                </a:solidFill>
                <a:latin typeface="Consolas"/>
                <a:ea typeface="Arial"/>
              </a:rPr>
              <a:t>8080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name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simplenode-app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Google Shape;155;p29"/>
          <p:cNvSpPr/>
          <p:nvPr/>
        </p:nvSpPr>
        <p:spPr>
          <a:xfrm>
            <a:off x="4963680" y="112320"/>
            <a:ext cx="421380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1500" b="1" strike="noStrike" spc="-1">
                <a:solidFill>
                  <a:srgbClr val="C9211E"/>
                </a:solidFill>
                <a:latin typeface="Libre Franklin"/>
                <a:ea typeface="Libre Franklin"/>
              </a:rPr>
              <a:t>Deployments</a:t>
            </a: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TextBox 13"/>
          <p:cNvSpPr/>
          <p:nvPr/>
        </p:nvSpPr>
        <p:spPr>
          <a:xfrm>
            <a:off x="5004000" y="522000"/>
            <a:ext cx="3858840" cy="2010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400" b="0" strike="noStrike" spc="-1">
                <a:solidFill>
                  <a:srgbClr val="000000"/>
                </a:solidFill>
                <a:latin typeface="Libre Franklin"/>
                <a:ea typeface="Arial"/>
              </a:rPr>
              <a:t>H</a:t>
            </a:r>
            <a:r>
              <a:rPr lang="en-GB" sz="1400" b="0" strike="noStrike" spc="-1">
                <a:solidFill>
                  <a:srgbClr val="000000"/>
                </a:solidFill>
                <a:latin typeface="Libre Franklin"/>
                <a:ea typeface="Arial"/>
              </a:rPr>
              <a:t>igher-level resource meant for deploying applications and updating them declaratively, </a:t>
            </a:r>
            <a:br>
              <a:rPr sz="1400"/>
            </a:br>
            <a:r>
              <a:rPr lang="en-GB" sz="1400" b="0" strike="noStrike" spc="-1">
                <a:solidFill>
                  <a:srgbClr val="000000"/>
                </a:solidFill>
                <a:latin typeface="Libre Franklin"/>
                <a:ea typeface="Arial"/>
              </a:rPr>
              <a:t>instead of doing it through a ReplicationController</a:t>
            </a:r>
            <a:r>
              <a:rPr lang="hr-HR" sz="1400" b="0" strike="noStrike" spc="-1">
                <a:solidFill>
                  <a:srgbClr val="000000"/>
                </a:solidFill>
                <a:latin typeface="Libre Franklin"/>
                <a:ea typeface="Arial"/>
              </a:rPr>
              <a:t>/</a:t>
            </a:r>
            <a:r>
              <a:rPr lang="en-GB" sz="1400" b="0" strike="noStrike" spc="-1">
                <a:solidFill>
                  <a:srgbClr val="000000"/>
                </a:solidFill>
                <a:latin typeface="Libre Franklin"/>
                <a:ea typeface="Arial"/>
              </a:rPr>
              <a:t>ReplicaSet, </a:t>
            </a:r>
            <a:br>
              <a:rPr sz="1400"/>
            </a:br>
            <a:r>
              <a:rPr lang="en-GB" sz="1400" b="0" strike="noStrike" spc="-1">
                <a:solidFill>
                  <a:srgbClr val="000000"/>
                </a:solidFill>
                <a:latin typeface="Libre Franklin"/>
                <a:ea typeface="Arial"/>
              </a:rPr>
              <a:t>which are both considered lower-level concepts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400" b="0" strike="noStrike" spc="-1">
                <a:solidFill>
                  <a:srgbClr val="000000"/>
                </a:solidFill>
                <a:latin typeface="Libre Franklin"/>
                <a:ea typeface="Arial"/>
              </a:rPr>
              <a:t>Important when we do updates to coordinate different replicationSets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9" name="Picture 14"/>
          <p:cNvPicPr/>
          <p:nvPr/>
        </p:nvPicPr>
        <p:blipFill>
          <a:blip r:embed="rId4"/>
          <a:stretch/>
        </p:blipFill>
        <p:spPr>
          <a:xfrm>
            <a:off x="5471640" y="3187800"/>
            <a:ext cx="3044160" cy="659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63;p 1"/>
          <p:cNvSpPr/>
          <p:nvPr/>
        </p:nvSpPr>
        <p:spPr>
          <a:xfrm>
            <a:off x="357120" y="384840"/>
            <a:ext cx="4327560" cy="34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1500" b="1" strike="noStrike" spc="-1">
                <a:solidFill>
                  <a:srgbClr val="C9211E"/>
                </a:solidFill>
                <a:latin typeface="Libre Franklin"/>
                <a:ea typeface="Libre Franklin"/>
              </a:rPr>
              <a:t>Container orchestration platforms</a:t>
            </a: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Google Shape;164;p 2"/>
          <p:cNvSpPr/>
          <p:nvPr/>
        </p:nvSpPr>
        <p:spPr>
          <a:xfrm>
            <a:off x="421200" y="4722840"/>
            <a:ext cx="5331240" cy="15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1480" tIns="25560" rIns="51480" bIns="2556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800" b="1" strike="noStrike" spc="-1">
                <a:solidFill>
                  <a:srgbClr val="0A323E"/>
                </a:solidFill>
                <a:latin typeface="Libre Franklin"/>
                <a:ea typeface="Libre Franklin"/>
              </a:rPr>
              <a:t>Containr Orchestration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Box 4"/>
          <p:cNvSpPr/>
          <p:nvPr/>
        </p:nvSpPr>
        <p:spPr>
          <a:xfrm>
            <a:off x="421200" y="867240"/>
            <a:ext cx="183240" cy="30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Libre Franklin"/>
              <a:ea typeface="Arial"/>
            </a:endParaRPr>
          </a:p>
        </p:txBody>
      </p:sp>
      <p:pic>
        <p:nvPicPr>
          <p:cNvPr id="122" name="Picture 7"/>
          <p:cNvPicPr/>
          <p:nvPr/>
        </p:nvPicPr>
        <p:blipFill>
          <a:blip r:embed="rId2"/>
          <a:stretch/>
        </p:blipFill>
        <p:spPr>
          <a:xfrm>
            <a:off x="513720" y="1021320"/>
            <a:ext cx="2783520" cy="2742480"/>
          </a:xfrm>
          <a:prstGeom prst="rect">
            <a:avLst/>
          </a:prstGeom>
          <a:ln w="0">
            <a:noFill/>
          </a:ln>
        </p:spPr>
      </p:pic>
      <p:pic>
        <p:nvPicPr>
          <p:cNvPr id="123" name="Picture 9" descr="Logo, company name&#10;&#10;Description automatically generated"/>
          <p:cNvPicPr/>
          <p:nvPr/>
        </p:nvPicPr>
        <p:blipFill>
          <a:blip r:embed="rId3"/>
          <a:stretch/>
        </p:blipFill>
        <p:spPr>
          <a:xfrm>
            <a:off x="3228840" y="630000"/>
            <a:ext cx="3520800" cy="1761840"/>
          </a:xfrm>
          <a:prstGeom prst="rect">
            <a:avLst/>
          </a:prstGeom>
          <a:ln w="0">
            <a:noFill/>
          </a:ln>
        </p:spPr>
      </p:pic>
      <p:pic>
        <p:nvPicPr>
          <p:cNvPr id="124" name="Picture 10" descr="Logo&#10;&#10;Description automatically generated"/>
          <p:cNvPicPr/>
          <p:nvPr/>
        </p:nvPicPr>
        <p:blipFill>
          <a:blip r:embed="rId4"/>
          <a:stretch/>
        </p:blipFill>
        <p:spPr>
          <a:xfrm>
            <a:off x="7090200" y="1450440"/>
            <a:ext cx="1538640" cy="1538640"/>
          </a:xfrm>
          <a:prstGeom prst="rect">
            <a:avLst/>
          </a:prstGeom>
          <a:ln w="0">
            <a:noFill/>
          </a:ln>
        </p:spPr>
      </p:pic>
      <p:pic>
        <p:nvPicPr>
          <p:cNvPr id="125" name="Picture 11"/>
          <p:cNvPicPr/>
          <p:nvPr/>
        </p:nvPicPr>
        <p:blipFill>
          <a:blip r:embed="rId5"/>
          <a:stretch/>
        </p:blipFill>
        <p:spPr>
          <a:xfrm>
            <a:off x="4285440" y="2990520"/>
            <a:ext cx="1407240" cy="1503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155;p 10"/>
          <p:cNvSpPr/>
          <p:nvPr/>
        </p:nvSpPr>
        <p:spPr>
          <a:xfrm>
            <a:off x="357120" y="384840"/>
            <a:ext cx="421380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1500" b="1" strike="noStrike" spc="-1">
                <a:solidFill>
                  <a:srgbClr val="C9211E"/>
                </a:solidFill>
                <a:latin typeface="Libre Franklin"/>
                <a:ea typeface="Libre Franklin"/>
              </a:rPr>
              <a:t>Deployment strategy</a:t>
            </a: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Google Shape;156;p 10"/>
          <p:cNvSpPr/>
          <p:nvPr/>
        </p:nvSpPr>
        <p:spPr>
          <a:xfrm>
            <a:off x="421200" y="4722840"/>
            <a:ext cx="5331600" cy="15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1480" tIns="25560" rIns="51480" bIns="2556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800" b="1" strike="noStrike" spc="-1">
                <a:solidFill>
                  <a:srgbClr val="0A323E"/>
                </a:solidFill>
                <a:latin typeface="Libre Franklin"/>
                <a:ea typeface="Libre Franklin"/>
              </a:rPr>
              <a:t>OpenShift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TextBox 21"/>
          <p:cNvSpPr/>
          <p:nvPr/>
        </p:nvSpPr>
        <p:spPr>
          <a:xfrm>
            <a:off x="2286000" y="2418840"/>
            <a:ext cx="45709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TextBox 22"/>
          <p:cNvSpPr/>
          <p:nvPr/>
        </p:nvSpPr>
        <p:spPr>
          <a:xfrm>
            <a:off x="2286000" y="2418840"/>
            <a:ext cx="45709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 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TextBox 23"/>
          <p:cNvSpPr/>
          <p:nvPr/>
        </p:nvSpPr>
        <p:spPr>
          <a:xfrm>
            <a:off x="623520" y="860400"/>
            <a:ext cx="6096240" cy="1735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Different applications require different ways of deployments.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Two main strategies for deployment: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Rolling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Recreate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It is possible to create custom deployment strategies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139;p27"/>
          <p:cNvPicPr/>
          <p:nvPr/>
        </p:nvPicPr>
        <p:blipFill>
          <a:blip r:embed="rId3"/>
          <a:srcRect l="7688" r="7688" b="74767"/>
          <a:stretch/>
        </p:blipFill>
        <p:spPr>
          <a:xfrm>
            <a:off x="4963680" y="0"/>
            <a:ext cx="4179240" cy="5142600"/>
          </a:xfrm>
          <a:prstGeom prst="rect">
            <a:avLst/>
          </a:prstGeom>
          <a:ln w="0">
            <a:noFill/>
          </a:ln>
        </p:spPr>
      </p:pic>
      <p:sp>
        <p:nvSpPr>
          <p:cNvPr id="306" name="Google Shape;143;p27"/>
          <p:cNvSpPr/>
          <p:nvPr/>
        </p:nvSpPr>
        <p:spPr>
          <a:xfrm>
            <a:off x="357120" y="384840"/>
            <a:ext cx="257724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GB" sz="1500" b="1" strike="noStrike" spc="-1">
              <a:solidFill>
                <a:srgbClr val="40E0D0"/>
              </a:solidFill>
              <a:latin typeface="Libre Franklin"/>
              <a:ea typeface="Libre Franklin"/>
            </a:endParaRPr>
          </a:p>
        </p:txBody>
      </p:sp>
      <p:sp>
        <p:nvSpPr>
          <p:cNvPr id="307" name="TextBox 10"/>
          <p:cNvSpPr/>
          <p:nvPr/>
        </p:nvSpPr>
        <p:spPr>
          <a:xfrm>
            <a:off x="148320" y="320040"/>
            <a:ext cx="5206680" cy="393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apiVersion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apps/v1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kind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DaemonSet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metadata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name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ssd-monitor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labels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app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ssd-monitor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spec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selector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matchLabels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app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ssd-monitor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template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metadata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labels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app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ssd-monitor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spec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containers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-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name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ssd-monitor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image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hpb/monitor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Google Shape;155;p29"/>
          <p:cNvSpPr/>
          <p:nvPr/>
        </p:nvSpPr>
        <p:spPr>
          <a:xfrm>
            <a:off x="4963680" y="112320"/>
            <a:ext cx="421380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1500" b="1" strike="noStrike" spc="-1">
                <a:solidFill>
                  <a:srgbClr val="C9211E"/>
                </a:solidFill>
                <a:latin typeface="Libre Franklin"/>
                <a:ea typeface="Libre Franklin"/>
              </a:rPr>
              <a:t>Deamon Sets</a:t>
            </a: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TextBox 13"/>
          <p:cNvSpPr/>
          <p:nvPr/>
        </p:nvSpPr>
        <p:spPr>
          <a:xfrm>
            <a:off x="5004000" y="522000"/>
            <a:ext cx="3858840" cy="155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600" b="0" strike="noStrike" spc="-1">
                <a:solidFill>
                  <a:srgbClr val="000000"/>
                </a:solidFill>
                <a:latin typeface="Libre Franklin"/>
                <a:ea typeface="Arial"/>
              </a:rPr>
              <a:t>P</a:t>
            </a:r>
            <a:r>
              <a:rPr lang="en-GB" sz="1600" b="0" strike="noStrike" spc="-1">
                <a:solidFill>
                  <a:srgbClr val="000000"/>
                </a:solidFill>
                <a:latin typeface="Libre Franklin"/>
                <a:ea typeface="Arial"/>
              </a:rPr>
              <a:t>od to run on each and every node in the cluster</a:t>
            </a: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600" b="0" strike="noStrike" spc="-1">
                <a:solidFill>
                  <a:srgbClr val="000000"/>
                </a:solidFill>
                <a:latin typeface="Libre Franklin"/>
                <a:ea typeface="Arial"/>
              </a:rPr>
              <a:t>For example, you’ll want to run a log collector and a resource monitor on every node.</a:t>
            </a: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139;p27"/>
          <p:cNvPicPr/>
          <p:nvPr/>
        </p:nvPicPr>
        <p:blipFill>
          <a:blip r:embed="rId2"/>
          <a:srcRect l="7688" r="7688" b="74767"/>
          <a:stretch/>
        </p:blipFill>
        <p:spPr>
          <a:xfrm>
            <a:off x="4963680" y="0"/>
            <a:ext cx="4179240" cy="5142600"/>
          </a:xfrm>
          <a:prstGeom prst="rect">
            <a:avLst/>
          </a:prstGeom>
          <a:ln w="0">
            <a:noFill/>
          </a:ln>
        </p:spPr>
      </p:pic>
      <p:sp>
        <p:nvSpPr>
          <p:cNvPr id="311" name="Google Shape;143;p27"/>
          <p:cNvSpPr/>
          <p:nvPr/>
        </p:nvSpPr>
        <p:spPr>
          <a:xfrm>
            <a:off x="357120" y="384840"/>
            <a:ext cx="257724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500" b="1" strike="noStrike" spc="-1">
              <a:solidFill>
                <a:srgbClr val="40E0D0"/>
              </a:solidFill>
              <a:latin typeface="Libre Franklin"/>
              <a:ea typeface="Libre Franklin"/>
            </a:endParaRPr>
          </a:p>
        </p:txBody>
      </p:sp>
      <p:sp>
        <p:nvSpPr>
          <p:cNvPr id="312" name="TextBox 10"/>
          <p:cNvSpPr/>
          <p:nvPr/>
        </p:nvSpPr>
        <p:spPr>
          <a:xfrm>
            <a:off x="148320" y="171000"/>
            <a:ext cx="4654080" cy="476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900" b="0" strike="noStrike" spc="-1">
                <a:solidFill>
                  <a:srgbClr val="569CD6"/>
                </a:solidFill>
                <a:latin typeface="Consolas"/>
                <a:ea typeface="Arial"/>
              </a:rPr>
              <a:t>apiVersion</a:t>
            </a: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900" b="0" strike="noStrike" spc="-1">
                <a:solidFill>
                  <a:srgbClr val="CE9178"/>
                </a:solidFill>
                <a:latin typeface="Consolas"/>
                <a:ea typeface="Arial"/>
              </a:rPr>
              <a:t>apps/v1</a:t>
            </a:r>
            <a:endParaRPr lang="en-GB" sz="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900" b="0" strike="noStrike" spc="-1">
                <a:solidFill>
                  <a:srgbClr val="569CD6"/>
                </a:solidFill>
                <a:latin typeface="Consolas"/>
                <a:ea typeface="Arial"/>
              </a:rPr>
              <a:t>kind</a:t>
            </a: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900" b="0" strike="noStrike" spc="-1">
                <a:solidFill>
                  <a:srgbClr val="CE9178"/>
                </a:solidFill>
                <a:latin typeface="Consolas"/>
                <a:ea typeface="Arial"/>
              </a:rPr>
              <a:t>StatefulSet</a:t>
            </a:r>
            <a:endParaRPr lang="en-GB" sz="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900" b="0" strike="noStrike" spc="-1">
                <a:solidFill>
                  <a:srgbClr val="569CD6"/>
                </a:solidFill>
                <a:latin typeface="Consolas"/>
                <a:ea typeface="Arial"/>
              </a:rPr>
              <a:t>metadata</a:t>
            </a: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900" b="0" strike="noStrike" spc="-1">
                <a:solidFill>
                  <a:srgbClr val="569CD6"/>
                </a:solidFill>
                <a:latin typeface="Consolas"/>
                <a:ea typeface="Arial"/>
              </a:rPr>
              <a:t>name</a:t>
            </a: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900" b="0" strike="noStrike" spc="-1">
                <a:solidFill>
                  <a:srgbClr val="CE9178"/>
                </a:solidFill>
                <a:latin typeface="Consolas"/>
                <a:ea typeface="Arial"/>
              </a:rPr>
              <a:t>nginx-stateful</a:t>
            </a:r>
            <a:endParaRPr lang="en-GB" sz="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900" b="0" strike="noStrike" spc="-1">
                <a:solidFill>
                  <a:srgbClr val="569CD6"/>
                </a:solidFill>
                <a:latin typeface="Consolas"/>
                <a:ea typeface="Arial"/>
              </a:rPr>
              <a:t>spec</a:t>
            </a: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900" b="0" strike="noStrike" spc="-1">
                <a:solidFill>
                  <a:srgbClr val="569CD6"/>
                </a:solidFill>
                <a:latin typeface="Consolas"/>
                <a:ea typeface="Arial"/>
              </a:rPr>
              <a:t>selector</a:t>
            </a: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</a:t>
            </a:r>
            <a:r>
              <a:rPr lang="en-GB" sz="900" b="0" strike="noStrike" spc="-1">
                <a:solidFill>
                  <a:srgbClr val="569CD6"/>
                </a:solidFill>
                <a:latin typeface="Consolas"/>
                <a:ea typeface="Arial"/>
              </a:rPr>
              <a:t>matchLabels</a:t>
            </a: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</a:t>
            </a:r>
            <a:r>
              <a:rPr lang="en-GB" sz="900" b="0" strike="noStrike" spc="-1">
                <a:solidFill>
                  <a:srgbClr val="569CD6"/>
                </a:solidFill>
                <a:latin typeface="Consolas"/>
                <a:ea typeface="Arial"/>
              </a:rPr>
              <a:t>app</a:t>
            </a: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900" b="0" strike="noStrike" spc="-1">
                <a:solidFill>
                  <a:srgbClr val="CE9178"/>
                </a:solidFill>
                <a:latin typeface="Consolas"/>
                <a:ea typeface="Arial"/>
              </a:rPr>
              <a:t>nginx-stateful</a:t>
            </a: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 </a:t>
            </a:r>
            <a:endParaRPr lang="en-GB" sz="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900" b="0" strike="noStrike" spc="-1">
                <a:solidFill>
                  <a:srgbClr val="569CD6"/>
                </a:solidFill>
                <a:latin typeface="Consolas"/>
                <a:ea typeface="Arial"/>
              </a:rPr>
              <a:t>serviceName</a:t>
            </a: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900" b="0" strike="noStrike" spc="-1">
                <a:solidFill>
                  <a:srgbClr val="CE9178"/>
                </a:solidFill>
                <a:latin typeface="Consolas"/>
                <a:ea typeface="Arial"/>
              </a:rPr>
              <a:t>"nginx-stateful"</a:t>
            </a:r>
            <a:endParaRPr lang="en-GB" sz="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900" b="0" strike="noStrike" spc="-1">
                <a:solidFill>
                  <a:srgbClr val="569CD6"/>
                </a:solidFill>
                <a:latin typeface="Consolas"/>
                <a:ea typeface="Arial"/>
              </a:rPr>
              <a:t>replicas</a:t>
            </a: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900" b="0" strike="noStrike" spc="-1">
                <a:solidFill>
                  <a:srgbClr val="B5CEA8"/>
                </a:solidFill>
                <a:latin typeface="Consolas"/>
                <a:ea typeface="Arial"/>
              </a:rPr>
              <a:t>3</a:t>
            </a: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 </a:t>
            </a:r>
            <a:endParaRPr lang="en-GB" sz="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900" b="0" strike="noStrike" spc="-1">
                <a:solidFill>
                  <a:srgbClr val="569CD6"/>
                </a:solidFill>
                <a:latin typeface="Consolas"/>
                <a:ea typeface="Arial"/>
              </a:rPr>
              <a:t>template</a:t>
            </a: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</a:t>
            </a:r>
            <a:r>
              <a:rPr lang="en-GB" sz="900" b="0" strike="noStrike" spc="-1">
                <a:solidFill>
                  <a:srgbClr val="569CD6"/>
                </a:solidFill>
                <a:latin typeface="Consolas"/>
                <a:ea typeface="Arial"/>
              </a:rPr>
              <a:t>metadata</a:t>
            </a: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</a:t>
            </a:r>
            <a:r>
              <a:rPr lang="en-GB" sz="900" b="0" strike="noStrike" spc="-1">
                <a:solidFill>
                  <a:srgbClr val="569CD6"/>
                </a:solidFill>
                <a:latin typeface="Consolas"/>
                <a:ea typeface="Arial"/>
              </a:rPr>
              <a:t>labels</a:t>
            </a: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  </a:t>
            </a:r>
            <a:r>
              <a:rPr lang="en-GB" sz="900" b="0" strike="noStrike" spc="-1">
                <a:solidFill>
                  <a:srgbClr val="569CD6"/>
                </a:solidFill>
                <a:latin typeface="Consolas"/>
                <a:ea typeface="Arial"/>
              </a:rPr>
              <a:t>app</a:t>
            </a: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900" b="0" strike="noStrike" spc="-1">
                <a:solidFill>
                  <a:srgbClr val="CE9178"/>
                </a:solidFill>
                <a:latin typeface="Consolas"/>
                <a:ea typeface="Arial"/>
              </a:rPr>
              <a:t>nginx-stateful</a:t>
            </a: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 </a:t>
            </a:r>
            <a:r>
              <a:rPr lang="en-GB" sz="900" b="0" strike="noStrike" spc="-1">
                <a:solidFill>
                  <a:srgbClr val="6A9955"/>
                </a:solidFill>
                <a:latin typeface="Consolas"/>
                <a:ea typeface="Arial"/>
              </a:rPr>
              <a:t>.</a:t>
            </a:r>
            <a:endParaRPr lang="en-GB" sz="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</a:t>
            </a:r>
            <a:r>
              <a:rPr lang="en-GB" sz="900" b="0" strike="noStrike" spc="-1">
                <a:solidFill>
                  <a:srgbClr val="569CD6"/>
                </a:solidFill>
                <a:latin typeface="Consolas"/>
                <a:ea typeface="Arial"/>
              </a:rPr>
              <a:t>spec</a:t>
            </a: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</a:t>
            </a:r>
            <a:r>
              <a:rPr lang="en-GB" sz="900" b="0" strike="noStrike" spc="-1">
                <a:solidFill>
                  <a:srgbClr val="569CD6"/>
                </a:solidFill>
                <a:latin typeface="Consolas"/>
                <a:ea typeface="Arial"/>
              </a:rPr>
              <a:t>containers</a:t>
            </a: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- </a:t>
            </a:r>
            <a:r>
              <a:rPr lang="en-GB" sz="900" b="0" strike="noStrike" spc="-1">
                <a:solidFill>
                  <a:srgbClr val="569CD6"/>
                </a:solidFill>
                <a:latin typeface="Consolas"/>
                <a:ea typeface="Arial"/>
              </a:rPr>
              <a:t>name</a:t>
            </a: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900" b="0" strike="noStrike" spc="-1">
                <a:solidFill>
                  <a:srgbClr val="CE9178"/>
                </a:solidFill>
                <a:latin typeface="Consolas"/>
                <a:ea typeface="Arial"/>
              </a:rPr>
              <a:t>nginx-stateful</a:t>
            </a:r>
            <a:endParaRPr lang="en-GB" sz="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  </a:t>
            </a:r>
            <a:r>
              <a:rPr lang="en-GB" sz="900" b="0" strike="noStrike" spc="-1">
                <a:solidFill>
                  <a:srgbClr val="569CD6"/>
                </a:solidFill>
                <a:latin typeface="Consolas"/>
                <a:ea typeface="Arial"/>
              </a:rPr>
              <a:t>image</a:t>
            </a: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900" b="0" strike="noStrike" spc="-1">
                <a:solidFill>
                  <a:srgbClr val="CE9178"/>
                </a:solidFill>
                <a:latin typeface="Consolas"/>
                <a:ea typeface="Arial"/>
              </a:rPr>
              <a:t>nginx</a:t>
            </a:r>
            <a:endParaRPr lang="en-GB" sz="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  </a:t>
            </a:r>
            <a:r>
              <a:rPr lang="en-GB" sz="900" b="0" strike="noStrike" spc="-1">
                <a:solidFill>
                  <a:srgbClr val="569CD6"/>
                </a:solidFill>
                <a:latin typeface="Consolas"/>
                <a:ea typeface="Arial"/>
              </a:rPr>
              <a:t>ports</a:t>
            </a: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  - </a:t>
            </a:r>
            <a:r>
              <a:rPr lang="en-GB" sz="900" b="0" strike="noStrike" spc="-1">
                <a:solidFill>
                  <a:srgbClr val="569CD6"/>
                </a:solidFill>
                <a:latin typeface="Consolas"/>
                <a:ea typeface="Arial"/>
              </a:rPr>
              <a:t>containerPort</a:t>
            </a: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900" b="0" strike="noStrike" spc="-1">
                <a:solidFill>
                  <a:srgbClr val="B5CEA8"/>
                </a:solidFill>
                <a:latin typeface="Consolas"/>
                <a:ea typeface="Arial"/>
              </a:rPr>
              <a:t>8080</a:t>
            </a:r>
            <a:endParaRPr lang="en-GB" sz="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    </a:t>
            </a:r>
            <a:r>
              <a:rPr lang="en-GB" sz="900" b="0" strike="noStrike" spc="-1">
                <a:solidFill>
                  <a:srgbClr val="569CD6"/>
                </a:solidFill>
                <a:latin typeface="Consolas"/>
                <a:ea typeface="Arial"/>
              </a:rPr>
              <a:t>name</a:t>
            </a: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900" b="0" strike="noStrike" spc="-1">
                <a:solidFill>
                  <a:srgbClr val="CE9178"/>
                </a:solidFill>
                <a:latin typeface="Consolas"/>
                <a:ea typeface="Arial"/>
              </a:rPr>
              <a:t>nginx-stateful</a:t>
            </a:r>
            <a:endParaRPr lang="en-GB" sz="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  </a:t>
            </a:r>
            <a:r>
              <a:rPr lang="en-GB" sz="900" b="0" strike="noStrike" spc="-1">
                <a:solidFill>
                  <a:srgbClr val="569CD6"/>
                </a:solidFill>
                <a:latin typeface="Consolas"/>
                <a:ea typeface="Arial"/>
              </a:rPr>
              <a:t>volumeMounts</a:t>
            </a: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  - </a:t>
            </a:r>
            <a:r>
              <a:rPr lang="en-GB" sz="900" b="0" strike="noStrike" spc="-1">
                <a:solidFill>
                  <a:srgbClr val="569CD6"/>
                </a:solidFill>
                <a:latin typeface="Consolas"/>
                <a:ea typeface="Arial"/>
              </a:rPr>
              <a:t>name</a:t>
            </a: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900" b="0" strike="noStrike" spc="-1">
                <a:solidFill>
                  <a:srgbClr val="CE9178"/>
                </a:solidFill>
                <a:latin typeface="Consolas"/>
                <a:ea typeface="Arial"/>
              </a:rPr>
              <a:t>data</a:t>
            </a:r>
            <a:endParaRPr lang="en-GB" sz="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    </a:t>
            </a:r>
            <a:r>
              <a:rPr lang="en-GB" sz="900" b="0" strike="noStrike" spc="-1">
                <a:solidFill>
                  <a:srgbClr val="569CD6"/>
                </a:solidFill>
                <a:latin typeface="Consolas"/>
                <a:ea typeface="Arial"/>
              </a:rPr>
              <a:t>mountPath</a:t>
            </a: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900" b="0" strike="noStrike" spc="-1">
                <a:solidFill>
                  <a:srgbClr val="CE9178"/>
                </a:solidFill>
                <a:latin typeface="Consolas"/>
                <a:ea typeface="Arial"/>
              </a:rPr>
              <a:t>/usr/share/nginx/html</a:t>
            </a:r>
            <a:endParaRPr lang="en-GB" sz="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900" b="0" strike="noStrike" spc="-1">
                <a:solidFill>
                  <a:srgbClr val="569CD6"/>
                </a:solidFill>
                <a:latin typeface="Consolas"/>
                <a:ea typeface="Arial"/>
              </a:rPr>
              <a:t>volumeClaimTemplates</a:t>
            </a: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  - </a:t>
            </a:r>
            <a:r>
              <a:rPr lang="en-GB" sz="900" b="0" strike="noStrike" spc="-1">
                <a:solidFill>
                  <a:srgbClr val="569CD6"/>
                </a:solidFill>
                <a:latin typeface="Consolas"/>
                <a:ea typeface="Arial"/>
              </a:rPr>
              <a:t>metadata</a:t>
            </a: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</a:t>
            </a:r>
            <a:r>
              <a:rPr lang="en-GB" sz="900" b="0" strike="noStrike" spc="-1">
                <a:solidFill>
                  <a:srgbClr val="569CD6"/>
                </a:solidFill>
                <a:latin typeface="Consolas"/>
                <a:ea typeface="Arial"/>
              </a:rPr>
              <a:t>name</a:t>
            </a: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900" b="0" strike="noStrike" spc="-1">
                <a:solidFill>
                  <a:srgbClr val="CE9178"/>
                </a:solidFill>
                <a:latin typeface="Consolas"/>
                <a:ea typeface="Arial"/>
              </a:rPr>
              <a:t>data</a:t>
            </a:r>
            <a:endParaRPr lang="en-GB" sz="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</a:t>
            </a:r>
            <a:r>
              <a:rPr lang="en-GB" sz="900" b="0" strike="noStrike" spc="-1">
                <a:solidFill>
                  <a:srgbClr val="569CD6"/>
                </a:solidFill>
                <a:latin typeface="Consolas"/>
                <a:ea typeface="Arial"/>
              </a:rPr>
              <a:t>spec</a:t>
            </a: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</a:t>
            </a:r>
            <a:r>
              <a:rPr lang="en-GB" sz="900" b="0" strike="noStrike" spc="-1">
                <a:solidFill>
                  <a:srgbClr val="569CD6"/>
                </a:solidFill>
                <a:latin typeface="Consolas"/>
                <a:ea typeface="Arial"/>
              </a:rPr>
              <a:t>storageClassName</a:t>
            </a: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900" b="0" strike="noStrike" spc="-1">
                <a:solidFill>
                  <a:srgbClr val="CE9178"/>
                </a:solidFill>
                <a:latin typeface="Consolas"/>
                <a:ea typeface="Arial"/>
              </a:rPr>
              <a:t>manual</a:t>
            </a:r>
            <a:endParaRPr lang="en-GB" sz="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</a:t>
            </a:r>
            <a:r>
              <a:rPr lang="en-GB" sz="900" b="0" strike="noStrike" spc="-1">
                <a:solidFill>
                  <a:srgbClr val="569CD6"/>
                </a:solidFill>
                <a:latin typeface="Consolas"/>
                <a:ea typeface="Arial"/>
              </a:rPr>
              <a:t>accessModes</a:t>
            </a: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- </a:t>
            </a:r>
            <a:r>
              <a:rPr lang="en-GB" sz="900" b="0" strike="noStrike" spc="-1">
                <a:solidFill>
                  <a:srgbClr val="CE9178"/>
                </a:solidFill>
                <a:latin typeface="Consolas"/>
                <a:ea typeface="Arial"/>
              </a:rPr>
              <a:t>ReadWriteOnce</a:t>
            </a:r>
            <a:endParaRPr lang="en-GB" sz="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</a:t>
            </a:r>
            <a:r>
              <a:rPr lang="en-GB" sz="900" b="0" strike="noStrike" spc="-1">
                <a:solidFill>
                  <a:srgbClr val="569CD6"/>
                </a:solidFill>
                <a:latin typeface="Consolas"/>
                <a:ea typeface="Arial"/>
              </a:rPr>
              <a:t>resources</a:t>
            </a: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  </a:t>
            </a:r>
            <a:r>
              <a:rPr lang="en-GB" sz="900" b="0" strike="noStrike" spc="-1">
                <a:solidFill>
                  <a:srgbClr val="569CD6"/>
                </a:solidFill>
                <a:latin typeface="Consolas"/>
                <a:ea typeface="Arial"/>
              </a:rPr>
              <a:t>requests</a:t>
            </a: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    </a:t>
            </a:r>
            <a:r>
              <a:rPr lang="en-GB" sz="900" b="0" strike="noStrike" spc="-1">
                <a:solidFill>
                  <a:srgbClr val="569CD6"/>
                </a:solidFill>
                <a:latin typeface="Consolas"/>
                <a:ea typeface="Arial"/>
              </a:rPr>
              <a:t>storage</a:t>
            </a:r>
            <a:r>
              <a:rPr lang="en-GB" sz="9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900" b="0" strike="noStrike" spc="-1">
                <a:solidFill>
                  <a:srgbClr val="CE9178"/>
                </a:solidFill>
                <a:latin typeface="Consolas"/>
                <a:ea typeface="Arial"/>
              </a:rPr>
              <a:t>100Mi</a:t>
            </a:r>
            <a:endParaRPr lang="en-GB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Google Shape;155;p29"/>
          <p:cNvSpPr/>
          <p:nvPr/>
        </p:nvSpPr>
        <p:spPr>
          <a:xfrm>
            <a:off x="5123880" y="92520"/>
            <a:ext cx="2829240" cy="160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1500" b="1" strike="noStrike" spc="-1">
                <a:solidFill>
                  <a:srgbClr val="C9211E"/>
                </a:solidFill>
                <a:latin typeface="Libre Franklin"/>
                <a:ea typeface="Libre Franklin"/>
              </a:rPr>
              <a:t>Stateful Set</a:t>
            </a: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TextBox 13"/>
          <p:cNvSpPr/>
          <p:nvPr/>
        </p:nvSpPr>
        <p:spPr>
          <a:xfrm>
            <a:off x="5123880" y="409680"/>
            <a:ext cx="3858840" cy="943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400" b="0" strike="noStrike" spc="-1">
                <a:solidFill>
                  <a:srgbClr val="000000"/>
                </a:solidFill>
                <a:latin typeface="Libre Franklin"/>
                <a:ea typeface="Arial"/>
              </a:rPr>
              <a:t>A StatefulSet makes sure pods are rescheduled in such a way that they retain their identity and state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5" name="Picture 2" descr="Replicaset A &#10;Pod A-dsfwx &#10;StatefulSet A &#10;Pod A-fewrb &#10;Pod A-jwqec &#10;pod A-o &#10;Pod A-l &#10;pod A-2 "/>
          <p:cNvPicPr/>
          <p:nvPr/>
        </p:nvPicPr>
        <p:blipFill>
          <a:blip r:embed="rId3"/>
          <a:stretch/>
        </p:blipFill>
        <p:spPr>
          <a:xfrm>
            <a:off x="4083480" y="1773720"/>
            <a:ext cx="4974840" cy="1457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155;p29"/>
          <p:cNvSpPr/>
          <p:nvPr/>
        </p:nvSpPr>
        <p:spPr>
          <a:xfrm>
            <a:off x="357120" y="384840"/>
            <a:ext cx="421380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1500" b="1" strike="noStrike" spc="-1">
                <a:solidFill>
                  <a:srgbClr val="C9211E"/>
                </a:solidFill>
                <a:latin typeface="Libre Franklin"/>
                <a:ea typeface="Libre Franklin"/>
              </a:rPr>
              <a:t>Stateful Set</a:t>
            </a: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Google Shape;156;p29"/>
          <p:cNvSpPr/>
          <p:nvPr/>
        </p:nvSpPr>
        <p:spPr>
          <a:xfrm>
            <a:off x="421200" y="4722840"/>
            <a:ext cx="5331600" cy="15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1480" tIns="25560" rIns="51480" bIns="2556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800" b="1" strike="noStrike" spc="-1">
                <a:solidFill>
                  <a:srgbClr val="0A323E"/>
                </a:solidFill>
                <a:latin typeface="Libre Franklin"/>
                <a:ea typeface="Libre Franklin"/>
              </a:rPr>
              <a:t>OpenShift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TextBox 6"/>
          <p:cNvSpPr/>
          <p:nvPr/>
        </p:nvSpPr>
        <p:spPr>
          <a:xfrm>
            <a:off x="2286000" y="2418840"/>
            <a:ext cx="45709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9" name="Picture 3"/>
          <p:cNvPicPr/>
          <p:nvPr/>
        </p:nvPicPr>
        <p:blipFill>
          <a:blip r:embed="rId2"/>
          <a:stretch/>
        </p:blipFill>
        <p:spPr>
          <a:xfrm>
            <a:off x="527040" y="1192680"/>
            <a:ext cx="7918560" cy="2757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Picture 2"/>
          <p:cNvPicPr/>
          <p:nvPr/>
        </p:nvPicPr>
        <p:blipFill>
          <a:blip r:embed="rId2"/>
          <a:stretch/>
        </p:blipFill>
        <p:spPr>
          <a:xfrm>
            <a:off x="991800" y="594360"/>
            <a:ext cx="6717960" cy="4182120"/>
          </a:xfrm>
          <a:prstGeom prst="rect">
            <a:avLst/>
          </a:prstGeom>
          <a:ln w="0">
            <a:noFill/>
          </a:ln>
        </p:spPr>
      </p:pic>
      <p:sp>
        <p:nvSpPr>
          <p:cNvPr id="321" name="Google Shape;155;p29"/>
          <p:cNvSpPr/>
          <p:nvPr/>
        </p:nvSpPr>
        <p:spPr>
          <a:xfrm>
            <a:off x="357120" y="384840"/>
            <a:ext cx="421380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1500" b="1" strike="noStrike" spc="-1">
                <a:solidFill>
                  <a:srgbClr val="C9211E"/>
                </a:solidFill>
                <a:latin typeface="Libre Franklin"/>
                <a:ea typeface="Libre Franklin"/>
              </a:rPr>
              <a:t>Stateful Set</a:t>
            </a: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Google Shape;156;p29"/>
          <p:cNvSpPr/>
          <p:nvPr/>
        </p:nvSpPr>
        <p:spPr>
          <a:xfrm>
            <a:off x="421200" y="4722840"/>
            <a:ext cx="5331600" cy="15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1480" tIns="25560" rIns="51480" bIns="2556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800" b="1" strike="noStrike" spc="-1">
                <a:solidFill>
                  <a:srgbClr val="0A323E"/>
                </a:solidFill>
                <a:latin typeface="Libre Franklin"/>
                <a:ea typeface="Libre Franklin"/>
              </a:rPr>
              <a:t>OpenShift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TextBox 6"/>
          <p:cNvSpPr/>
          <p:nvPr/>
        </p:nvSpPr>
        <p:spPr>
          <a:xfrm>
            <a:off x="2286000" y="2418840"/>
            <a:ext cx="45709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139;p27"/>
          <p:cNvPicPr/>
          <p:nvPr/>
        </p:nvPicPr>
        <p:blipFill>
          <a:blip r:embed="rId3"/>
          <a:srcRect l="7688" r="7688" b="74767"/>
          <a:stretch/>
        </p:blipFill>
        <p:spPr>
          <a:xfrm>
            <a:off x="4963680" y="0"/>
            <a:ext cx="4179240" cy="5142600"/>
          </a:xfrm>
          <a:prstGeom prst="rect">
            <a:avLst/>
          </a:prstGeom>
          <a:ln w="0">
            <a:noFill/>
          </a:ln>
        </p:spPr>
      </p:pic>
      <p:sp>
        <p:nvSpPr>
          <p:cNvPr id="325" name="Google Shape;143;p27"/>
          <p:cNvSpPr/>
          <p:nvPr/>
        </p:nvSpPr>
        <p:spPr>
          <a:xfrm>
            <a:off x="357120" y="384840"/>
            <a:ext cx="257724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500" b="1" strike="noStrike" spc="-1">
              <a:solidFill>
                <a:srgbClr val="40E0D0"/>
              </a:solidFill>
              <a:latin typeface="Libre Franklin"/>
              <a:ea typeface="Libre Franklin"/>
            </a:endParaRPr>
          </a:p>
        </p:txBody>
      </p:sp>
      <p:sp>
        <p:nvSpPr>
          <p:cNvPr id="326" name="TextBox 10"/>
          <p:cNvSpPr/>
          <p:nvPr/>
        </p:nvSpPr>
        <p:spPr>
          <a:xfrm>
            <a:off x="148320" y="320040"/>
            <a:ext cx="5206680" cy="3718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apiVersion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batch/v1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kind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Job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metadata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name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batch-job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spec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ttlSecondsAfterFinished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B5CEA8"/>
                </a:solidFill>
                <a:latin typeface="Consolas"/>
                <a:ea typeface="Arial"/>
              </a:rPr>
              <a:t>100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template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metadata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labels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app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batch-job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spec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containers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-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name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main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image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hpb/batch-job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restartPolicy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Never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1400"/>
            </a:b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Google Shape;155;p29"/>
          <p:cNvSpPr/>
          <p:nvPr/>
        </p:nvSpPr>
        <p:spPr>
          <a:xfrm>
            <a:off x="4963680" y="112320"/>
            <a:ext cx="421380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1500" b="1" strike="noStrike" spc="-1">
                <a:solidFill>
                  <a:srgbClr val="C9211E"/>
                </a:solidFill>
                <a:latin typeface="Libre Franklin"/>
                <a:ea typeface="Libre Franklin"/>
              </a:rPr>
              <a:t>Job</a:t>
            </a: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TextBox 13"/>
          <p:cNvSpPr/>
          <p:nvPr/>
        </p:nvSpPr>
        <p:spPr>
          <a:xfrm>
            <a:off x="5004000" y="522000"/>
            <a:ext cx="3858840" cy="130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600" b="0" strike="noStrike" spc="-1">
                <a:solidFill>
                  <a:srgbClr val="000000"/>
                </a:solidFill>
                <a:latin typeface="Libre Franklin"/>
                <a:ea typeface="Arial"/>
              </a:rPr>
              <a:t>Perform a single completable task</a:t>
            </a: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600" b="0" strike="noStrike" spc="-1">
                <a:solidFill>
                  <a:srgbClr val="000000"/>
                </a:solidFill>
                <a:latin typeface="Libre Franklin"/>
                <a:ea typeface="Arial"/>
              </a:rPr>
              <a:t>C</a:t>
            </a:r>
            <a:r>
              <a:rPr lang="en-GB" sz="1600" b="0" strike="noStrike" spc="-1">
                <a:solidFill>
                  <a:srgbClr val="000000"/>
                </a:solidFill>
                <a:latin typeface="Libre Franklin"/>
                <a:ea typeface="Arial"/>
              </a:rPr>
              <a:t>ontainer isn’t restarted when the process running inside finishes successfully</a:t>
            </a: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139;p27"/>
          <p:cNvPicPr/>
          <p:nvPr/>
        </p:nvPicPr>
        <p:blipFill>
          <a:blip r:embed="rId3"/>
          <a:srcRect l="7688" r="7688" b="74767"/>
          <a:stretch/>
        </p:blipFill>
        <p:spPr>
          <a:xfrm>
            <a:off x="4963680" y="0"/>
            <a:ext cx="4179240" cy="5142600"/>
          </a:xfrm>
          <a:prstGeom prst="rect">
            <a:avLst/>
          </a:prstGeom>
          <a:ln w="0">
            <a:noFill/>
          </a:ln>
        </p:spPr>
      </p:pic>
      <p:sp>
        <p:nvSpPr>
          <p:cNvPr id="330" name="Google Shape;143;p27"/>
          <p:cNvSpPr/>
          <p:nvPr/>
        </p:nvSpPr>
        <p:spPr>
          <a:xfrm>
            <a:off x="357120" y="384840"/>
            <a:ext cx="257724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500" b="1" strike="noStrike" spc="-1">
              <a:solidFill>
                <a:srgbClr val="40E0D0"/>
              </a:solidFill>
              <a:latin typeface="Libre Franklin"/>
              <a:ea typeface="Libre Franklin"/>
            </a:endParaRPr>
          </a:p>
        </p:txBody>
      </p:sp>
      <p:sp>
        <p:nvSpPr>
          <p:cNvPr id="331" name="TextBox 10"/>
          <p:cNvSpPr/>
          <p:nvPr/>
        </p:nvSpPr>
        <p:spPr>
          <a:xfrm>
            <a:off x="148320" y="320040"/>
            <a:ext cx="8421120" cy="3718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apiVersion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batch/v1beta1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kind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CronJob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metadata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name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simpleCronJob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namespace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default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spec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schedule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"0,15,30,45 * * * *"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jobTemplate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spec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template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spec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containers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    -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name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simple-cron-job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  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image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busybox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  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args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[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'/bin/sh'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,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'-c'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,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'date; echo Hello from the Kubernetes cluster'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]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restartPolicy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OnFailure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Google Shape;155;p29"/>
          <p:cNvSpPr/>
          <p:nvPr/>
        </p:nvSpPr>
        <p:spPr>
          <a:xfrm>
            <a:off x="4963680" y="112320"/>
            <a:ext cx="421380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1500" b="1" strike="noStrike" spc="-1">
                <a:solidFill>
                  <a:srgbClr val="C9211E"/>
                </a:solidFill>
                <a:latin typeface="Libre Franklin"/>
                <a:ea typeface="Libre Franklin"/>
              </a:rPr>
              <a:t>CronJob</a:t>
            </a: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TextBox 13"/>
          <p:cNvSpPr/>
          <p:nvPr/>
        </p:nvSpPr>
        <p:spPr>
          <a:xfrm>
            <a:off x="5004000" y="522000"/>
            <a:ext cx="3858840" cy="82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600" b="0" strike="noStrike" spc="-1">
                <a:solidFill>
                  <a:srgbClr val="000000"/>
                </a:solidFill>
                <a:latin typeface="Libre Franklin"/>
                <a:ea typeface="Arial"/>
              </a:rPr>
              <a:t>Job that runs periodically</a:t>
            </a: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600" b="0" strike="noStrike" spc="-1">
                <a:solidFill>
                  <a:srgbClr val="000000"/>
                </a:solidFill>
                <a:latin typeface="Libre Franklin"/>
                <a:ea typeface="Arial"/>
              </a:rPr>
              <a:t>Uses cron format</a:t>
            </a: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942480" y="1516680"/>
            <a:ext cx="5151600" cy="158760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r-HR" sz="5200" b="1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Networking</a:t>
            </a:r>
            <a:endParaRPr lang="en-GB" sz="5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155;p29"/>
          <p:cNvSpPr/>
          <p:nvPr/>
        </p:nvSpPr>
        <p:spPr>
          <a:xfrm>
            <a:off x="357120" y="384840"/>
            <a:ext cx="421380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1500" b="1" strike="noStrike" spc="-1">
                <a:solidFill>
                  <a:srgbClr val="C9211E"/>
                </a:solidFill>
                <a:latin typeface="Libre Franklin"/>
                <a:ea typeface="Libre Franklin"/>
              </a:rPr>
              <a:t>Services</a:t>
            </a: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Google Shape;156;p29"/>
          <p:cNvSpPr/>
          <p:nvPr/>
        </p:nvSpPr>
        <p:spPr>
          <a:xfrm>
            <a:off x="421200" y="4722840"/>
            <a:ext cx="5331600" cy="15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1480" tIns="25560" rIns="51480" bIns="2556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800" b="1" strike="noStrike" spc="-1">
                <a:solidFill>
                  <a:srgbClr val="0A323E"/>
                </a:solidFill>
                <a:latin typeface="Libre Franklin"/>
                <a:ea typeface="Libre Franklin"/>
              </a:rPr>
              <a:t>OpenShift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TextBox 6"/>
          <p:cNvSpPr/>
          <p:nvPr/>
        </p:nvSpPr>
        <p:spPr>
          <a:xfrm>
            <a:off x="2286000" y="2418840"/>
            <a:ext cx="45709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TextBox 8"/>
          <p:cNvSpPr/>
          <p:nvPr/>
        </p:nvSpPr>
        <p:spPr>
          <a:xfrm>
            <a:off x="2286000" y="2418840"/>
            <a:ext cx="45709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 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TextBox 1"/>
          <p:cNvSpPr/>
          <p:nvPr/>
        </p:nvSpPr>
        <p:spPr>
          <a:xfrm>
            <a:off x="322200" y="860400"/>
            <a:ext cx="7224840" cy="115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400" b="0" strike="noStrike" spc="-1">
                <a:solidFill>
                  <a:srgbClr val="000000"/>
                </a:solidFill>
                <a:latin typeface="Libre Franklin"/>
                <a:ea typeface="Arial"/>
              </a:rPr>
              <a:t>R</a:t>
            </a:r>
            <a:r>
              <a:rPr lang="en-GB" sz="1400" b="0" strike="noStrike" spc="-1">
                <a:solidFill>
                  <a:srgbClr val="000000"/>
                </a:solidFill>
                <a:latin typeface="Libre Franklin"/>
                <a:ea typeface="Arial"/>
              </a:rPr>
              <a:t>esource you create to make a single, constant point of entry to a group of pods </a:t>
            </a:r>
            <a:br>
              <a:rPr sz="1400"/>
            </a:br>
            <a:r>
              <a:rPr lang="en-GB" sz="1400" b="0" strike="noStrike" spc="-1">
                <a:solidFill>
                  <a:srgbClr val="000000"/>
                </a:solidFill>
                <a:latin typeface="Libre Franklin"/>
                <a:ea typeface="Arial"/>
              </a:rPr>
              <a:t>providing the same service</a:t>
            </a:r>
            <a:r>
              <a:rPr lang="hr-HR" sz="1400" b="0" strike="noStrike" spc="-1">
                <a:solidFill>
                  <a:srgbClr val="000000"/>
                </a:solidFill>
                <a:latin typeface="Libre Franklin"/>
                <a:ea typeface="Arial"/>
              </a:rPr>
              <a:t>.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Each service has an IP address and port that never change while the service exists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0" name="Picture 2" descr="External client &#10;rontend &#10;IP: 2.1.1.1 &#10;Frontend service &#10;IP: 1.1.1.1 &#10;Frontend pod &#10;IP: 2.1.1.2 &#10;Backend service &#10;IP: 1.1.1.2 &#10;Backend pod &#10;IP:2.1.1.4 &#10;Frontend components &#10;ntend &#10;IP: 2.1.1.3 &#10;Backend components "/>
          <p:cNvPicPr/>
          <p:nvPr/>
        </p:nvPicPr>
        <p:blipFill>
          <a:blip r:embed="rId2"/>
          <a:stretch/>
        </p:blipFill>
        <p:spPr>
          <a:xfrm>
            <a:off x="1960560" y="1644120"/>
            <a:ext cx="4668480" cy="307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155;p29"/>
          <p:cNvSpPr/>
          <p:nvPr/>
        </p:nvSpPr>
        <p:spPr>
          <a:xfrm>
            <a:off x="357120" y="384840"/>
            <a:ext cx="421380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1500" b="1" strike="noStrike" spc="-1">
                <a:solidFill>
                  <a:srgbClr val="C9211E"/>
                </a:solidFill>
                <a:latin typeface="Libre Franklin"/>
                <a:ea typeface="Libre Franklin"/>
              </a:rPr>
              <a:t>Services</a:t>
            </a: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Google Shape;156;p29"/>
          <p:cNvSpPr/>
          <p:nvPr/>
        </p:nvSpPr>
        <p:spPr>
          <a:xfrm>
            <a:off x="421200" y="4722840"/>
            <a:ext cx="5331600" cy="15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1480" tIns="25560" rIns="51480" bIns="2556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800" b="1" strike="noStrike" spc="-1">
                <a:solidFill>
                  <a:srgbClr val="0A323E"/>
                </a:solidFill>
                <a:latin typeface="Libre Franklin"/>
                <a:ea typeface="Libre Franklin"/>
              </a:rPr>
              <a:t>OpenShift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TextBox 6"/>
          <p:cNvSpPr/>
          <p:nvPr/>
        </p:nvSpPr>
        <p:spPr>
          <a:xfrm>
            <a:off x="2286000" y="2418840"/>
            <a:ext cx="45709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TextBox 8"/>
          <p:cNvSpPr/>
          <p:nvPr/>
        </p:nvSpPr>
        <p:spPr>
          <a:xfrm>
            <a:off x="2286000" y="2418840"/>
            <a:ext cx="45709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 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TextBox 1"/>
          <p:cNvSpPr/>
          <p:nvPr/>
        </p:nvSpPr>
        <p:spPr>
          <a:xfrm>
            <a:off x="365400" y="860400"/>
            <a:ext cx="2424960" cy="73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400" b="0" strike="noStrike" spc="-1">
                <a:solidFill>
                  <a:srgbClr val="000000"/>
                </a:solidFill>
                <a:latin typeface="Arial"/>
                <a:ea typeface="Arial"/>
              </a:rPr>
              <a:t>Different type of services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TextBox 9"/>
          <p:cNvSpPr/>
          <p:nvPr/>
        </p:nvSpPr>
        <p:spPr>
          <a:xfrm>
            <a:off x="255600" y="1513800"/>
            <a:ext cx="4570920" cy="286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apiVersion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v1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kind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Service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metadata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name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simple-nodejs-service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spec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sessionAffinity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ClientIP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selector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app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simplenode-app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ports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-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port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B5CEA8"/>
                </a:solidFill>
                <a:latin typeface="Consolas"/>
                <a:ea typeface="Arial"/>
              </a:rPr>
              <a:t>80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targetPort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B5CEA8"/>
                </a:solidFill>
                <a:latin typeface="Consolas"/>
                <a:ea typeface="Arial"/>
              </a:rPr>
              <a:t>8080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1400"/>
            </a:b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TextBox 11"/>
          <p:cNvSpPr/>
          <p:nvPr/>
        </p:nvSpPr>
        <p:spPr>
          <a:xfrm>
            <a:off x="3315240" y="1456200"/>
            <a:ext cx="4570920" cy="307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apiVersion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v1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kind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Service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metadata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name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simplenode-app-svc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spec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type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NodePort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selector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app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simplenode-app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ports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-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port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B5CEA8"/>
                </a:solidFill>
                <a:latin typeface="Consolas"/>
                <a:ea typeface="Arial"/>
              </a:rPr>
              <a:t>80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targetPort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B5CEA8"/>
                </a:solidFill>
                <a:latin typeface="Consolas"/>
                <a:ea typeface="Arial"/>
              </a:rPr>
              <a:t>8080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nodePort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B5CEA8"/>
                </a:solidFill>
                <a:latin typeface="Consolas"/>
                <a:ea typeface="Arial"/>
              </a:rPr>
              <a:t>30111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1400"/>
            </a:b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TextBox 13"/>
          <p:cNvSpPr/>
          <p:nvPr/>
        </p:nvSpPr>
        <p:spPr>
          <a:xfrm>
            <a:off x="6099480" y="1454400"/>
            <a:ext cx="2815920" cy="3291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apiVersion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v1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kind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Service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metadata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name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quarkus-demo-svc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labels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app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quarkus-demo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spec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hr-HR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  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type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LoadBalancer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ports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-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name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http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port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B5CEA8"/>
                </a:solidFill>
                <a:latin typeface="Consolas"/>
                <a:ea typeface="Arial"/>
              </a:rPr>
              <a:t>8080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selector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app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quarkus-demo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942480" y="1516680"/>
            <a:ext cx="5151600" cy="158760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r-HR" sz="5200" b="1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Kubernetes</a:t>
            </a:r>
            <a:endParaRPr lang="en-GB" sz="5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155;p29"/>
          <p:cNvSpPr/>
          <p:nvPr/>
        </p:nvSpPr>
        <p:spPr>
          <a:xfrm>
            <a:off x="357120" y="384840"/>
            <a:ext cx="421380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1500" b="1" strike="noStrike" spc="-1">
                <a:solidFill>
                  <a:srgbClr val="C9211E"/>
                </a:solidFill>
                <a:latin typeface="Libre Franklin"/>
                <a:ea typeface="Libre Franklin"/>
              </a:rPr>
              <a:t>Services</a:t>
            </a: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Google Shape;156;p29"/>
          <p:cNvSpPr/>
          <p:nvPr/>
        </p:nvSpPr>
        <p:spPr>
          <a:xfrm>
            <a:off x="421200" y="4722840"/>
            <a:ext cx="5331600" cy="15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1480" tIns="25560" rIns="51480" bIns="2556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800" b="1" strike="noStrike" spc="-1">
                <a:solidFill>
                  <a:srgbClr val="0A323E"/>
                </a:solidFill>
                <a:latin typeface="Libre Franklin"/>
                <a:ea typeface="Libre Franklin"/>
              </a:rPr>
              <a:t>OpenShift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TextBox 6"/>
          <p:cNvSpPr/>
          <p:nvPr/>
        </p:nvSpPr>
        <p:spPr>
          <a:xfrm>
            <a:off x="2286000" y="2418840"/>
            <a:ext cx="45709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TextBox 8"/>
          <p:cNvSpPr/>
          <p:nvPr/>
        </p:nvSpPr>
        <p:spPr>
          <a:xfrm>
            <a:off x="2286000" y="2418840"/>
            <a:ext cx="45709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 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TextBox 1"/>
          <p:cNvSpPr/>
          <p:nvPr/>
        </p:nvSpPr>
        <p:spPr>
          <a:xfrm>
            <a:off x="362160" y="860400"/>
            <a:ext cx="1567440" cy="73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hr-HR" sz="1400" b="0" strike="noStrike" spc="-1">
                <a:solidFill>
                  <a:srgbClr val="000000"/>
                </a:solidFill>
                <a:latin typeface="Arial"/>
                <a:ea typeface="Arial"/>
              </a:rPr>
              <a:t>External Services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TextBox 9"/>
          <p:cNvSpPr/>
          <p:nvPr/>
        </p:nvSpPr>
        <p:spPr>
          <a:xfrm>
            <a:off x="255600" y="1513800"/>
            <a:ext cx="4570920" cy="2010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apiVersion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v1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kind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Service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metadata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name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external-service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spec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type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ExternalName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externalName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something.somewhere.com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ports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-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port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B5CEA8"/>
                </a:solidFill>
                <a:latin typeface="Consolas"/>
                <a:ea typeface="Arial"/>
              </a:rPr>
              <a:t>80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5" name="Picture 2" descr="pod &#10;Pod &#10;Pod &#10;Service &#10;10.111.249.214:80 &#10;Kubemetes cluster &#10;Extemal server 1 &#10;IP: 11.11.11.11:80 &#10;External server 2 &#10;IP: 22.22.22.22:80 &#10;Internet "/>
          <p:cNvPicPr/>
          <p:nvPr/>
        </p:nvPicPr>
        <p:blipFill>
          <a:blip r:embed="rId2"/>
          <a:stretch/>
        </p:blipFill>
        <p:spPr>
          <a:xfrm>
            <a:off x="4153320" y="1513800"/>
            <a:ext cx="4733640" cy="1698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155;p29"/>
          <p:cNvSpPr/>
          <p:nvPr/>
        </p:nvSpPr>
        <p:spPr>
          <a:xfrm>
            <a:off x="357120" y="384840"/>
            <a:ext cx="421380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1500" b="1" strike="noStrike" spc="-1">
                <a:solidFill>
                  <a:srgbClr val="C9211E"/>
                </a:solidFill>
                <a:latin typeface="Libre Franklin"/>
                <a:ea typeface="Libre Franklin"/>
              </a:rPr>
              <a:t>Routes</a:t>
            </a: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Google Shape;156;p29"/>
          <p:cNvSpPr/>
          <p:nvPr/>
        </p:nvSpPr>
        <p:spPr>
          <a:xfrm>
            <a:off x="421200" y="4722840"/>
            <a:ext cx="5331600" cy="15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1480" tIns="25560" rIns="51480" bIns="2556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800" b="1" strike="noStrike" spc="-1">
                <a:solidFill>
                  <a:srgbClr val="0A323E"/>
                </a:solidFill>
                <a:latin typeface="Libre Franklin"/>
                <a:ea typeface="Libre Franklin"/>
              </a:rPr>
              <a:t>OpenShift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TextBox 6"/>
          <p:cNvSpPr/>
          <p:nvPr/>
        </p:nvSpPr>
        <p:spPr>
          <a:xfrm>
            <a:off x="2286000" y="2418840"/>
            <a:ext cx="45709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TextBox 8"/>
          <p:cNvSpPr/>
          <p:nvPr/>
        </p:nvSpPr>
        <p:spPr>
          <a:xfrm>
            <a:off x="2286000" y="2418840"/>
            <a:ext cx="45709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 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TextBox 9"/>
          <p:cNvSpPr/>
          <p:nvPr/>
        </p:nvSpPr>
        <p:spPr>
          <a:xfrm>
            <a:off x="421200" y="1123920"/>
            <a:ext cx="4570920" cy="350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apiVersion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networking.k8s.io/v1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kind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Ingress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metadata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name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simple-nodeapp-ingress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spec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rules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-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host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simplenodeapp.com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http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paths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-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path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/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pathType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Prefix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backend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service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  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name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simple-nodejs-service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  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port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    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number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B5CEA8"/>
                </a:solidFill>
                <a:latin typeface="Consolas"/>
                <a:ea typeface="Arial"/>
              </a:rPr>
              <a:t>80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1" name="Picture 360"/>
          <p:cNvPicPr/>
          <p:nvPr/>
        </p:nvPicPr>
        <p:blipFill>
          <a:blip r:embed="rId2"/>
          <a:stretch/>
        </p:blipFill>
        <p:spPr>
          <a:xfrm>
            <a:off x="4680000" y="252360"/>
            <a:ext cx="4102560" cy="3526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155;p 13"/>
          <p:cNvSpPr/>
          <p:nvPr/>
        </p:nvSpPr>
        <p:spPr>
          <a:xfrm>
            <a:off x="363240" y="384840"/>
            <a:ext cx="700488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hr-HR" sz="1500" b="1" strike="noStrike" spc="-1">
                <a:solidFill>
                  <a:srgbClr val="C9211E"/>
                </a:solidFill>
                <a:latin typeface="Arial"/>
                <a:ea typeface="Arial"/>
              </a:rPr>
              <a:t>Openshift – Route autogenerated names</a:t>
            </a: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Google Shape;156;p 12"/>
          <p:cNvSpPr/>
          <p:nvPr/>
        </p:nvSpPr>
        <p:spPr>
          <a:xfrm>
            <a:off x="421200" y="4722840"/>
            <a:ext cx="5331600" cy="15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1480" tIns="25560" rIns="51480" bIns="2556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800" b="1" strike="noStrike" spc="-1">
                <a:solidFill>
                  <a:srgbClr val="0A323E"/>
                </a:solidFill>
                <a:latin typeface="Libre Franklin"/>
                <a:ea typeface="Libre Franklin"/>
              </a:rPr>
              <a:t>OpenShift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Google Shape;157;p 9"/>
          <p:cNvSpPr/>
          <p:nvPr/>
        </p:nvSpPr>
        <p:spPr>
          <a:xfrm>
            <a:off x="362160" y="841680"/>
            <a:ext cx="5857560" cy="347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 marL="171360" indent="-171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Libre Franklin"/>
              </a:rPr>
              <a:t>Domain for all routes in form of: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Libre Franklin"/>
              </a:rPr>
              <a:t>*.apps.&lt;clustername&gt;.&lt;base_domain&gt;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Libre Franklin"/>
              </a:rPr>
              <a:t>Autogenerated routes in projects in form of: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Libre Franklin"/>
              </a:rPr>
              <a:t>&lt;service_name&gt;.&lt;project&gt;.apps.&lt;clustername&gt;.&lt;base_domain&gt;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Libre Franklin"/>
              </a:rPr>
              <a:t>For example, console address could be: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Libre Franklin"/>
              </a:rPr>
              <a:t>console-openshift-console.apps.ocp.hpb.hr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Libre Franklin"/>
              </a:rPr>
              <a:t>service == console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Libre Franklin"/>
              </a:rPr>
              <a:t>project == openshift-console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Libre Franklin"/>
              </a:rPr>
              <a:t>clustername == ocp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Libre Franklin"/>
              </a:rPr>
              <a:t>base domain == hpb.hr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155;p29"/>
          <p:cNvSpPr/>
          <p:nvPr/>
        </p:nvSpPr>
        <p:spPr>
          <a:xfrm>
            <a:off x="357120" y="384840"/>
            <a:ext cx="421380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1500" b="1" strike="noStrike" spc="-1">
                <a:solidFill>
                  <a:srgbClr val="C9211E"/>
                </a:solidFill>
                <a:latin typeface="Libre Franklin"/>
                <a:ea typeface="Libre Franklin"/>
              </a:rPr>
              <a:t>Ingress</a:t>
            </a: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Google Shape;156;p29"/>
          <p:cNvSpPr/>
          <p:nvPr/>
        </p:nvSpPr>
        <p:spPr>
          <a:xfrm>
            <a:off x="421200" y="4722840"/>
            <a:ext cx="5331600" cy="15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1480" tIns="25560" rIns="51480" bIns="2556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800" b="1" strike="noStrike" spc="-1">
                <a:solidFill>
                  <a:srgbClr val="0A323E"/>
                </a:solidFill>
                <a:latin typeface="Libre Franklin"/>
                <a:ea typeface="Libre Franklin"/>
              </a:rPr>
              <a:t>OpenShift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TextBox 6"/>
          <p:cNvSpPr/>
          <p:nvPr/>
        </p:nvSpPr>
        <p:spPr>
          <a:xfrm>
            <a:off x="2286000" y="2418840"/>
            <a:ext cx="45709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TextBox 8"/>
          <p:cNvSpPr/>
          <p:nvPr/>
        </p:nvSpPr>
        <p:spPr>
          <a:xfrm>
            <a:off x="2286000" y="2418840"/>
            <a:ext cx="45709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 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TextBox 1"/>
          <p:cNvSpPr/>
          <p:nvPr/>
        </p:nvSpPr>
        <p:spPr>
          <a:xfrm>
            <a:off x="502920" y="860400"/>
            <a:ext cx="180360" cy="73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0" name="Picture 3"/>
          <p:cNvPicPr/>
          <p:nvPr/>
        </p:nvPicPr>
        <p:blipFill>
          <a:blip r:embed="rId2"/>
          <a:stretch/>
        </p:blipFill>
        <p:spPr>
          <a:xfrm>
            <a:off x="1117800" y="652320"/>
            <a:ext cx="7263000" cy="4229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942480" y="1516680"/>
            <a:ext cx="5151600" cy="158760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b">
            <a:normAutofit fontScale="96666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r-HR" sz="5200" b="1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Configmaps and secrets</a:t>
            </a:r>
            <a:endParaRPr lang="en-GB" sz="5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155;p29"/>
          <p:cNvSpPr/>
          <p:nvPr/>
        </p:nvSpPr>
        <p:spPr>
          <a:xfrm>
            <a:off x="357120" y="384840"/>
            <a:ext cx="421380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1500" b="1" strike="noStrike" spc="-1">
                <a:solidFill>
                  <a:srgbClr val="C9211E"/>
                </a:solidFill>
                <a:latin typeface="Libre Franklin"/>
                <a:ea typeface="Libre Franklin"/>
              </a:rPr>
              <a:t>ConfigMap</a:t>
            </a: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Google Shape;156;p29"/>
          <p:cNvSpPr/>
          <p:nvPr/>
        </p:nvSpPr>
        <p:spPr>
          <a:xfrm>
            <a:off x="421200" y="4722840"/>
            <a:ext cx="5331600" cy="15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1480" tIns="25560" rIns="51480" bIns="2556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800" b="1" strike="noStrike" spc="-1">
                <a:solidFill>
                  <a:srgbClr val="0A323E"/>
                </a:solidFill>
                <a:latin typeface="Libre Franklin"/>
                <a:ea typeface="Libre Franklin"/>
              </a:rPr>
              <a:t>OpenShift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TextBox 6"/>
          <p:cNvSpPr/>
          <p:nvPr/>
        </p:nvSpPr>
        <p:spPr>
          <a:xfrm>
            <a:off x="2286000" y="2418840"/>
            <a:ext cx="45709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TextBox 1"/>
          <p:cNvSpPr/>
          <p:nvPr/>
        </p:nvSpPr>
        <p:spPr>
          <a:xfrm>
            <a:off x="315360" y="746280"/>
            <a:ext cx="6942600" cy="943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hr-HR" sz="1400" b="0" strike="noStrike" spc="-1">
                <a:solidFill>
                  <a:srgbClr val="000000"/>
                </a:solidFill>
                <a:latin typeface="Libre Franklin"/>
                <a:ea typeface="Arial"/>
              </a:rPr>
              <a:t>Store configuration for your application. 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400" b="0" strike="noStrike" spc="-1">
                <a:solidFill>
                  <a:srgbClr val="000000"/>
                </a:solidFill>
                <a:latin typeface="Libre Franklin"/>
                <a:ea typeface="Arial"/>
              </a:rPr>
              <a:t>Passing command-line arguments to containers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400" b="0" strike="noStrike" spc="-1">
                <a:solidFill>
                  <a:srgbClr val="000000"/>
                </a:solidFill>
                <a:latin typeface="Libre Franklin"/>
                <a:ea typeface="Arial"/>
              </a:rPr>
              <a:t>Setting custom environment variables for each container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400" b="0" strike="noStrike" spc="-1">
                <a:solidFill>
                  <a:srgbClr val="000000"/>
                </a:solidFill>
                <a:latin typeface="Libre Franklin"/>
                <a:ea typeface="Arial"/>
              </a:rPr>
              <a:t>Mounting configuration files into containers through a special type of volume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TextBox 9"/>
          <p:cNvSpPr/>
          <p:nvPr/>
        </p:nvSpPr>
        <p:spPr>
          <a:xfrm>
            <a:off x="234000" y="1609920"/>
            <a:ext cx="6331680" cy="307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apiVersion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v1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kind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ConfigMap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metadata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name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game-demo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data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player_initial_lives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"3"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ui_properties_file_name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"user-interface.properties"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game.properties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586C0"/>
                </a:solidFill>
                <a:latin typeface="Consolas"/>
                <a:ea typeface="Arial"/>
              </a:rPr>
              <a:t>|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    enemy.types=aliens,monsters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    player.maximum-lives=5   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user-interface.properties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586C0"/>
                </a:solidFill>
                <a:latin typeface="Consolas"/>
                <a:ea typeface="Arial"/>
              </a:rPr>
              <a:t>|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    color.good=purple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    color.bad=yellow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    allow.textmode=true 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7" name="Picture 3"/>
          <p:cNvPicPr/>
          <p:nvPr/>
        </p:nvPicPr>
        <p:blipFill>
          <a:blip r:embed="rId2"/>
          <a:stretch/>
        </p:blipFill>
        <p:spPr>
          <a:xfrm>
            <a:off x="5753880" y="1766520"/>
            <a:ext cx="3351600" cy="2676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155;p29"/>
          <p:cNvSpPr/>
          <p:nvPr/>
        </p:nvSpPr>
        <p:spPr>
          <a:xfrm>
            <a:off x="357120" y="384840"/>
            <a:ext cx="421380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1500" b="1" strike="noStrike" spc="-1">
                <a:solidFill>
                  <a:srgbClr val="C9211E"/>
                </a:solidFill>
                <a:latin typeface="Libre Franklin"/>
                <a:ea typeface="Libre Franklin"/>
              </a:rPr>
              <a:t>Secrets</a:t>
            </a: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Google Shape;156;p29"/>
          <p:cNvSpPr/>
          <p:nvPr/>
        </p:nvSpPr>
        <p:spPr>
          <a:xfrm>
            <a:off x="421200" y="4722840"/>
            <a:ext cx="5331600" cy="15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1480" tIns="25560" rIns="51480" bIns="2556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800" b="1" strike="noStrike" spc="-1">
                <a:solidFill>
                  <a:srgbClr val="0A323E"/>
                </a:solidFill>
                <a:latin typeface="Libre Franklin"/>
                <a:ea typeface="Libre Franklin"/>
              </a:rPr>
              <a:t>OpenShift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TextBox 6"/>
          <p:cNvSpPr/>
          <p:nvPr/>
        </p:nvSpPr>
        <p:spPr>
          <a:xfrm>
            <a:off x="2286000" y="2418840"/>
            <a:ext cx="45709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TextBox 1"/>
          <p:cNvSpPr/>
          <p:nvPr/>
        </p:nvSpPr>
        <p:spPr>
          <a:xfrm>
            <a:off x="361080" y="746280"/>
            <a:ext cx="6420600" cy="943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hr-HR" sz="1400" b="0" strike="noStrike" spc="-1">
                <a:solidFill>
                  <a:srgbClr val="000000"/>
                </a:solidFill>
                <a:latin typeface="Libre Franklin"/>
                <a:ea typeface="Arial"/>
              </a:rPr>
              <a:t>Store sensitive configuration for your application. 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400" b="0" strike="noStrike" spc="-1">
                <a:solidFill>
                  <a:srgbClr val="000000"/>
                </a:solidFill>
                <a:latin typeface="Libre Franklin"/>
                <a:ea typeface="Arial"/>
              </a:rPr>
              <a:t>Pass secret entries as </a:t>
            </a:r>
            <a:r>
              <a:rPr lang="en-GB" sz="1400" b="0" strike="noStrike" spc="-1">
                <a:solidFill>
                  <a:srgbClr val="000000"/>
                </a:solidFill>
                <a:latin typeface="Libre Franklin"/>
                <a:ea typeface="Arial"/>
              </a:rPr>
              <a:t>custom environment variables for each container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400" b="0" strike="noStrike" spc="-1">
                <a:solidFill>
                  <a:srgbClr val="000000"/>
                </a:solidFill>
                <a:latin typeface="Libre Franklin"/>
                <a:ea typeface="Arial"/>
              </a:rPr>
              <a:t>Expose secret entries into a </a:t>
            </a:r>
            <a:r>
              <a:rPr lang="en-GB" sz="1400" b="0" strike="noStrike" spc="-1">
                <a:solidFill>
                  <a:srgbClr val="000000"/>
                </a:solidFill>
                <a:latin typeface="Libre Franklin"/>
                <a:ea typeface="Arial"/>
              </a:rPr>
              <a:t>volume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TextBox 9"/>
          <p:cNvSpPr/>
          <p:nvPr/>
        </p:nvSpPr>
        <p:spPr>
          <a:xfrm>
            <a:off x="499680" y="1948320"/>
            <a:ext cx="3279600" cy="222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apiVersion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v1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kind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Secret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metadata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name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mysql-secret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type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Opaque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data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MYSQL_USER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test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MYSQL_PASSWORD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test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MYSQL_DATABASE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test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MYSQL_ROOT_PASSWORD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test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3" name="Picture 8"/>
          <p:cNvPicPr/>
          <p:nvPr/>
        </p:nvPicPr>
        <p:blipFill>
          <a:blip r:embed="rId2"/>
          <a:stretch/>
        </p:blipFill>
        <p:spPr>
          <a:xfrm>
            <a:off x="3558240" y="1733040"/>
            <a:ext cx="5620680" cy="2676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956678" y="1470647"/>
            <a:ext cx="5261760" cy="143964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r-HR" sz="4400" b="1" strike="noStrike" spc="-1">
                <a:solidFill>
                  <a:schemeClr val="lt1"/>
                </a:solidFill>
                <a:latin typeface="Libre Franklin"/>
                <a:ea typeface="Libre Franklin"/>
              </a:rPr>
              <a:t>Storage</a:t>
            </a:r>
            <a:endParaRPr lang="en-GB" sz="4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155;p 17"/>
          <p:cNvSpPr/>
          <p:nvPr/>
        </p:nvSpPr>
        <p:spPr>
          <a:xfrm>
            <a:off x="363240" y="384480"/>
            <a:ext cx="634752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hr-HR" sz="1500" b="1" strike="noStrike" spc="-1">
                <a:solidFill>
                  <a:srgbClr val="C9211E"/>
                </a:solidFill>
                <a:latin typeface="Arial"/>
                <a:ea typeface="Arial"/>
              </a:rPr>
              <a:t>Red Hat Openshift Container Platform - Storage</a:t>
            </a: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Google Shape;156;p 16"/>
          <p:cNvSpPr/>
          <p:nvPr/>
        </p:nvSpPr>
        <p:spPr>
          <a:xfrm>
            <a:off x="421200" y="4722480"/>
            <a:ext cx="5331600" cy="15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1480" tIns="25560" rIns="51480" bIns="2556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800" b="1" strike="noStrike" spc="-1">
                <a:solidFill>
                  <a:srgbClr val="0A323E"/>
                </a:solidFill>
                <a:latin typeface="Libre Franklin"/>
                <a:ea typeface="Libre Franklin"/>
              </a:rPr>
              <a:t>OpenShift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Google Shape;157;p 11"/>
          <p:cNvSpPr/>
          <p:nvPr/>
        </p:nvSpPr>
        <p:spPr>
          <a:xfrm>
            <a:off x="362160" y="841320"/>
            <a:ext cx="5857560" cy="71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Arial"/>
              </a:rPr>
              <a:t>Types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628560" lvl="5" indent="-171360">
              <a:lnSpc>
                <a:spcPct val="100000"/>
              </a:lnSpc>
              <a:buClr>
                <a:srgbClr val="000000"/>
              </a:buClr>
              <a:buFont typeface="Courier New,monospace"/>
              <a:buChar char="o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Arial"/>
              </a:rPr>
              <a:t>Ephemeral – local transient storage on node that is used for container operation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628560" lvl="5" indent="-171360">
              <a:lnSpc>
                <a:spcPct val="100000"/>
              </a:lnSpc>
              <a:buClr>
                <a:srgbClr val="000000"/>
              </a:buClr>
              <a:buFont typeface="Courier New,monospace"/>
              <a:buChar char="o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Arial"/>
              </a:rPr>
              <a:t>Persistent – remote storage for persisting dana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Arial"/>
              </a:rPr>
              <a:t>Provisioning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628560" lvl="5" indent="-171360">
              <a:lnSpc>
                <a:spcPct val="100000"/>
              </a:lnSpc>
              <a:buClr>
                <a:srgbClr val="000000"/>
              </a:buClr>
              <a:buFont typeface="Courier New,monospace"/>
              <a:buChar char="o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Arial"/>
              </a:rPr>
              <a:t>Static – manually creating all resources (storage, PV, PVC)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628560" lvl="5" indent="-171360">
              <a:lnSpc>
                <a:spcPct val="100000"/>
              </a:lnSpc>
              <a:buClr>
                <a:srgbClr val="000000"/>
              </a:buClr>
              <a:buFont typeface="Courier New,monospace"/>
              <a:buChar char="o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Arial"/>
              </a:rPr>
              <a:t>Dynamic – Automatic creation of PV and underlying storage according to specification defined in PVC and StorageClass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Arial"/>
              </a:rPr>
              <a:t>Supported storage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628560" lvl="5" indent="-171360">
              <a:lnSpc>
                <a:spcPct val="100000"/>
              </a:lnSpc>
              <a:buClr>
                <a:srgbClr val="000000"/>
              </a:buClr>
              <a:buFont typeface="Courier New,monospace"/>
              <a:buChar char="o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Arial"/>
              </a:rPr>
              <a:t>Openshift Data Foundation (ODF) - supported from Red Hat (additional subscription)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628560" lvl="5" indent="-171360">
              <a:lnSpc>
                <a:spcPct val="100000"/>
              </a:lnSpc>
              <a:buClr>
                <a:srgbClr val="000000"/>
              </a:buClr>
              <a:buFont typeface="Courier New,monospace"/>
              <a:buChar char="o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Libre Franklin"/>
              </a:rPr>
              <a:t>ROOK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628560" lvl="5" indent="-171360">
              <a:lnSpc>
                <a:spcPct val="100000"/>
              </a:lnSpc>
              <a:buClr>
                <a:srgbClr val="000000"/>
              </a:buClr>
              <a:buFont typeface="Courier New,monospace"/>
              <a:buChar char="o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Libre Franklin"/>
              </a:rPr>
              <a:t>Gluster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628560" lvl="5" indent="-171360">
              <a:lnSpc>
                <a:spcPct val="100000"/>
              </a:lnSpc>
              <a:buClr>
                <a:srgbClr val="000000"/>
              </a:buClr>
              <a:buFont typeface="Courier New,monospace"/>
              <a:buChar char="o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Libre Franklin"/>
              </a:rPr>
              <a:t>Ceph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628560" lvl="5" indent="-171360">
              <a:lnSpc>
                <a:spcPct val="100000"/>
              </a:lnSpc>
              <a:buClr>
                <a:srgbClr val="000000"/>
              </a:buClr>
              <a:buFont typeface="Courier New,monospace"/>
              <a:buChar char="o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Libre Franklin"/>
              </a:rPr>
              <a:t>NFS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628560" lvl="5" indent="-171360">
              <a:lnSpc>
                <a:spcPct val="100000"/>
              </a:lnSpc>
              <a:buClr>
                <a:srgbClr val="000000"/>
              </a:buClr>
              <a:buFont typeface="Courier New,monospace"/>
              <a:buChar char="o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Libre Franklin"/>
              </a:rPr>
              <a:t>VMDK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628560" lvl="5" indent="-171360">
              <a:lnSpc>
                <a:spcPct val="100000"/>
              </a:lnSpc>
              <a:buClr>
                <a:srgbClr val="000000"/>
              </a:buClr>
              <a:buFont typeface="Courier New,monospace"/>
              <a:buChar char="o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Libre Franklin"/>
              </a:rPr>
              <a:t>Enterprise storage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155;p 18"/>
          <p:cNvSpPr/>
          <p:nvPr/>
        </p:nvSpPr>
        <p:spPr>
          <a:xfrm>
            <a:off x="357120" y="384480"/>
            <a:ext cx="421380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1500" b="1" strike="noStrike" spc="-1">
                <a:solidFill>
                  <a:srgbClr val="C9211E"/>
                </a:solidFill>
                <a:latin typeface="Libre Franklin"/>
                <a:ea typeface="Libre Franklin"/>
              </a:rPr>
              <a:t>Volume types</a:t>
            </a: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Google Shape;156;p 17"/>
          <p:cNvSpPr/>
          <p:nvPr/>
        </p:nvSpPr>
        <p:spPr>
          <a:xfrm>
            <a:off x="421200" y="4722480"/>
            <a:ext cx="5331600" cy="15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1480" tIns="25560" rIns="51480" bIns="2556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800" b="1" strike="noStrike" spc="-1">
                <a:solidFill>
                  <a:srgbClr val="0A323E"/>
                </a:solidFill>
                <a:latin typeface="Libre Franklin"/>
                <a:ea typeface="Libre Franklin"/>
              </a:rPr>
              <a:t>OpenShift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TextBox 28"/>
          <p:cNvSpPr/>
          <p:nvPr/>
        </p:nvSpPr>
        <p:spPr>
          <a:xfrm>
            <a:off x="2286000" y="2418480"/>
            <a:ext cx="45709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TextBox 29"/>
          <p:cNvSpPr/>
          <p:nvPr/>
        </p:nvSpPr>
        <p:spPr>
          <a:xfrm>
            <a:off x="2286000" y="2418480"/>
            <a:ext cx="45709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 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TextBox 30"/>
          <p:cNvSpPr/>
          <p:nvPr/>
        </p:nvSpPr>
        <p:spPr>
          <a:xfrm>
            <a:off x="337680" y="860040"/>
            <a:ext cx="8827560" cy="350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hr-HR" sz="1400" b="0" strike="noStrike" spc="-1">
                <a:solidFill>
                  <a:srgbClr val="000000"/>
                </a:solidFill>
                <a:latin typeface="Libre Franklin"/>
                <a:ea typeface="Arial"/>
              </a:rPr>
              <a:t>P</a:t>
            </a:r>
            <a:r>
              <a:rPr lang="en-GB" sz="1400" b="0" strike="noStrike" spc="-1">
                <a:solidFill>
                  <a:srgbClr val="000000"/>
                </a:solidFill>
                <a:latin typeface="Libre Franklin"/>
                <a:ea typeface="Arial"/>
              </a:rPr>
              <a:t>art of a pod and share the same lifecycle as the pod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hr-HR" sz="1400" b="0" strike="noStrike" spc="-1">
                <a:solidFill>
                  <a:srgbClr val="000000"/>
                </a:solidFill>
                <a:latin typeface="Libre Franklin"/>
                <a:ea typeface="Arial"/>
              </a:rPr>
              <a:t>V</a:t>
            </a:r>
            <a:r>
              <a:rPr lang="en-GB" sz="1400" b="0" strike="noStrike" spc="-1">
                <a:solidFill>
                  <a:srgbClr val="000000"/>
                </a:solidFill>
                <a:latin typeface="Libre Franklin"/>
                <a:ea typeface="Arial"/>
              </a:rPr>
              <a:t>olume types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lvl="8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400" b="0" strike="noStrike" spc="-1">
                <a:solidFill>
                  <a:srgbClr val="000000"/>
                </a:solidFill>
                <a:latin typeface="Libre Franklin"/>
                <a:ea typeface="Arial"/>
              </a:rPr>
              <a:t>emptyDir—A simple empty directory used for storing transient data 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lvl="8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400" b="0" strike="noStrike" spc="-1">
                <a:solidFill>
                  <a:srgbClr val="000000"/>
                </a:solidFill>
                <a:latin typeface="Libre Franklin"/>
                <a:ea typeface="Arial"/>
              </a:rPr>
              <a:t>hostPath—Used for mounting directories from the worker node’s filesystem into the pod 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lvl="8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400" b="0" strike="noStrike" spc="-1">
                <a:solidFill>
                  <a:srgbClr val="000000"/>
                </a:solidFill>
                <a:latin typeface="Libre Franklin"/>
                <a:ea typeface="Arial"/>
              </a:rPr>
              <a:t>gitRepo—A volume initialized by checking out the contents of a Git repository 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lvl="8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400" b="0" strike="noStrike" spc="-1">
                <a:solidFill>
                  <a:srgbClr val="000000"/>
                </a:solidFill>
                <a:latin typeface="Libre Franklin"/>
                <a:ea typeface="Arial"/>
              </a:rPr>
              <a:t>nfs—An NFS share mounted into the pod 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lvl="8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400" b="0" strike="noStrike" spc="-1">
                <a:solidFill>
                  <a:srgbClr val="000000"/>
                </a:solidFill>
                <a:latin typeface="Libre Franklin"/>
                <a:ea typeface="Arial"/>
              </a:rPr>
              <a:t>gcePersistentDisk (Google Compute Engine Persistent Disk), awsElasticBlockStore </a:t>
            </a:r>
            <a:br>
              <a:rPr sz="1400"/>
            </a:br>
            <a:r>
              <a:rPr lang="en-GB" sz="1400" b="0" strike="noStrike" spc="-1">
                <a:solidFill>
                  <a:srgbClr val="000000"/>
                </a:solidFill>
                <a:latin typeface="Libre Franklin"/>
                <a:ea typeface="Arial"/>
              </a:rPr>
              <a:t>(Amazon Web Services Elastic Block Store Volume), azureDisk (Microsoft Azure Disk Volume)</a:t>
            </a:r>
            <a:r>
              <a:rPr lang="hr-HR" sz="1400" b="0" strike="noStrike" spc="-1">
                <a:solidFill>
                  <a:srgbClr val="000000"/>
                </a:solidFill>
                <a:latin typeface="Libre Franklin"/>
                <a:ea typeface="Arial"/>
              </a:rPr>
              <a:t>…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lvl="8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400" b="0" strike="noStrike" spc="-1">
                <a:solidFill>
                  <a:srgbClr val="000000"/>
                </a:solidFill>
                <a:latin typeface="Libre Franklin"/>
                <a:ea typeface="Arial"/>
              </a:rPr>
              <a:t>cinder, cephfs, iscsi, flocker, glusterfs, quobyte, rbd, flexVolume, </a:t>
            </a:r>
            <a:br>
              <a:rPr sz="1400"/>
            </a:br>
            <a:r>
              <a:rPr lang="en-GB" sz="1400" b="0" strike="noStrike" spc="-1">
                <a:solidFill>
                  <a:srgbClr val="000000"/>
                </a:solidFill>
                <a:latin typeface="Libre Franklin"/>
                <a:ea typeface="Arial"/>
              </a:rPr>
              <a:t>vsphereVolume, photonPersistentDisk, scaleIO—Used for mounting other types of network storage 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lvl="8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400" b="0" strike="noStrike" spc="-1">
                <a:solidFill>
                  <a:srgbClr val="000000"/>
                </a:solidFill>
                <a:latin typeface="Libre Franklin"/>
                <a:ea typeface="Arial"/>
              </a:rPr>
              <a:t>configMap, secret, downwardAPI</a:t>
            </a:r>
            <a:br>
              <a:rPr sz="1400"/>
            </a:br>
            <a:r>
              <a:rPr lang="en-GB" sz="1400" b="0" strike="noStrike" spc="-1">
                <a:solidFill>
                  <a:srgbClr val="000000"/>
                </a:solidFill>
                <a:latin typeface="Libre Franklin"/>
                <a:ea typeface="Arial"/>
              </a:rPr>
              <a:t>Special types of volumes used to expose certain Kubernetes resources and </a:t>
            </a:r>
            <a:br>
              <a:rPr sz="1400"/>
            </a:br>
            <a:r>
              <a:rPr lang="en-GB" sz="1400" b="0" strike="noStrike" spc="-1">
                <a:solidFill>
                  <a:srgbClr val="000000"/>
                </a:solidFill>
                <a:latin typeface="Libre Franklin"/>
                <a:ea typeface="Arial"/>
              </a:rPr>
              <a:t>cluster information to the pod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lvl="8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400" b="0" strike="noStrike" spc="-1">
                <a:solidFill>
                  <a:srgbClr val="000000"/>
                </a:solidFill>
                <a:latin typeface="Libre Franklin"/>
                <a:ea typeface="Arial"/>
              </a:rPr>
              <a:t>persistentVolumeClaim—A way to use a pre- or dynamically provisioned persistent storage </a:t>
            </a:r>
            <a:r>
              <a:rPr lang="hr-HR" sz="1400" b="0" strike="noStrike" spc="-1">
                <a:solidFill>
                  <a:srgbClr val="000000"/>
                </a:solidFill>
                <a:latin typeface="Libre Franklin"/>
                <a:ea typeface="Arial"/>
              </a:rPr>
              <a:t>	</a:t>
            </a:r>
            <a:br>
              <a:rPr sz="1400"/>
            </a:br>
            <a:r>
              <a:rPr lang="hr-HR" sz="1400" b="0" strike="noStrike" spc="-1">
                <a:solidFill>
                  <a:srgbClr val="000000"/>
                </a:solidFill>
                <a:latin typeface="Libre Franklin"/>
                <a:ea typeface="Arial"/>
              </a:rPr>
              <a:t> 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55;p29"/>
          <p:cNvSpPr/>
          <p:nvPr/>
        </p:nvSpPr>
        <p:spPr>
          <a:xfrm>
            <a:off x="357120" y="384840"/>
            <a:ext cx="317196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1500" b="1" strike="noStrike" spc="-1">
                <a:solidFill>
                  <a:srgbClr val="C9211E"/>
                </a:solidFill>
                <a:latin typeface="Libre Franklin"/>
                <a:ea typeface="Libre Franklin"/>
              </a:rPr>
              <a:t>What is Kubernetes</a:t>
            </a: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Google Shape;156;p29"/>
          <p:cNvSpPr/>
          <p:nvPr/>
        </p:nvSpPr>
        <p:spPr>
          <a:xfrm>
            <a:off x="421200" y="4722840"/>
            <a:ext cx="5331600" cy="15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1480" tIns="25560" rIns="51480" bIns="2556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800" b="1" strike="noStrike" spc="-1">
                <a:solidFill>
                  <a:srgbClr val="0A323E"/>
                </a:solidFill>
                <a:latin typeface="Libre Franklin"/>
                <a:ea typeface="Libre Franklin"/>
              </a:rPr>
              <a:t>Kubernetes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Google Shape;157;p29"/>
          <p:cNvSpPr/>
          <p:nvPr/>
        </p:nvSpPr>
        <p:spPr>
          <a:xfrm>
            <a:off x="203040" y="841680"/>
            <a:ext cx="8533440" cy="71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 marL="457200">
              <a:lnSpc>
                <a:spcPct val="100000"/>
              </a:lnSpc>
            </a:pPr>
            <a:r>
              <a:rPr lang="en-GB" sz="1400" b="0" strike="noStrike" spc="-1">
                <a:solidFill>
                  <a:srgbClr val="222222"/>
                </a:solidFill>
                <a:latin typeface="Libre Franklin"/>
                <a:ea typeface="Arial"/>
              </a:rPr>
              <a:t>Kubernetes is a portable, extensible, open-source platform for managing containerized workloads and services, that facilitates both declarative configuration and automation. It has a large, rapidly growing ecosystem. Kubernetes services, support, and tools are widely available.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400" b="0" strike="noStrike" spc="-1">
                <a:solidFill>
                  <a:srgbClr val="222222"/>
                </a:solidFill>
                <a:latin typeface="Libre Franklin"/>
                <a:ea typeface="Arial"/>
              </a:rPr>
              <a:t>Greek for „Helmsman”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400" b="0" strike="noStrike" spc="-1">
                <a:solidFill>
                  <a:srgbClr val="222222"/>
                </a:solidFill>
                <a:latin typeface="Libre Franklin"/>
                <a:ea typeface="Arial"/>
              </a:rPr>
              <a:t>Container orchestrator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400" b="0" strike="noStrike" spc="-1">
                <a:solidFill>
                  <a:srgbClr val="222222"/>
                </a:solidFill>
                <a:latin typeface="Libre Franklin"/>
                <a:ea typeface="Arial"/>
              </a:rPr>
              <a:t>Supports multiple cloud and bare metal environments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400" b="0" strike="noStrike" spc="-1">
                <a:solidFill>
                  <a:srgbClr val="222222"/>
                </a:solidFill>
                <a:latin typeface="Libre Franklin"/>
                <a:ea typeface="Arial"/>
              </a:rPr>
              <a:t>Inspired by Google’s </a:t>
            </a:r>
            <a:r>
              <a:rPr lang="en-GB" sz="1400" b="0" strike="noStrike" spc="-1">
                <a:solidFill>
                  <a:srgbClr val="222222"/>
                </a:solidFill>
                <a:latin typeface="Libre Franklin"/>
                <a:ea typeface="Arial"/>
              </a:rPr>
              <a:t> </a:t>
            </a:r>
            <a:r>
              <a:rPr lang="hr-HR" sz="1400" b="0" strike="noStrike" spc="-1">
                <a:solidFill>
                  <a:srgbClr val="222222"/>
                </a:solidFill>
                <a:latin typeface="Libre Franklin"/>
                <a:ea typeface="Arial"/>
              </a:rPr>
              <a:t>15 years of experience</a:t>
            </a:r>
            <a:br>
              <a:rPr sz="1400"/>
            </a:br>
            <a:r>
              <a:rPr lang="en-GB" sz="1400" b="0" strike="noStrike" spc="-1">
                <a:solidFill>
                  <a:srgbClr val="222222"/>
                </a:solidFill>
                <a:latin typeface="Libre Franklin"/>
                <a:ea typeface="Arial"/>
              </a:rPr>
              <a:t>running production workloads at scale with </a:t>
            </a:r>
            <a:br>
              <a:rPr sz="1400"/>
            </a:br>
            <a:r>
              <a:rPr lang="en-GB" sz="1400" b="0" strike="noStrike" spc="-1">
                <a:solidFill>
                  <a:srgbClr val="222222"/>
                </a:solidFill>
                <a:latin typeface="Libre Franklin"/>
                <a:ea typeface="Arial"/>
              </a:rPr>
              <a:t>best-of-breed ideas and practices from the community</a:t>
            </a:r>
            <a:r>
              <a:rPr lang="hr-HR" sz="1400" b="0" strike="noStrike" spc="-1">
                <a:solidFill>
                  <a:srgbClr val="222222"/>
                </a:solidFill>
                <a:latin typeface="Libre Franklin"/>
                <a:ea typeface="Arial"/>
              </a:rPr>
              <a:t> 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400" b="0" strike="noStrike" spc="-1">
                <a:solidFill>
                  <a:srgbClr val="222222"/>
                </a:solidFill>
                <a:latin typeface="Libre Franklin"/>
                <a:ea typeface="Arial"/>
              </a:rPr>
              <a:t>Open source, written in Go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400" b="0" strike="noStrike" spc="-1">
                <a:solidFill>
                  <a:srgbClr val="222222"/>
                </a:solidFill>
                <a:latin typeface="Libre Franklin"/>
                <a:ea typeface="Arial"/>
              </a:rPr>
              <a:t>Manage containers, not machines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endParaRPr lang="en-GB" sz="1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endParaRPr lang="en-GB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Box 6"/>
          <p:cNvSpPr/>
          <p:nvPr/>
        </p:nvSpPr>
        <p:spPr>
          <a:xfrm>
            <a:off x="2286000" y="2418840"/>
            <a:ext cx="45709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Box 8"/>
          <p:cNvSpPr/>
          <p:nvPr/>
        </p:nvSpPr>
        <p:spPr>
          <a:xfrm>
            <a:off x="2286000" y="2418840"/>
            <a:ext cx="45709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 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Picture 5" descr="Logo, company name&#10;&#10;Description automatically generated"/>
          <p:cNvPicPr/>
          <p:nvPr/>
        </p:nvPicPr>
        <p:blipFill>
          <a:blip r:embed="rId2"/>
          <a:stretch/>
        </p:blipFill>
        <p:spPr>
          <a:xfrm>
            <a:off x="5587920" y="1667520"/>
            <a:ext cx="3555000" cy="1778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155;p 19"/>
          <p:cNvSpPr/>
          <p:nvPr/>
        </p:nvSpPr>
        <p:spPr>
          <a:xfrm>
            <a:off x="357120" y="384480"/>
            <a:ext cx="421380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1500" b="1" strike="noStrike" spc="-1">
                <a:solidFill>
                  <a:srgbClr val="C9211E"/>
                </a:solidFill>
                <a:latin typeface="Libre Franklin"/>
                <a:ea typeface="Libre Franklin"/>
              </a:rPr>
              <a:t>Access types</a:t>
            </a: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Google Shape;156;p 18"/>
          <p:cNvSpPr/>
          <p:nvPr/>
        </p:nvSpPr>
        <p:spPr>
          <a:xfrm>
            <a:off x="421200" y="4722480"/>
            <a:ext cx="5331600" cy="15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1480" tIns="25560" rIns="51480" bIns="2556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800" b="1" strike="noStrike" spc="-1">
                <a:solidFill>
                  <a:srgbClr val="0A323E"/>
                </a:solidFill>
                <a:latin typeface="Libre Franklin"/>
                <a:ea typeface="Libre Franklin"/>
              </a:rPr>
              <a:t>OpenShift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TextBox 31"/>
          <p:cNvSpPr/>
          <p:nvPr/>
        </p:nvSpPr>
        <p:spPr>
          <a:xfrm>
            <a:off x="2286000" y="2418480"/>
            <a:ext cx="45709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TextBox 32"/>
          <p:cNvSpPr/>
          <p:nvPr/>
        </p:nvSpPr>
        <p:spPr>
          <a:xfrm>
            <a:off x="2286000" y="2418480"/>
            <a:ext cx="45709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 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Google Shape;157;p 12"/>
          <p:cNvSpPr/>
          <p:nvPr/>
        </p:nvSpPr>
        <p:spPr>
          <a:xfrm>
            <a:off x="362160" y="841320"/>
            <a:ext cx="8457120" cy="347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 marL="171360" indent="-171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Libre Franklin"/>
              </a:rPr>
              <a:t>Different application require different storage access, and different stroage providers support some or all of the access modes: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Libre Franklin"/>
              </a:rPr>
              <a:t>RWO – read write once on a single node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Libre Franklin"/>
              </a:rPr>
              <a:t>RWX – read write many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Libre Franklin"/>
              </a:rPr>
              <a:t>ROX – read only many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Libre Franklin"/>
              </a:rPr>
              <a:t>RWOP – read write once on a single pod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139;p 2"/>
          <p:cNvPicPr/>
          <p:nvPr/>
        </p:nvPicPr>
        <p:blipFill>
          <a:blip r:embed="rId3"/>
          <a:srcRect l="7688" r="7688" b="74767"/>
          <a:stretch/>
        </p:blipFill>
        <p:spPr>
          <a:xfrm>
            <a:off x="4963680" y="0"/>
            <a:ext cx="4179240" cy="5142600"/>
          </a:xfrm>
          <a:prstGeom prst="rect">
            <a:avLst/>
          </a:prstGeom>
          <a:ln w="0">
            <a:noFill/>
          </a:ln>
        </p:spPr>
      </p:pic>
      <p:sp>
        <p:nvSpPr>
          <p:cNvPr id="399" name="Google Shape;143;p 2"/>
          <p:cNvSpPr/>
          <p:nvPr/>
        </p:nvSpPr>
        <p:spPr>
          <a:xfrm>
            <a:off x="357120" y="384480"/>
            <a:ext cx="257724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500" b="1" strike="noStrike" spc="-1">
              <a:solidFill>
                <a:srgbClr val="40E0D0"/>
              </a:solidFill>
              <a:latin typeface="Libre Franklin"/>
              <a:ea typeface="Libre Franklin"/>
            </a:endParaRPr>
          </a:p>
        </p:txBody>
      </p:sp>
      <p:sp>
        <p:nvSpPr>
          <p:cNvPr id="400" name="TextBox 33"/>
          <p:cNvSpPr/>
          <p:nvPr/>
        </p:nvSpPr>
        <p:spPr>
          <a:xfrm>
            <a:off x="148320" y="319680"/>
            <a:ext cx="4422600" cy="307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apiVersion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v1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kind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PersistentVolume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metadata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name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simple-pv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labels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type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local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spec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storageClassName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manual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capacity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storage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1Gi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accessModes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-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ReadWriteOnce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hostPath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path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"/mnt/data"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Google Shape;155;p 20"/>
          <p:cNvSpPr/>
          <p:nvPr/>
        </p:nvSpPr>
        <p:spPr>
          <a:xfrm>
            <a:off x="4963680" y="111960"/>
            <a:ext cx="421380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1500" b="1" strike="noStrike" spc="-1">
                <a:solidFill>
                  <a:srgbClr val="C9211E"/>
                </a:solidFill>
                <a:latin typeface="Libre Franklin"/>
                <a:ea typeface="Libre Franklin"/>
              </a:rPr>
              <a:t>Persistent Volume</a:t>
            </a: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TextBox 34"/>
          <p:cNvSpPr/>
          <p:nvPr/>
        </p:nvSpPr>
        <p:spPr>
          <a:xfrm>
            <a:off x="5004000" y="521640"/>
            <a:ext cx="3858840" cy="106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600" b="0" strike="noStrike" spc="-1">
                <a:solidFill>
                  <a:srgbClr val="000000"/>
                </a:solidFill>
                <a:latin typeface="Libre Franklin"/>
                <a:ea typeface="Arial"/>
              </a:rPr>
              <a:t>A</a:t>
            </a:r>
            <a:r>
              <a:rPr lang="en-GB" sz="1600" b="0" strike="noStrike" spc="-1">
                <a:solidFill>
                  <a:srgbClr val="000000"/>
                </a:solidFill>
                <a:latin typeface="Libre Franklin"/>
                <a:ea typeface="Arial"/>
              </a:rPr>
              <a:t>llow persisting data </a:t>
            </a: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600" b="0" strike="noStrike" spc="-1">
                <a:solidFill>
                  <a:srgbClr val="000000"/>
                </a:solidFill>
                <a:latin typeface="Libre Franklin"/>
                <a:ea typeface="Arial"/>
              </a:rPr>
              <a:t>D</a:t>
            </a:r>
            <a:r>
              <a:rPr lang="en-GB" sz="1600" b="0" strike="noStrike" spc="-1">
                <a:solidFill>
                  <a:srgbClr val="000000"/>
                </a:solidFill>
                <a:latin typeface="Libre Franklin"/>
                <a:ea typeface="Arial"/>
              </a:rPr>
              <a:t>ata available even when the pod is rescheduled </a:t>
            </a: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600" b="0" strike="noStrike" spc="-1">
                <a:solidFill>
                  <a:srgbClr val="000000"/>
                </a:solidFill>
                <a:latin typeface="Libre Franklin"/>
                <a:ea typeface="Arial"/>
              </a:rPr>
              <a:t>A</a:t>
            </a:r>
            <a:r>
              <a:rPr lang="en-GB" sz="1600" b="0" strike="noStrike" spc="-1">
                <a:solidFill>
                  <a:srgbClr val="000000"/>
                </a:solidFill>
                <a:latin typeface="Libre Franklin"/>
                <a:ea typeface="Arial"/>
              </a:rPr>
              <a:t>ccessible from any cluster node</a:t>
            </a: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139;p 3"/>
          <p:cNvPicPr/>
          <p:nvPr/>
        </p:nvPicPr>
        <p:blipFill>
          <a:blip r:embed="rId3"/>
          <a:srcRect l="7688" r="7688" b="74767"/>
          <a:stretch/>
        </p:blipFill>
        <p:spPr>
          <a:xfrm>
            <a:off x="4963680" y="0"/>
            <a:ext cx="4179240" cy="5142600"/>
          </a:xfrm>
          <a:prstGeom prst="rect">
            <a:avLst/>
          </a:prstGeom>
          <a:ln w="0">
            <a:noFill/>
          </a:ln>
        </p:spPr>
      </p:pic>
      <p:sp>
        <p:nvSpPr>
          <p:cNvPr id="404" name="Google Shape;143;p 3"/>
          <p:cNvSpPr/>
          <p:nvPr/>
        </p:nvSpPr>
        <p:spPr>
          <a:xfrm>
            <a:off x="357120" y="384480"/>
            <a:ext cx="257724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500" b="1" strike="noStrike" spc="-1">
              <a:solidFill>
                <a:srgbClr val="40E0D0"/>
              </a:solidFill>
              <a:latin typeface="Libre Franklin"/>
              <a:ea typeface="Libre Franklin"/>
            </a:endParaRPr>
          </a:p>
        </p:txBody>
      </p:sp>
      <p:sp>
        <p:nvSpPr>
          <p:cNvPr id="405" name="TextBox 35"/>
          <p:cNvSpPr/>
          <p:nvPr/>
        </p:nvSpPr>
        <p:spPr>
          <a:xfrm>
            <a:off x="148320" y="319680"/>
            <a:ext cx="4422600" cy="3718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apiVersion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v1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kind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PersistentVolumeClaim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metadata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name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simple-pvc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namespace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default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spec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6A9955"/>
                </a:solidFill>
                <a:latin typeface="Consolas"/>
                <a:ea typeface="Arial"/>
              </a:rPr>
              <a:t># AKS: default,managed-premium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6A9955"/>
                </a:solidFill>
                <a:latin typeface="Consolas"/>
                <a:ea typeface="Arial"/>
              </a:rPr>
              <a:t># GKE: standard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6A9955"/>
                </a:solidFill>
                <a:latin typeface="Consolas"/>
                <a:ea typeface="Arial"/>
              </a:rPr>
              <a:t># EKS: gp2 (custom)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6A9955"/>
                </a:solidFill>
                <a:latin typeface="Consolas"/>
                <a:ea typeface="Arial"/>
              </a:rPr>
              <a:t># Rook: rook-ceph-block,rook-ceph-fs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storageClassName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manual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accessModes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-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ReadWriteOnce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resources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requests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storage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500Mi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---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Google Shape;155;p 21"/>
          <p:cNvSpPr/>
          <p:nvPr/>
        </p:nvSpPr>
        <p:spPr>
          <a:xfrm>
            <a:off x="4963680" y="111960"/>
            <a:ext cx="421380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1500" b="1" strike="noStrike" spc="-1">
                <a:solidFill>
                  <a:srgbClr val="C9211E"/>
                </a:solidFill>
                <a:latin typeface="Libre Franklin"/>
                <a:ea typeface="Libre Franklin"/>
              </a:rPr>
              <a:t>Persistent Volume Claim</a:t>
            </a: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TextBox 36"/>
          <p:cNvSpPr/>
          <p:nvPr/>
        </p:nvSpPr>
        <p:spPr>
          <a:xfrm>
            <a:off x="5004000" y="521640"/>
            <a:ext cx="3858840" cy="73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400" b="0" strike="noStrike" spc="-1">
                <a:solidFill>
                  <a:srgbClr val="000000"/>
                </a:solidFill>
                <a:latin typeface="Libre Franklin"/>
                <a:ea typeface="Arial"/>
              </a:rPr>
              <a:t>Decoupling pods from the underlying storage technology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156;p 19"/>
          <p:cNvSpPr/>
          <p:nvPr/>
        </p:nvSpPr>
        <p:spPr>
          <a:xfrm>
            <a:off x="421200" y="4722480"/>
            <a:ext cx="5331600" cy="15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1480" tIns="25560" rIns="51480" bIns="2556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800" b="1" strike="noStrike" spc="-1">
                <a:solidFill>
                  <a:srgbClr val="0A323E"/>
                </a:solidFill>
                <a:latin typeface="Libre Franklin"/>
                <a:ea typeface="Libre Franklin"/>
              </a:rPr>
              <a:t>OpenShift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TextBox 37"/>
          <p:cNvSpPr/>
          <p:nvPr/>
        </p:nvSpPr>
        <p:spPr>
          <a:xfrm>
            <a:off x="2286000" y="2418480"/>
            <a:ext cx="45709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TextBox 38"/>
          <p:cNvSpPr/>
          <p:nvPr/>
        </p:nvSpPr>
        <p:spPr>
          <a:xfrm>
            <a:off x="2286000" y="2418480"/>
            <a:ext cx="45709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 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TextBox 39"/>
          <p:cNvSpPr/>
          <p:nvPr/>
        </p:nvSpPr>
        <p:spPr>
          <a:xfrm>
            <a:off x="357120" y="860040"/>
            <a:ext cx="471960" cy="522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GB" sz="1400" b="0" strike="noStrike" spc="-1">
              <a:solidFill>
                <a:srgbClr val="C9211E"/>
              </a:solidFill>
              <a:latin typeface="Arial"/>
            </a:endParaRPr>
          </a:p>
        </p:txBody>
      </p:sp>
      <p:pic>
        <p:nvPicPr>
          <p:cNvPr id="412" name="Picture 18" descr="Admin &#10;User &#10;1. Cluster admin sets up some type of &#10;network storage (NFS export or similar) &#10;2. Admin then creates a PersistentVolume (PV) &#10;by posting a PV descriptor to the Kubernetes API &#10;3. User creates a &#10;PersistentVolumeClaim (PVC) &#10;Volume &#10;5. User creates a &#10;pod with a volume &#10;Pod &#10;referencing the PVC &#10;Persistent &#10;VolumeClaim &#10;NFS &#10;export &#10;Persistent &#10;Volume &#10;4. Kubernetes finds a PV of &#10;adequate size and access &#10;mode and binds the PVC &#10;to the PV "/>
          <p:cNvPicPr/>
          <p:nvPr/>
        </p:nvPicPr>
        <p:blipFill>
          <a:blip r:embed="rId2"/>
          <a:stretch/>
        </p:blipFill>
        <p:spPr>
          <a:xfrm>
            <a:off x="929880" y="561600"/>
            <a:ext cx="7027560" cy="3531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155;p 22"/>
          <p:cNvSpPr/>
          <p:nvPr/>
        </p:nvSpPr>
        <p:spPr>
          <a:xfrm>
            <a:off x="357120" y="384480"/>
            <a:ext cx="421380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1500" b="1" strike="noStrike" spc="-1">
                <a:solidFill>
                  <a:srgbClr val="C9211E"/>
                </a:solidFill>
                <a:latin typeface="Libre Franklin"/>
                <a:ea typeface="Libre Franklin"/>
              </a:rPr>
              <a:t>Dynamic provisioning of PersistentVolumes</a:t>
            </a: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Google Shape;156;p 20"/>
          <p:cNvSpPr/>
          <p:nvPr/>
        </p:nvSpPr>
        <p:spPr>
          <a:xfrm>
            <a:off x="421200" y="4722480"/>
            <a:ext cx="5331600" cy="15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1480" tIns="25560" rIns="51480" bIns="2556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800" b="1" strike="noStrike" spc="-1">
                <a:solidFill>
                  <a:srgbClr val="0A323E"/>
                </a:solidFill>
                <a:latin typeface="Libre Franklin"/>
                <a:ea typeface="Libre Franklin"/>
              </a:rPr>
              <a:t>OpenShift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TextBox 40"/>
          <p:cNvSpPr/>
          <p:nvPr/>
        </p:nvSpPr>
        <p:spPr>
          <a:xfrm>
            <a:off x="2286000" y="2418480"/>
            <a:ext cx="45709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TextBox 41"/>
          <p:cNvSpPr/>
          <p:nvPr/>
        </p:nvSpPr>
        <p:spPr>
          <a:xfrm>
            <a:off x="4687920" y="1878480"/>
            <a:ext cx="4570920" cy="243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apiVersion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v1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kind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PersistentVolumeClaim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metadata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name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mongodb-pvc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spec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storageClassName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fast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resources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requests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  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storage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100Mi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accessModes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-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ReadWriteOnce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TextBox 42"/>
          <p:cNvSpPr/>
          <p:nvPr/>
        </p:nvSpPr>
        <p:spPr>
          <a:xfrm>
            <a:off x="358920" y="860040"/>
            <a:ext cx="907776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Libre Franklin"/>
                <a:ea typeface="Arial"/>
              </a:rPr>
              <a:t>The cluster admin, instead of creating PersistentVolumes, can deploy a PersistentVolume provisioner </a:t>
            </a:r>
            <a:br>
              <a:rPr sz="1400"/>
            </a:br>
            <a:r>
              <a:rPr lang="en-GB" sz="1400" b="0" strike="noStrike" spc="-1">
                <a:solidFill>
                  <a:srgbClr val="000000"/>
                </a:solidFill>
                <a:latin typeface="Libre Franklin"/>
                <a:ea typeface="Arial"/>
              </a:rPr>
              <a:t>and define one or more StorageClass objects to let users choose what type of PersistentVolume they want.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TextBox 43"/>
          <p:cNvSpPr/>
          <p:nvPr/>
        </p:nvSpPr>
        <p:spPr>
          <a:xfrm>
            <a:off x="421200" y="1926000"/>
            <a:ext cx="4570920" cy="1584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apiVersion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storage.k8s.io/v1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kind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StorageClass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metadata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name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fast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provisioner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k8s.io/minikube-hostpath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parameters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  </a:t>
            </a:r>
            <a:r>
              <a:rPr lang="en-GB" sz="1400" b="0" strike="noStrike" spc="-1">
                <a:solidFill>
                  <a:srgbClr val="569CD6"/>
                </a:solidFill>
                <a:latin typeface="Consolas"/>
                <a:ea typeface="Arial"/>
              </a:rPr>
              <a:t>type</a:t>
            </a:r>
            <a:r>
              <a:rPr lang="en-GB" sz="1400" b="0" strike="noStrike" spc="-1">
                <a:solidFill>
                  <a:srgbClr val="D4D4D4"/>
                </a:solidFill>
                <a:latin typeface="Consolas"/>
                <a:ea typeface="Arial"/>
              </a:rPr>
              <a:t>: </a:t>
            </a:r>
            <a:r>
              <a:rPr lang="en-GB" sz="1400" b="0" strike="noStrike" spc="-1">
                <a:solidFill>
                  <a:srgbClr val="CE9178"/>
                </a:solidFill>
                <a:latin typeface="Consolas"/>
                <a:ea typeface="Arial"/>
              </a:rPr>
              <a:t>pd-ssd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942480" y="1516680"/>
            <a:ext cx="6913072" cy="158760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b">
            <a:normAutofit fontScale="96666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r-HR" sz="5200" b="1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Openshift Interface</a:t>
            </a:r>
            <a:endParaRPr lang="en-GB" sz="5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155;p 14"/>
          <p:cNvSpPr/>
          <p:nvPr/>
        </p:nvSpPr>
        <p:spPr>
          <a:xfrm>
            <a:off x="363240" y="384840"/>
            <a:ext cx="700488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hr-HR" sz="1500" b="1" strike="noStrike" spc="-1">
                <a:solidFill>
                  <a:srgbClr val="C9211E"/>
                </a:solidFill>
                <a:latin typeface="Arial"/>
                <a:ea typeface="Arial"/>
              </a:rPr>
              <a:t>Openshift Developer web console</a:t>
            </a: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Google Shape;156;p 13"/>
          <p:cNvSpPr/>
          <p:nvPr/>
        </p:nvSpPr>
        <p:spPr>
          <a:xfrm>
            <a:off x="421200" y="4722840"/>
            <a:ext cx="5331600" cy="15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1480" tIns="25560" rIns="51480" bIns="2556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800" b="1" strike="noStrike" spc="-1">
                <a:solidFill>
                  <a:srgbClr val="0A323E"/>
                </a:solidFill>
                <a:latin typeface="Libre Franklin"/>
                <a:ea typeface="Libre Franklin"/>
              </a:rPr>
              <a:t>OpenShift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2" name="Picture 421"/>
          <p:cNvPicPr/>
          <p:nvPr/>
        </p:nvPicPr>
        <p:blipFill>
          <a:blip r:embed="rId2"/>
          <a:stretch/>
        </p:blipFill>
        <p:spPr>
          <a:xfrm>
            <a:off x="360000" y="745200"/>
            <a:ext cx="8263440" cy="3934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155;p 15"/>
          <p:cNvSpPr/>
          <p:nvPr/>
        </p:nvSpPr>
        <p:spPr>
          <a:xfrm>
            <a:off x="363240" y="384840"/>
            <a:ext cx="700488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hr-HR" sz="1500" b="1" strike="noStrike" spc="-1">
                <a:solidFill>
                  <a:srgbClr val="C9211E"/>
                </a:solidFill>
                <a:latin typeface="Arial"/>
                <a:ea typeface="Arial"/>
              </a:rPr>
              <a:t>Openshift Administrator web console</a:t>
            </a: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Google Shape;156;p 14"/>
          <p:cNvSpPr/>
          <p:nvPr/>
        </p:nvSpPr>
        <p:spPr>
          <a:xfrm>
            <a:off x="421200" y="4722840"/>
            <a:ext cx="5331600" cy="15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1480" tIns="25560" rIns="51480" bIns="2556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800" b="1" strike="noStrike" spc="-1">
                <a:solidFill>
                  <a:srgbClr val="0A323E"/>
                </a:solidFill>
                <a:latin typeface="Libre Franklin"/>
                <a:ea typeface="Libre Franklin"/>
              </a:rPr>
              <a:t>OpenShift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5" name="Picture 424"/>
          <p:cNvPicPr/>
          <p:nvPr/>
        </p:nvPicPr>
        <p:blipFill>
          <a:blip r:embed="rId2"/>
          <a:stretch/>
        </p:blipFill>
        <p:spPr>
          <a:xfrm>
            <a:off x="540000" y="730800"/>
            <a:ext cx="7948440" cy="3952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155;p 16"/>
          <p:cNvSpPr/>
          <p:nvPr/>
        </p:nvSpPr>
        <p:spPr>
          <a:xfrm>
            <a:off x="363240" y="384840"/>
            <a:ext cx="700488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hr-HR" sz="1500" b="1" strike="noStrike" spc="-1">
                <a:solidFill>
                  <a:srgbClr val="C9211E"/>
                </a:solidFill>
                <a:latin typeface="Arial"/>
                <a:ea typeface="Arial"/>
              </a:rPr>
              <a:t>Openshift oc command line interface</a:t>
            </a: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Google Shape;156;p 15"/>
          <p:cNvSpPr/>
          <p:nvPr/>
        </p:nvSpPr>
        <p:spPr>
          <a:xfrm>
            <a:off x="421200" y="4722840"/>
            <a:ext cx="5331600" cy="15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1480" tIns="25560" rIns="51480" bIns="2556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800" b="1" strike="noStrike" spc="-1">
                <a:solidFill>
                  <a:srgbClr val="0A323E"/>
                </a:solidFill>
                <a:latin typeface="Libre Franklin"/>
                <a:ea typeface="Libre Franklin"/>
              </a:rPr>
              <a:t>OpenShift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Google Shape;157;p 10"/>
          <p:cNvSpPr/>
          <p:nvPr/>
        </p:nvSpPr>
        <p:spPr>
          <a:xfrm>
            <a:off x="362160" y="841680"/>
            <a:ext cx="8457120" cy="347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 marL="171360" indent="-171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Libre Franklin"/>
              </a:rPr>
              <a:t>Can be downloaded from web interface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Libre Franklin"/>
              </a:rPr>
              <a:t>Login credentials available from web interface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Libre Franklin"/>
              </a:rPr>
              <a:t>Command refference: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1200" b="0" u="sng" strike="noStrike" spc="-1">
                <a:solidFill>
                  <a:srgbClr val="40E0D0"/>
                </a:solidFill>
                <a:uFillTx/>
                <a:latin typeface="Arial"/>
                <a:ea typeface="Libre Franklin"/>
                <a:hlinkClick r:id="rId2"/>
              </a:rPr>
              <a:t>https://docs.openshift.com/container-platform/4.16/cli_reference/openshift_cli/developer-cli-commands.html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Libre Franklin"/>
              </a:rPr>
              <a:t>Cheatsheet at: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200" b="0" u="sng" strike="noStrike" spc="-1">
                <a:solidFill>
                  <a:srgbClr val="40E0D0"/>
                </a:solidFill>
                <a:uFillTx/>
                <a:latin typeface="Arial"/>
                <a:ea typeface="Libre Franklin"/>
                <a:hlinkClick r:id="rId3"/>
              </a:rPr>
              <a:t>https://learn.redhat.com/t5/DO280-Red-Hat-OpenShift/OpenShift-commands-Cheat-Sheet/td-p/35371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Libre Franklin"/>
              </a:rPr>
              <a:t>Also available in our git repo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200" b="0" strike="noStrike" spc="-1">
                <a:solidFill>
                  <a:srgbClr val="222222"/>
                </a:solidFill>
                <a:latin typeface="Arial"/>
                <a:ea typeface="Libre Franklin"/>
              </a:rPr>
              <a:t>Prefered way to work with OpenShift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752040" y="1615680"/>
            <a:ext cx="5151600" cy="104184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r-HR" sz="5200" b="1" strike="noStrike" spc="-1">
                <a:solidFill>
                  <a:srgbClr val="0A323E"/>
                </a:solidFill>
                <a:latin typeface="Libre Franklin"/>
                <a:ea typeface="Libre Franklin"/>
              </a:rPr>
              <a:t>Lab time!</a:t>
            </a:r>
            <a:endParaRPr lang="en-GB" sz="5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55;p29"/>
          <p:cNvSpPr/>
          <p:nvPr/>
        </p:nvSpPr>
        <p:spPr>
          <a:xfrm>
            <a:off x="357120" y="384840"/>
            <a:ext cx="317196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1500" b="1" strike="noStrike" spc="-1">
                <a:solidFill>
                  <a:srgbClr val="C9211E"/>
                </a:solidFill>
                <a:latin typeface="Libre Franklin"/>
                <a:ea typeface="Libre Franklin"/>
              </a:rPr>
              <a:t>Key benefits and capabilities</a:t>
            </a: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Google Shape;156;p29"/>
          <p:cNvSpPr/>
          <p:nvPr/>
        </p:nvSpPr>
        <p:spPr>
          <a:xfrm>
            <a:off x="421200" y="4722840"/>
            <a:ext cx="5331600" cy="15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1480" tIns="25560" rIns="51480" bIns="2556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800" b="1" strike="noStrike" spc="-1">
                <a:solidFill>
                  <a:srgbClr val="0A323E"/>
                </a:solidFill>
                <a:latin typeface="Libre Franklin"/>
                <a:ea typeface="Libre Franklin"/>
              </a:rPr>
              <a:t>Kubernetes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Google Shape;157;p29"/>
          <p:cNvSpPr/>
          <p:nvPr/>
        </p:nvSpPr>
        <p:spPr>
          <a:xfrm>
            <a:off x="203040" y="841680"/>
            <a:ext cx="8533440" cy="71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 marL="285840" lvl="1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800" b="0" strike="noStrike" spc="-1">
                <a:solidFill>
                  <a:srgbClr val="0A323E"/>
                </a:solidFill>
                <a:latin typeface="Libre Franklin"/>
                <a:ea typeface="Libre Franklin"/>
              </a:rPr>
              <a:t>Self-healing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lvl="1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800" b="0" strike="noStrike" spc="-1">
                <a:solidFill>
                  <a:srgbClr val="0A323E"/>
                </a:solidFill>
                <a:latin typeface="Libre Franklin"/>
                <a:ea typeface="Libre Franklin"/>
              </a:rPr>
              <a:t>Manual &amp; Auto scaling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lvl="1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800" b="0" strike="noStrike" spc="-1">
                <a:solidFill>
                  <a:srgbClr val="0A323E"/>
                </a:solidFill>
                <a:latin typeface="Libre Franklin"/>
                <a:ea typeface="Libre Franklin"/>
              </a:rPr>
              <a:t>Automatic scheduling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lvl="1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800" b="0" strike="noStrike" spc="-1">
                <a:solidFill>
                  <a:srgbClr val="0A323E"/>
                </a:solidFill>
                <a:latin typeface="Libre Franklin"/>
                <a:ea typeface="Libre Franklin"/>
              </a:rPr>
              <a:t>Automatic restarting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lvl="1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800" b="0" strike="noStrike" spc="-1">
                <a:solidFill>
                  <a:srgbClr val="0A323E"/>
                </a:solidFill>
                <a:latin typeface="Libre Franklin"/>
                <a:ea typeface="Libre Franklin"/>
              </a:rPr>
              <a:t>Cross-host managed deployments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lvl="1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800" b="0" strike="noStrike" spc="-1">
                <a:solidFill>
                  <a:srgbClr val="0A323E"/>
                </a:solidFill>
                <a:latin typeface="Libre Franklin"/>
                <a:ea typeface="Libre Franklin"/>
              </a:rPr>
              <a:t>Build-in load balancing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lvl="1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800" b="0" strike="noStrike" spc="-1">
                <a:solidFill>
                  <a:srgbClr val="0A323E"/>
                </a:solidFill>
                <a:latin typeface="Libre Franklin"/>
                <a:ea typeface="Libre Franklin"/>
              </a:rPr>
              <a:t>Container livecycle management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en-GB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Box 6"/>
          <p:cNvSpPr/>
          <p:nvPr/>
        </p:nvSpPr>
        <p:spPr>
          <a:xfrm>
            <a:off x="2286000" y="2418840"/>
            <a:ext cx="45709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Box 8"/>
          <p:cNvSpPr/>
          <p:nvPr/>
        </p:nvSpPr>
        <p:spPr>
          <a:xfrm>
            <a:off x="2286000" y="2418840"/>
            <a:ext cx="45709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 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2"/>
          <p:cNvPicPr/>
          <p:nvPr/>
        </p:nvPicPr>
        <p:blipFill>
          <a:blip r:embed="rId2"/>
          <a:stretch/>
        </p:blipFill>
        <p:spPr>
          <a:xfrm>
            <a:off x="884160" y="1101960"/>
            <a:ext cx="7497000" cy="3619800"/>
          </a:xfrm>
          <a:prstGeom prst="rect">
            <a:avLst/>
          </a:prstGeom>
          <a:ln w="0">
            <a:noFill/>
          </a:ln>
        </p:spPr>
      </p:pic>
      <p:sp>
        <p:nvSpPr>
          <p:cNvPr id="139" name="Google Shape;155;p29"/>
          <p:cNvSpPr/>
          <p:nvPr/>
        </p:nvSpPr>
        <p:spPr>
          <a:xfrm>
            <a:off x="357120" y="384840"/>
            <a:ext cx="317196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1500" b="1" strike="noStrike" spc="-1">
                <a:solidFill>
                  <a:srgbClr val="C9211E"/>
                </a:solidFill>
                <a:latin typeface="Libre Franklin"/>
                <a:ea typeface="Libre Franklin"/>
              </a:rPr>
              <a:t>Kubernetes</a:t>
            </a: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Google Shape;156;p29"/>
          <p:cNvSpPr/>
          <p:nvPr/>
        </p:nvSpPr>
        <p:spPr>
          <a:xfrm>
            <a:off x="421200" y="4722840"/>
            <a:ext cx="5331600" cy="15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1480" tIns="25560" rIns="51480" bIns="2556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800" b="1" strike="noStrike" spc="-1">
                <a:solidFill>
                  <a:srgbClr val="0A323E"/>
                </a:solidFill>
                <a:latin typeface="Libre Franklin"/>
                <a:ea typeface="Libre Franklin"/>
              </a:rPr>
              <a:t>Kubernetes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Google Shape;157;p29"/>
          <p:cNvSpPr/>
          <p:nvPr/>
        </p:nvSpPr>
        <p:spPr>
          <a:xfrm>
            <a:off x="203040" y="841680"/>
            <a:ext cx="8533440" cy="71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GB" sz="1000" b="0" u="sng" strike="noStrike" spc="-1">
                <a:solidFill>
                  <a:srgbClr val="40E0D0"/>
                </a:solidFill>
                <a:uFillTx/>
                <a:latin typeface="Libre Franklin"/>
                <a:ea typeface="Libre Franklin"/>
                <a:hlinkClick r:id="rId3"/>
              </a:rPr>
              <a:t>https://cloud.google.com/kubernetes-engine/kubernetes-comic/</a:t>
            </a:r>
            <a:endParaRPr lang="en-GB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Box 6"/>
          <p:cNvSpPr/>
          <p:nvPr/>
        </p:nvSpPr>
        <p:spPr>
          <a:xfrm>
            <a:off x="2286000" y="2418840"/>
            <a:ext cx="45709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Box 8"/>
          <p:cNvSpPr/>
          <p:nvPr/>
        </p:nvSpPr>
        <p:spPr>
          <a:xfrm>
            <a:off x="2286000" y="2418840"/>
            <a:ext cx="45709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 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55;p29"/>
          <p:cNvSpPr/>
          <p:nvPr/>
        </p:nvSpPr>
        <p:spPr>
          <a:xfrm>
            <a:off x="357120" y="384840"/>
            <a:ext cx="317196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1500" b="1" strike="noStrike" spc="-1">
                <a:solidFill>
                  <a:srgbClr val="C9211E"/>
                </a:solidFill>
                <a:latin typeface="Libre Franklin"/>
                <a:ea typeface="Libre Franklin"/>
              </a:rPr>
              <a:t>Design principles</a:t>
            </a: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GB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Google Shape;156;p29"/>
          <p:cNvSpPr/>
          <p:nvPr/>
        </p:nvSpPr>
        <p:spPr>
          <a:xfrm>
            <a:off x="421200" y="4722840"/>
            <a:ext cx="5331600" cy="15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1480" tIns="25560" rIns="51480" bIns="2556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800" b="1" strike="noStrike" spc="-1">
                <a:solidFill>
                  <a:srgbClr val="0A323E"/>
                </a:solidFill>
                <a:latin typeface="Libre Franklin"/>
                <a:ea typeface="Libre Franklin"/>
              </a:rPr>
              <a:t>Kubernetes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Google Shape;157;p29"/>
          <p:cNvSpPr/>
          <p:nvPr/>
        </p:nvSpPr>
        <p:spPr>
          <a:xfrm>
            <a:off x="203040" y="841680"/>
            <a:ext cx="8533440" cy="71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90A0B"/>
                </a:solidFill>
                <a:latin typeface="Libre Franklin"/>
                <a:ea typeface="Arial"/>
              </a:rPr>
              <a:t>Declarative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800" b="0" strike="noStrike" spc="-1">
                <a:solidFill>
                  <a:srgbClr val="090A0B"/>
                </a:solidFill>
                <a:latin typeface="Libre Franklin"/>
                <a:ea typeface="Arial"/>
              </a:rPr>
              <a:t>Distributed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800" b="0" strike="noStrike" spc="-1">
                <a:solidFill>
                  <a:srgbClr val="090A0B"/>
                </a:solidFill>
                <a:latin typeface="Libre Franklin"/>
                <a:ea typeface="Arial"/>
              </a:rPr>
              <a:t>Decoupled services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hr-HR" sz="1800" b="0" strike="noStrike" spc="-1">
                <a:solidFill>
                  <a:srgbClr val="090A0B"/>
                </a:solidFill>
                <a:latin typeface="Libre Franklin"/>
                <a:ea typeface="Arial"/>
              </a:rPr>
              <a:t>Immutable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Box 6"/>
          <p:cNvSpPr/>
          <p:nvPr/>
        </p:nvSpPr>
        <p:spPr>
          <a:xfrm>
            <a:off x="2286000" y="2418840"/>
            <a:ext cx="45709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Box 8"/>
          <p:cNvSpPr/>
          <p:nvPr/>
        </p:nvSpPr>
        <p:spPr>
          <a:xfrm>
            <a:off x="2286000" y="2418840"/>
            <a:ext cx="45709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  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Picture 2"/>
          <p:cNvPicPr/>
          <p:nvPr/>
        </p:nvPicPr>
        <p:blipFill>
          <a:blip r:embed="rId2"/>
          <a:stretch/>
        </p:blipFill>
        <p:spPr>
          <a:xfrm>
            <a:off x="2992680" y="1557000"/>
            <a:ext cx="5743800" cy="2338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40E0D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40E0D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40E0D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40E0D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40E0D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17304</TotalTime>
  <Words>3265</Words>
  <Application>Microsoft Office PowerPoint</Application>
  <PresentationFormat>On-screen Show (16:9)</PresentationFormat>
  <Paragraphs>652</Paragraphs>
  <Slides>69</Slides>
  <Notes>16</Notes>
  <HiddenSlides>0</HiddenSlide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69</vt:i4>
      </vt:variant>
    </vt:vector>
  </HeadingPairs>
  <TitlesOfParts>
    <vt:vector size="74" baseType="lpstr">
      <vt:lpstr>Simple Light</vt:lpstr>
      <vt:lpstr>Simple Light</vt:lpstr>
      <vt:lpstr>Simple Light</vt:lpstr>
      <vt:lpstr>Simple Light</vt:lpstr>
      <vt:lpstr>Simple Light</vt:lpstr>
      <vt:lpstr>OpenShift</vt:lpstr>
      <vt:lpstr>PowerPoint Presentation</vt:lpstr>
      <vt:lpstr>PowerPoint Presentation</vt:lpstr>
      <vt:lpstr>PowerPoint Presentation</vt:lpstr>
      <vt:lpstr>Kubernetes</vt:lpstr>
      <vt:lpstr>PowerPoint Presentation</vt:lpstr>
      <vt:lpstr>PowerPoint Presentation</vt:lpstr>
      <vt:lpstr>PowerPoint Presentation</vt:lpstr>
      <vt:lpstr>PowerPoint Presentation</vt:lpstr>
      <vt:lpstr>Pod</vt:lpstr>
      <vt:lpstr>Pod</vt:lpstr>
      <vt:lpstr>Pod</vt:lpstr>
      <vt:lpstr>Kubernetes Terms</vt:lpstr>
      <vt:lpstr>Kubernetes Terms</vt:lpstr>
      <vt:lpstr>PowerPoint Presentation</vt:lpstr>
      <vt:lpstr>PowerPoint Presentation</vt:lpstr>
      <vt:lpstr>PowerPoint Presentation</vt:lpstr>
      <vt:lpstr>PowerPoint Presentation</vt:lpstr>
      <vt:lpstr>OpenShift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Kubernetes 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Networking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Configmaps and secrets</vt:lpstr>
      <vt:lpstr>PowerPoint Presentation</vt:lpstr>
      <vt:lpstr>PowerPoint Presentation</vt:lpstr>
      <vt:lpstr>Storage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Openshift Interface</vt:lpstr>
      <vt:lpstr>PowerPoint Presentation</vt:lpstr>
      <vt:lpstr>PowerPoint Presentation</vt:lpstr>
      <vt:lpstr>PowerPoint Presentation</vt:lpstr>
      <vt:lpstr>Lab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headline</dc:title>
  <dc:subject/>
  <dc:creator>Anamarija Talijanac</dc:creator>
  <dc:description/>
  <cp:lastModifiedBy/>
  <cp:revision>172</cp:revision>
  <dcterms:modified xsi:type="dcterms:W3CDTF">2025-08-18T12:18:48Z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51</vt:i4>
  </property>
  <property fmtid="{D5CDD505-2E9C-101B-9397-08002B2CF9AE}" pid="3" name="PresentationFormat">
    <vt:lpwstr>On-screen Show (16:9)</vt:lpwstr>
  </property>
  <property fmtid="{D5CDD505-2E9C-101B-9397-08002B2CF9AE}" pid="4" name="Slides">
    <vt:i4>51</vt:i4>
  </property>
</Properties>
</file>