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08E0-8421-4948-9194-2E8D14CB713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98924-B1B1-4AE0-B5A6-6AE577502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5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8924-B1B1-4AE0-B5A6-6AE57750284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4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4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7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3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02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03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966-1BD2-4331-8C5A-84EACC57A6E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832E-AE97-4990-B7A4-297B0D4FB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9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go.r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stat.ru/" TargetMode="External"/><Relationship Id="rId5" Type="http://schemas.openxmlformats.org/officeDocument/2006/relationships/hyperlink" Target="http://www.gks.ru/" TargetMode="External"/><Relationship Id="rId4" Type="http://schemas.openxmlformats.org/officeDocument/2006/relationships/hyperlink" Target="http://hubofdata.ru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rctic.narfu.r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cs.ext.her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Удобный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интерфейс наполнения системы статистической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информацией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Универсальный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сервис, который бы позволял систематизировать любые источники данных и предоставлял отчет, где подсвечены лучшие и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худшие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Возможна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интеграция с крупнейшими порталами открытых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данных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Визуализация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данных должна вызывать эффект «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Call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to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action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», призыв к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действию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Источники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открытых данных: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Открытые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данные России -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data.gov.ru/</a:t>
            </a:r>
          </a:p>
          <a:p>
            <a:pPr>
              <a:lnSpc>
                <a:spcPts val="18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Проект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"Открытые НКО" -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https://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openngo.ru/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Проект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"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Хаб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открытых данных" -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4"/>
              </a:rPr>
              <a:t>http://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4"/>
              </a:rPr>
              <a:t>hubofdata.ru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Росстат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-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5"/>
              </a:rPr>
              <a:t>http://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5"/>
              </a:rPr>
              <a:t>www.gks.ru/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100FE"/>
                </a:solidFill>
                <a:latin typeface="Geometria" panose="020B0503020204020204" pitchFamily="34" charset="0"/>
              </a:rPr>
              <a:t>Федстат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-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6"/>
              </a:rPr>
              <a:t>https://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6"/>
              </a:rPr>
              <a:t>www.fedstat.ru/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Региональные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источники открытых данных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Санкт-Петербург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– один из самых красивых городов Европы, признанный туристический бренд. К сожалению, многие туристы, в первую очередь иностранцы, мало знают о городе.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Изучение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путеводителей и построение собственного туристического маршрута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/>
              </a:rPr>
              <a:t>затратно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 по времени, вследствие чего туристы упускают много возможностей.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Создать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мобильное приложение для построения индивидуального туристического маршрута из любой точки города.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Пользователь обозначает свою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геопозицию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, может задать желаемую длительность (по времени / протяженности маршрута) – и сервис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отрисовывает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маршрут, затрагивающий максимальное количество достопримечательностей города и выдающий информационные справки о местах посещения </a:t>
            </a: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Возможно создание «тематических» туров: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маршрут по местам съемок фильма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«Брат»,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тур по зданиям конкретного архитектора, Петербург Достоевского,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…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Основная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цель сервиса – образовательная, культурная: дать туристу, ничего не знающему о городе, живую и интересную картину его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жизни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Возможна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интеграция приложения с любыми сторонними сервисами (рекомендации ресторанов по пути следования, сайты музеев) для достижения максимальной длительности пользования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приложения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Возможен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 желателен перевод приложения на другие языки, в первую очередь на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английский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использование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AR-технологий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Во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многих городах России получение ремонтных услуг, связанных с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ЖКХ,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является сложной задачей.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Решением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является создание единого диспетчерского центра (ЕДЦ), необходимого ПО и налаживание соответствующих бизнес-процессов и стандартов обслуживания.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Многие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города и регионы останавливает от этого отсутствие квалификации в анализе бизнес-процессов и разработке соответствующего программного обеспечения.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Создать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универсальной чат-бот для размещения на сайтах региональных ЕДЦ для ответа на любые вопросы, связанные с получением любых услуг ЖКХ, устранением мелких бытовых проблем.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 для диспетчерской для систематизации поступающих от пользователей запросов.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Возможно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создание рекомендательного сервиса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для построения приоритета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деятельности диспетчерской (например, при множественных жалобах на одну и ту же проблему жителями одного района). </a:t>
            </a: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Функционал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должен адаптироваться к любому городу России, набору жилищно-коммунальных услуг (можно «включать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» / «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выключать» различные сервисы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Интуитивно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понятно домохозяйке,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пенсионеру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Минимальное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потребление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траффика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Есть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функционал оставления отзывов, жалоб,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рекомендаций 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Работает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функционал информирования жителей (определенных районов) об отключении горячей воды, изменении цен на услуги,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т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Приложение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«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Госуслуги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Москвы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»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Сайт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контакт-центра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Воронежа: https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kc36.ru 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ЗДРАВООХРАНЕНИЕ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История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эксплуатации медицинского оборудования различных видов, фиксируемая в документах, непрозрачна для заказчика и может быть фальсифицирована.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Отказы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оборудования, связанные с невозможностью сделать точную оценку его состояния, приводят к дополнительным затратам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.</a:t>
            </a: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систему независимого учета истории эксплуатации медицинского оборудования (даты и условия покупки-продажи, обслуживание, ремонты,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прочее)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Желательно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использование технологии </a:t>
            </a:r>
            <a:r>
              <a:rPr lang="ru-RU" sz="2000" dirty="0" err="1" smtClean="0">
                <a:solidFill>
                  <a:srgbClr val="0100FE"/>
                </a:solidFill>
                <a:latin typeface="Geometria" panose="020B0503020204020204" pitchFamily="34" charset="0"/>
              </a:rPr>
              <a:t>блокчейн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13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Для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каждой единицы оборудования должны фиксироваться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: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Дата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ввода в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эксплуатацию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События обслуживания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События отказов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Данные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ремонтах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Производственные операции в формате: заказчик, подрядчик, время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начала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операции, время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завершения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операции, место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операции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Реестр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хранят заказчики и подрядчики, которые являются верифицирующими узлами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блокчейн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-сети.</a:t>
            </a: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Предусмотреть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наличие «черных списков» - список злостных нарушителей, список некачественного / сломанного оборудования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ЗДРАВООХРАНЕНИЕ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Одной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из самых распространенных причин осложнения болезней даже после посещения врача является отказ пациентов соблюдать прописанные правила: диета, режим приема медикаментов, ограничение физических нагрузок. 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Смартфоны с соответствующим ПО имеют значительный потенциал для стимулирования пациентов к соблюдению предписанных правил.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Необходимо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мобильное приложение, которое будет заставлять пользователя соблюдать заранее введенные им же самим правила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.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Приложение может напоминать пользователю о времени приема лекарств (уведомления, будильник), может отправлять сообщения его родственникам / прочим контактам.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Ключевым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требованием является разработка методов геймификации: пользователь должен соблюдать введенные им же самим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правила. Возможно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использование следующих методов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: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Бонусные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баллы, разные виды рейтингов, видимые пользователю, его родственникам/близким, лечащему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врачу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Агрессивные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методы напоминания, которые пользователю будет сложно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игнорировать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При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нарушении взятых на себя обязательств возможен перевод заранее заблокированных на банковской карте средств в один из благотворительных фондов на выбор самого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участника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Предложите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другие действенные методы 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10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Существующие мобильные приложения в сфере здравоохранения, например, «Мои таблетки»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На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данный момент каждый выпускник школы, желающий быть зачисленным в университет, должен отправлять комплект документов в бумажном виде по почте.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Исключениями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являются несколько университетов по стране, которые принимают документы онлайн, но это затрагивает только малую часть абитуриентов.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Текущий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механизм трудозатратен, ненадежен (документы могут задержаться или потеряться), потенциально непрозрачен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.</a:t>
            </a: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smtClean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</a:t>
            </a: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И НАУКА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Одним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из стратегических интересов России является освоение Арктических территорий, развитие Северного морского пути, рост грузопотока вдоль Северного побережья страны. </a:t>
            </a: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Средний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житель страны, особенно молодежь, мало знает о процессах, происходящих в этих регионах. 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Создать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мобильное приложение, игру для смартфона для популяризации темы освоения Арктики, процессов, происходящих в ней.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игровом контексте пользователи не замечают, как привыкают к терминам «ледовая проводка», «грузопоток Х миллионов тонн», географических названиям российской Арктики.</a:t>
            </a: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Для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игры участники могут использовать любой сюжет, любой дизайн, любые пользовательские сценарии.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Ключевыми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требованиями являются длительный интерес пользователей и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виральность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.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Материалы Арктик-фонда: </a:t>
            </a:r>
            <a:b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</a:b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http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arctic.narfu.ru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Материалы информационного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агентства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Арктик-инфо: http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://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www.arctic-info.ru 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И НАУКА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Введение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электронных форм отчетности в университетах позволяет достаточно подробно отслеживать индивидуальные траектории студентов, включая историю их курсовых и дипломных проектов, стажировок, многое другое. 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Сбор и систематизация этой статистики, а также изучение информации о последующем трудоустройстве молодых кадров позволяют гораздо быстрее корректировать содержание университетских курсов для повышения качества прикладного образования.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Создать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прототип платформы для мониторинга трудоустройства выпускников университетов. Необходим следующий функционал: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Ведение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цифрового профиля студента - файла, куда будет копироваться информация о результатах учебной деятельности: посещенные лекции, прослушанные курсы, контрольные работы, оценки, стажировки, прочее; заполнение этого профиля студентом и его преподавателями,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руководителями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Максимально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простая, интуитивно понятная и надежная схема обмена данными о студентах с работодателями в обе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стороны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Схема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обработки информации (поиска закономерностей) для внесения конструктивных изменений в образовательные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17343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На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платформе реализована универсальная форма предоставления данных о студенте/выпускнике: к платформе легко подключиться любому университету, любому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работодателю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методы сбора и систематизации статистики о студентах, их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характеристиках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методы работы с цифровыми профилями учащихся, выпускников, которые можно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реализовать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прототип онлайн-платформы, которая позволит перевести подачу документов в университеты в электронный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вид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Необходимо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модель (последовательность действий) поведения обеих сторон (абитуриент и приемная комиссия), которая была бы максимально проста для понимания, прозрачна и защищена от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манипуляций</a:t>
            </a:r>
          </a:p>
        </p:txBody>
      </p:sp>
    </p:spTree>
    <p:extLst>
      <p:ext uri="{BB962C8B-B14F-4D97-AF65-F5344CB8AC3E}">
        <p14:creationId xmlns:p14="http://schemas.microsoft.com/office/powerpoint/2010/main" val="10619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Оплата проезда за проезд в общественном транспорте (трамваи, маршрутные такси) часто производится наличными денежными средствами, прием оплаты осуществляет отдельный человек - кондуктор. Использование терминалов оплаты, установленных около водителя, проблему не решает. </a:t>
            </a: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6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Создать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приложение для смартфона, которое позволяет определить конкретное транспортное средство (ТС) путем сканирования специального кода (например, QR-код), нанесенного на стены салона транспортного средства,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оплатить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проезд в этом ТС и получить электронный чек ККТ об оплате.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Водитель в своем приложении осуществляет мониторинг оплативших/ не оплативших пассажиров и имеет возможность путем синхронизации данных в своем приложении и в приложении пассажира проверить факт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оплаты. Водитель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должен иметь возможность ввести факт оплаты наличными, чтобы «пробить» фискальный кассовый чек.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Возможно использование технологии </a:t>
            </a:r>
            <a:r>
              <a:rPr lang="ru-RU" sz="2000" dirty="0" err="1">
                <a:solidFill>
                  <a:srgbClr val="0100FE"/>
                </a:solidFill>
                <a:latin typeface="Geometria" panose="020B0503020204020204" pitchFamily="34" charset="0"/>
              </a:rPr>
              <a:t>блокчейн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Необходим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(децентрализованный) реестр транспортных средств и сведений об оплате проезда в транспортных средствах.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Для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каждого факта проезда должны фиксироваться следующие сведения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: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взаимодействующие стороны 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параметры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обмена при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взаимодействии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фиксация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действий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сторон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Приветствуется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разработка схемы взаимодействия с системой онлайн касс ФНС России.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79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Знание закона от 22.05.2003 года №54-ФЗ «О применении контрольно-кассовой техники при осуществлении расчетов в Российской Федерации»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На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данный момент существует большое количество программных решений в сфере транспорта и логистики, но они не покрывают весь спектр задач, поэтому у компаний возникает необходимость разрабатывать собственные логистические системы.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Неэффективное использование маршрутов доставки продукции от поставщика к потребителю влечет за собой потерю лояльности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/>
              </a:rPr>
              <a:t>клиентов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/>
              </a:rPr>
              <a:t>и ресурсов. Без информации о дорожных ограничениях для грузового транспорта, рельефе местности, историческом трафике и дорожных знаках расчёт стоимости перевозки груза производится неточно. 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Разработать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платформу для логистических компаний с возможностью кастомизации приложения в зависимости от типа транспорта и решения задач связанных с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: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оптимизацией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затрат на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топливо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планированием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наиболее быстрого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маршрута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100FE"/>
                </a:solidFill>
                <a:latin typeface="Geometria" panose="020B0503020204020204" pitchFamily="34" charset="0"/>
              </a:rPr>
              <a:t>избежанием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мошенничества (топливо, товары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100FE"/>
                </a:solidFill>
                <a:latin typeface="Geometria" panose="020B0503020204020204" pitchFamily="34" charset="0"/>
              </a:rPr>
              <a:t>проложением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маршрута с учетом характеристик грузового транспорта (нагрузка на ось, ширина, высота, вес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);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удовлетворением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потребностей клиента (оповещение о доставке и мониторинг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товаров)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рочих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дополнительных функций, позволяющих повысить эффективность доставки груза и лояльность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23686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Интуитивно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понятный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интерфейс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Проработка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инновационной составляющей продукта – уникальность и конкурентные преимущества по сравнению с аналогами.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Примеры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использования пространственных данных для решения логистических задач (требуется регистрация): 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https://tcs.ext.here.com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  <a:hlinkClick r:id="rId3"/>
              </a:rPr>
              <a:t>/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Геолокационная платформа:  https://developer.here.com/?utm_medium=dev_event&amp;utm_source=community-russia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Сделать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платформу «открытой» и облачной для простого присоединения других вузов по всей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России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Необходимо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показать, что все пользовательские сценарии надежны с точки зрения невозможности манипуляции с обеих </a:t>
            </a: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сторон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ЧЕК-ПОИНТЫ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За время хакатона участники должны будут дважды отчитаться о ходе работы: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Суббота 15.00 – Чек-поинт №1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Воскресенье 11.00 – Чек-поинт №2</a:t>
            </a: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 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996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РЕЗУЛЬТАТЫ РАБОТЫ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До 16.00 в воскресенье команды должны предоставить модератору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Презентацию в формате .</a:t>
            </a:r>
            <a:r>
              <a:rPr lang="en-US" sz="2000" dirty="0" err="1" smtClean="0">
                <a:solidFill>
                  <a:srgbClr val="0100FE"/>
                </a:solidFill>
              </a:rPr>
              <a:t>pptx</a:t>
            </a:r>
            <a:r>
              <a:rPr lang="ru-RU" sz="2000" dirty="0" smtClean="0">
                <a:solidFill>
                  <a:srgbClr val="0100FE"/>
                </a:solidFill>
              </a:rPr>
              <a:t> или .</a:t>
            </a:r>
            <a:r>
              <a:rPr lang="en-US" sz="2000" dirty="0" smtClean="0">
                <a:solidFill>
                  <a:srgbClr val="0100FE"/>
                </a:solidFill>
              </a:rPr>
              <a:t>pdf</a:t>
            </a:r>
            <a:endParaRPr lang="ru-RU" sz="20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Ссылку на репозиторий (вставить в презентацию)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Видео-демонстрацию работы прототипа (желательно)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559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РЕГЛАМЕНТ ПРЕЗЕНТАЦИИ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249485" y="1728539"/>
            <a:ext cx="792611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На презентацию результатов команде выделяется 10 минут: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100FE"/>
                </a:solidFill>
              </a:rPr>
              <a:t>1 </a:t>
            </a:r>
            <a:r>
              <a:rPr lang="ru-RU" sz="2000" dirty="0" smtClean="0">
                <a:solidFill>
                  <a:srgbClr val="0100FE"/>
                </a:solidFill>
              </a:rPr>
              <a:t>минута – подготовка команды (подключение оборудования)</a:t>
            </a:r>
            <a:endParaRPr lang="en-US" sz="20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5 минут – презентация и демонстрация прототипа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100FE"/>
                </a:solidFill>
              </a:rPr>
              <a:t>3 минуты – вопросы от членов жюри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100FE"/>
                </a:solidFill>
              </a:rPr>
              <a:t>1</a:t>
            </a:r>
            <a:r>
              <a:rPr lang="ru-RU" sz="2000" dirty="0" smtClean="0">
                <a:solidFill>
                  <a:srgbClr val="0100FE"/>
                </a:solidFill>
              </a:rPr>
              <a:t> минута – выставление оценок жюри</a:t>
            </a:r>
            <a:endParaRPr lang="en-US" sz="20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13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КРИТЕРИИ ОЦЕНКИ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249485" y="1588628"/>
            <a:ext cx="79261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1. Работоспособность </a:t>
            </a:r>
            <a:r>
              <a:rPr lang="ru-RU" sz="2000" dirty="0">
                <a:solidFill>
                  <a:srgbClr val="0100FE"/>
                </a:solidFill>
              </a:rPr>
              <a:t>прототипа - соответствие технической реализации функциональным требованиям заявленного </a:t>
            </a:r>
            <a:r>
              <a:rPr lang="ru-RU" sz="2000" dirty="0" smtClean="0">
                <a:solidFill>
                  <a:srgbClr val="0100FE"/>
                </a:solidFill>
              </a:rPr>
              <a:t>решения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2. Оригинальность </a:t>
            </a:r>
            <a:r>
              <a:rPr lang="ru-RU" sz="2000" dirty="0">
                <a:solidFill>
                  <a:srgbClr val="0100FE"/>
                </a:solidFill>
              </a:rPr>
              <a:t>идеи - использование нестандартных подходов в решении </a:t>
            </a:r>
            <a:r>
              <a:rPr lang="ru-RU" sz="2000" dirty="0" smtClean="0">
                <a:solidFill>
                  <a:srgbClr val="0100FE"/>
                </a:solidFill>
              </a:rPr>
              <a:t>задачи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3. Масштабируемость </a:t>
            </a:r>
            <a:r>
              <a:rPr lang="ru-RU" sz="2000" dirty="0">
                <a:solidFill>
                  <a:srgbClr val="0100FE"/>
                </a:solidFill>
              </a:rPr>
              <a:t>- потенциал внедрения и развития проекта в условиях цифровой </a:t>
            </a:r>
            <a:r>
              <a:rPr lang="ru-RU" sz="2000" dirty="0" smtClean="0">
                <a:solidFill>
                  <a:srgbClr val="0100FE"/>
                </a:solidFill>
              </a:rPr>
              <a:t>экономики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4. Дизайн </a:t>
            </a:r>
            <a:r>
              <a:rPr lang="ru-RU" sz="2000" dirty="0">
                <a:solidFill>
                  <a:srgbClr val="0100FE"/>
                </a:solidFill>
              </a:rPr>
              <a:t>прототипа - соответствие интерфейса современным требованиям UX/UI-дизайна и удобство </a:t>
            </a:r>
            <a:r>
              <a:rPr lang="ru-RU" sz="2000" dirty="0" smtClean="0">
                <a:solidFill>
                  <a:srgbClr val="0100FE"/>
                </a:solidFill>
              </a:rPr>
              <a:t>использования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5. Бизнес-модель </a:t>
            </a:r>
            <a:r>
              <a:rPr lang="ru-RU" sz="2000" dirty="0">
                <a:solidFill>
                  <a:srgbClr val="0100FE"/>
                </a:solidFill>
              </a:rPr>
              <a:t>- проработанность финансовой устойчивости и потенциал коммерциализации проекта (решения</a:t>
            </a:r>
            <a:r>
              <a:rPr lang="ru-RU" sz="2000" dirty="0" smtClean="0">
                <a:solidFill>
                  <a:srgbClr val="0100FE"/>
                </a:solidFill>
              </a:rPr>
              <a:t>)</a:t>
            </a: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Сервис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 похожим функционалом был разработан и работает в нескольких странах, например, Великобритании: 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https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://www.ucas.com</a:t>
            </a: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САНКТ-ПЕТЕРБУРГ</a:t>
            </a: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6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 smtClean="0">
                <a:solidFill>
                  <a:srgbClr val="0100FE"/>
                </a:solidFill>
              </a:rPr>
              <a:t>Для </a:t>
            </a:r>
            <a:r>
              <a:rPr lang="ru-RU" sz="2000" dirty="0">
                <a:solidFill>
                  <a:srgbClr val="0100FE"/>
                </a:solidFill>
              </a:rPr>
              <a:t>введения какой-либо законодательной инициативы часто бывает необходимо собрать и проанализировать большое количество данных по проблемному вопросу. На практике оказывается, что даже сами по себе систематизация и раскрытие информации вызывают значительный положительный эффект</a:t>
            </a:r>
            <a:r>
              <a:rPr lang="ru-RU" sz="2000" dirty="0" smtClean="0">
                <a:solidFill>
                  <a:srgbClr val="0100FE"/>
                </a:solidFill>
              </a:rPr>
              <a:t>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При сборе нескольких источников открытых данных в одной таблице или на одной диаграмме очевидными становятся лучшие и худшие представители. В результате гражданского контроля и внимания СМИ появляются «черные списки» – и сами компании (организации) начинают активно исправлять ситуацию, чтобы не привлекать негативного внимания. У их коллег по списку появляется значительная мотивация в список не попадать совсем.</a:t>
            </a:r>
            <a:endParaRPr lang="ru-RU" sz="2000" dirty="0" smtClean="0">
              <a:solidFill>
                <a:srgbClr val="0100FE"/>
              </a:solidFill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621091" y="5950817"/>
            <a:ext cx="20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Санкт-Петербург</a:t>
            </a: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</a:t>
            </a: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сервис для сбора, синтеза и визуализации информации о какой-либо актуальной проблеме. Пример: данные по чистоте и переработке отходов предприятий определенного вида (например, гостиниц и отелей) либо экологические показатели муниципальных образований региона.</a:t>
            </a:r>
          </a:p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Полученный сервис стоит воспринимать как новый раздел существующих порталов, а не как отдельный веб-сайт.</a:t>
            </a:r>
            <a:endParaRPr lang="ru-RU" sz="2000" dirty="0" smtClean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2034</Words>
  <Application>Microsoft Office PowerPoint</Application>
  <PresentationFormat>Произвольный</PresentationFormat>
  <Paragraphs>329</Paragraphs>
  <Slides>54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Тема Office</vt:lpstr>
      <vt:lpstr>цифровойпрорыв.рф</vt:lpstr>
      <vt:lpstr>САНКТ-ПЕТЕРБУРГ ГОСУДАРСТВЕННОЕ УПРАВЛЕНИЕ И УСЛУГИ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ГОСУДАРСТВЕННОЕ УПРАВЛЕНИЕ И УСЛУГИ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ЖКХ И ГОРОДСКАЯ СРЕДА</vt:lpstr>
      <vt:lpstr>Презентация PowerPoint</vt:lpstr>
      <vt:lpstr>Презентация PowerPoint</vt:lpstr>
      <vt:lpstr>Презентация PowerPoint</vt:lpstr>
      <vt:lpstr>САНКТ-ПЕТЕРБУРГ ЖКХ И ГОРОДСКАЯ СРЕДА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ЗДРАВООХРАНЕНИЕ</vt:lpstr>
      <vt:lpstr>Презентация PowerPoint</vt:lpstr>
      <vt:lpstr>Презентация PowerPoint</vt:lpstr>
      <vt:lpstr>Презентация PowerPoint</vt:lpstr>
      <vt:lpstr>САНКТ-ПЕТЕРБУРГ ЗДРАВООХРАНЕНИЕ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ОБРАЗОВАНИЕ И НАУКА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ОБРАЗОВАНИЕ И НАУКА</vt:lpstr>
      <vt:lpstr>Презентация PowerPoint</vt:lpstr>
      <vt:lpstr>Презентация PowerPoint</vt:lpstr>
      <vt:lpstr>Презентация PowerPoint</vt:lpstr>
      <vt:lpstr>САНКТ-ПЕТЕРБУРГ ТРАНСПОРТ И ЛОГИСТИКА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САНКТ-ПЕТЕРБУРГ ТРАНСПОРТ И ЛОГИСТИКА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цифровойпрорыв.рф</dc:title>
  <dc:creator>Пользователь Windows</dc:creator>
  <cp:lastModifiedBy>polina.sidlerova@gmail.com</cp:lastModifiedBy>
  <cp:revision>4</cp:revision>
  <dcterms:created xsi:type="dcterms:W3CDTF">2019-06-06T10:27:13Z</dcterms:created>
  <dcterms:modified xsi:type="dcterms:W3CDTF">2019-06-06T11:12:38Z</dcterms:modified>
</cp:coreProperties>
</file>