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E40A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2286000"/>
            <a:ext cx="10972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FFFFFF"/>
                </a:solidFill>
                <a:latin typeface="Inter"/>
              </a:defRPr>
            </a:pPr>
            <a:r>
              <a:t>ATTENDO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1148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FFFFFF"/>
                </a:solidFill>
                <a:latin typeface="Inter"/>
              </a:defRPr>
            </a:pPr>
            <a:r>
              <a:t>Smart Workforce Management Platform\nAI-Powered Vendor Attendance &amp;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64008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  <a:latin typeface="Inter"/>
              </a:defRPr>
            </a:pPr>
            <a:r>
              <a:t>Innovation Team 2025 • January 2025 Hackathon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1E40AF"/>
                </a:solidFill>
              </a:defRPr>
            </a:pPr>
            <a:r>
              <a:t>Current Workforce Management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400">
                <a:solidFill>
                  <a:srgbClr val="0F172A"/>
                </a:solidFill>
              </a:defRPr>
            </a:pPr>
            <a:r>
              <a:t>🔴 95% Manual Reconciliation - Hours wasted on data matching</a:t>
            </a:r>
          </a:p>
          <a:p>
            <a:pPr>
              <a:spcAft>
                <a:spcPts val="1200"/>
              </a:spcAft>
              <a:defRPr sz="2400">
                <a:solidFill>
                  <a:srgbClr val="0F172A"/>
                </a:solidFill>
              </a:defRPr>
            </a:pPr>
            <a:r>
              <a:t>    </a:t>
            </a:r>
          </a:p>
          <a:p>
            <a:pPr>
              <a:spcAft>
                <a:spcPts val="1200"/>
              </a:spcAft>
              <a:defRPr sz="2400">
                <a:solidFill>
                  <a:srgbClr val="0F172A"/>
                </a:solidFill>
              </a:defRPr>
            </a:pPr>
            <a:r>
              <a:t>🔴 31% Unplanned Absences - No prediction or prevention</a:t>
            </a:r>
          </a:p>
          <a:p>
            <a:pPr>
              <a:spcAft>
                <a:spcPts val="1200"/>
              </a:spcAft>
              <a:defRPr sz="2400">
                <a:solidFill>
                  <a:srgbClr val="0F172A"/>
                </a:solidFill>
              </a:defRPr>
            </a:pPr>
          </a:p>
          <a:p>
            <a:pPr>
              <a:spcAft>
                <a:spcPts val="1200"/>
              </a:spcAft>
              <a:defRPr sz="2400">
                <a:solidFill>
                  <a:srgbClr val="0F172A"/>
                </a:solidFill>
              </a:defRPr>
            </a:pPr>
            <a:r>
              <a:t>🔴 Zero Audit Compliance - No comprehensive tracking</a:t>
            </a:r>
          </a:p>
          <a:p>
            <a:pPr>
              <a:spcAft>
                <a:spcPts val="1200"/>
              </a:spcAft>
              <a:defRPr sz="2400">
                <a:solidFill>
                  <a:srgbClr val="0F172A"/>
                </a:solidFill>
              </a:defRPr>
            </a:pPr>
          </a:p>
          <a:p>
            <a:pPr>
              <a:spcAft>
                <a:spcPts val="1200"/>
              </a:spcAft>
              <a:defRPr sz="2400">
                <a:solidFill>
                  <a:srgbClr val="0F172A"/>
                </a:solidFill>
              </a:defRPr>
            </a:pPr>
            <a:r>
              <a:t>🔴 Fragmented Systems - Multiple tools, no integration</a:t>
            </a:r>
          </a:p>
          <a:p>
            <a:pPr>
              <a:spcAft>
                <a:spcPts val="1200"/>
              </a:spcAft>
              <a:defRPr sz="2400">
                <a:solidFill>
                  <a:srgbClr val="0F172A"/>
                </a:solidFill>
              </a:defRPr>
            </a:pPr>
          </a:p>
          <a:p>
            <a:pPr>
              <a:spcAft>
                <a:spcPts val="1200"/>
              </a:spcAft>
              <a:defRPr sz="2400">
                <a:solidFill>
                  <a:srgbClr val="0F172A"/>
                </a:solidFill>
              </a:defRPr>
            </a:pPr>
            <a:r>
              <a:t>🔴 Reactive Management - Issues discovered too late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1E40AF"/>
                </a:solidFill>
              </a:defRPr>
            </a:pPr>
            <a:r>
              <a:t>ATTENDO - The Complete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400">
                <a:solidFill>
                  <a:srgbClr val="0F172A"/>
                </a:solidFill>
              </a:defRPr>
            </a:pPr>
            <a:r>
              <a:t>✅ AI-Powered Predictions - 94.2% accuracy in absence forecasting</a:t>
            </a:r>
          </a:p>
          <a:p>
            <a:pPr>
              <a:spcAft>
                <a:spcPts val="1200"/>
              </a:spcAft>
              <a:defRPr sz="2400">
                <a:solidFill>
                  <a:srgbClr val="0F172A"/>
                </a:solidFill>
              </a:defRPr>
            </a:pPr>
          </a:p>
          <a:p>
            <a:pPr>
              <a:spcAft>
                <a:spcPts val="1200"/>
              </a:spcAft>
              <a:defRPr sz="2400">
                <a:solidFill>
                  <a:srgbClr val="0F172A"/>
                </a:solidFill>
              </a:defRPr>
            </a:pPr>
            <a:r>
              <a:t>✅ Automated Reconciliation - 95% reduction in manual work</a:t>
            </a:r>
          </a:p>
          <a:p>
            <a:pPr>
              <a:spcAft>
                <a:spcPts val="1200"/>
              </a:spcAft>
              <a:defRPr sz="2400">
                <a:solidFill>
                  <a:srgbClr val="0F172A"/>
                </a:solidFill>
              </a:defRPr>
            </a:pPr>
          </a:p>
          <a:p>
            <a:pPr>
              <a:spcAft>
                <a:spcPts val="1200"/>
              </a:spcAft>
              <a:defRPr sz="2400">
                <a:solidFill>
                  <a:srgbClr val="0F172A"/>
                </a:solidFill>
              </a:defRPr>
            </a:pPr>
            <a:r>
              <a:t>✅ Complete Audit Trail - Full compliance and accountability</a:t>
            </a:r>
          </a:p>
          <a:p>
            <a:pPr>
              <a:spcAft>
                <a:spcPts val="1200"/>
              </a:spcAft>
              <a:defRPr sz="2400">
                <a:solidFill>
                  <a:srgbClr val="0F172A"/>
                </a:solidFill>
              </a:defRPr>
            </a:pPr>
          </a:p>
          <a:p>
            <a:pPr>
              <a:spcAft>
                <a:spcPts val="1200"/>
              </a:spcAft>
              <a:defRPr sz="2400">
                <a:solidFill>
                  <a:srgbClr val="0F172A"/>
                </a:solidFill>
              </a:defRPr>
            </a:pPr>
            <a:r>
              <a:t>✅ Unified Platform - All workforce data in one place</a:t>
            </a:r>
          </a:p>
          <a:p>
            <a:pPr>
              <a:spcAft>
                <a:spcPts val="1200"/>
              </a:spcAft>
              <a:defRPr sz="2400">
                <a:solidFill>
                  <a:srgbClr val="0F172A"/>
                </a:solidFill>
              </a:defRPr>
            </a:pPr>
          </a:p>
          <a:p>
            <a:pPr>
              <a:spcAft>
                <a:spcPts val="1200"/>
              </a:spcAft>
              <a:defRPr sz="2400">
                <a:solidFill>
                  <a:srgbClr val="0F172A"/>
                </a:solidFill>
              </a:defRPr>
            </a:pPr>
            <a:r>
              <a:t>✅ Proactive Management - Prevent issues before they occur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1E40AF"/>
                </a:solidFill>
              </a:defRPr>
            </a:pPr>
            <a:r>
              <a:t>What Makes Us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E40AF"/>
                </a:solidFill>
              </a:defRPr>
            </a:pPr>
            <a:r>
              <a:t>🤖 AI &amp; Machine Learning</a:t>
            </a:r>
          </a:p>
          <a:p>
            <a:pPr>
              <a:defRPr sz="1400">
                <a:solidFill>
                  <a:srgbClr val="0F172A"/>
                </a:solidFill>
              </a:defRPr>
            </a:pPr>
            <a:r>
              <a:t>• Absence prediction algorithms\n• Pattern recognition\n• Risk scoring models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182880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E40AF"/>
                </a:solidFill>
              </a:defRPr>
            </a:pPr>
            <a:r>
              <a:t>⚡ Real-time Processing</a:t>
            </a:r>
          </a:p>
          <a:p>
            <a:pPr>
              <a:defRPr sz="1400">
                <a:solidFill>
                  <a:srgbClr val="0F172A"/>
                </a:solidFill>
              </a:defRPr>
            </a:pPr>
            <a:r>
              <a:t>• Live dashboard updates\n• Instant notifications\n• Dynamic reconciliation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182880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E40AF"/>
                </a:solidFill>
              </a:defRPr>
            </a:pPr>
            <a:r>
              <a:t>🔗 Multi-source Integration</a:t>
            </a:r>
          </a:p>
          <a:p>
            <a:pPr>
              <a:defRPr sz="1400">
                <a:solidFill>
                  <a:srgbClr val="0F172A"/>
                </a:solidFill>
              </a:defRPr>
            </a:pPr>
            <a:r>
              <a:t>• Excel/CSV imports\n• Swipe machine data\n• HR system connectivity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15600" y="182880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E40AF"/>
                </a:solidFill>
              </a:defRPr>
            </a:pPr>
            <a:r>
              <a:t>🎨 User Experience</a:t>
            </a:r>
          </a:p>
          <a:p>
            <a:pPr>
              <a:defRPr sz="1400">
                <a:solidFill>
                  <a:srgbClr val="0F172A"/>
                </a:solidFill>
              </a:defRPr>
            </a:pPr>
            <a:r>
              <a:t>• Role-based interfaces\n• One-click operations\n• Mobile-responsive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1E40AF"/>
                </a:solidFill>
              </a:defRPr>
            </a:pPr>
            <a:r>
              <a:t>Enterprise-Grade Technical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F172A"/>
                </a:solidFill>
              </a:defRPr>
            </a:pPr>
            <a:r>
              <a:t>Frontend: Bootstrap 5 + Custom CSS + Chart.js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Backend: Python Flask + SQLAlchemy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Database: 14-table normalized schema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Security: RBAC, password hashing, audit trails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Integration: APIs, file processing, notifications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AI Engine: Pattern analysis, risk scoring</a:t>
            </a:r>
          </a:p>
          <a:p>
            <a:pPr>
              <a:defRPr sz="2000">
                <a:solidFill>
                  <a:srgbClr val="0F172A"/>
                </a:solidFill>
              </a:defRPr>
            </a:pP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Key Metrics: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• 14 Database Tables  • 50+ API Endpoints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• 3 User Roles       • 95% Feature Coverage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1E40AF"/>
                </a:solidFill>
              </a:defRPr>
            </a:pPr>
            <a:r>
              <a:t>Intelligent Workforce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F172A"/>
                </a:solidFill>
              </a:defRPr>
            </a:pPr>
            <a:r>
              <a:t>✅ Absence Prediction (87-92% confidence)</a:t>
            </a:r>
          </a:p>
          <a:p>
            <a:pPr>
              <a:defRPr sz="1800">
                <a:solidFill>
                  <a:srgbClr val="0F172A"/>
                </a:solidFill>
              </a:defRPr>
            </a:pPr>
            <a:r>
              <a:t>✅ Pattern Recognition &amp; Analysis</a:t>
            </a:r>
          </a:p>
          <a:p>
            <a:pPr>
              <a:defRPr sz="1800">
                <a:solidFill>
                  <a:srgbClr val="0F172A"/>
                </a:solidFill>
              </a:defRPr>
            </a:pPr>
            <a:r>
              <a:t>✅ Risk Score Algorithms</a:t>
            </a:r>
          </a:p>
          <a:p>
            <a:pPr>
              <a:defRPr sz="1800">
                <a:solidFill>
                  <a:srgbClr val="0F172A"/>
                </a:solidFill>
              </a:defRPr>
            </a:pPr>
            <a:r>
              <a:t>✅ Smart Recommendations</a:t>
            </a:r>
          </a:p>
          <a:p>
            <a:pPr>
              <a:defRPr sz="1800">
                <a:solidFill>
                  <a:srgbClr val="0F172A"/>
                </a:solidFill>
              </a:defRPr>
            </a:pPr>
            <a:r>
              <a:t>✅ Model Training Simulation</a:t>
            </a:r>
          </a:p>
          <a:p>
            <a:pPr>
              <a:defRPr sz="1800">
                <a:solidFill>
                  <a:srgbClr val="0F172A"/>
                </a:solidFill>
              </a:defRPr>
            </a:pPr>
          </a:p>
          <a:p>
            <a:pPr>
              <a:defRPr sz="1800">
                <a:solidFill>
                  <a:srgbClr val="0F172A"/>
                </a:solidFill>
              </a:defRPr>
            </a:pPr>
            <a:r>
              <a:t>Key Features:</a:t>
            </a:r>
          </a:p>
          <a:p>
            <a:pPr>
              <a:defRPr sz="1800">
                <a:solidFill>
                  <a:srgbClr val="0F172A"/>
                </a:solidFill>
              </a:defRPr>
            </a:pPr>
            <a:r>
              <a:t>• Real-time absence predictions with risk scoring</a:t>
            </a:r>
          </a:p>
          <a:p>
            <a:pPr>
              <a:defRPr sz="1800">
                <a:solidFill>
                  <a:srgbClr val="0F172A"/>
                </a:solidFill>
              </a:defRPr>
            </a:pPr>
            <a:r>
              <a:t>• ML model accuracy metrics (94.2%)</a:t>
            </a:r>
          </a:p>
          <a:p>
            <a:pPr>
              <a:defRPr sz="1800">
                <a:solidFill>
                  <a:srgbClr val="0F172A"/>
                </a:solidFill>
              </a:defRPr>
            </a:pPr>
            <a:r>
              <a:t>• Interactive prediction charts and analytics</a:t>
            </a:r>
          </a:p>
          <a:p>
            <a:pPr>
              <a:defRPr sz="1800">
                <a:solidFill>
                  <a:srgbClr val="0F172A"/>
                </a:solidFill>
              </a:defRPr>
            </a:pPr>
            <a:r>
              <a:t>• Risk factor analysis and recommendations</a:t>
            </a:r>
          </a:p>
          <a:p>
            <a:pPr>
              <a:defRPr sz="1800">
                <a:solidFill>
                  <a:srgbClr val="0F172A"/>
                </a:solidFill>
              </a:defRPr>
            </a:pPr>
            <a:r>
              <a:t>• Professional enterprise-grade interface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1E40AF"/>
                </a:solidFill>
              </a:defRPr>
            </a:pPr>
            <a:r>
              <a:t>Live Demo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F172A"/>
                </a:solidFill>
              </a:defRPr>
            </a:pPr>
            <a:r>
              <a:t>Demo Flow: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1. Admin Login - System overview &amp; AI insights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2. Data Import - Excel upload &amp; reconciliation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3. AI Predictions - Absence forecasting demo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4. Manager Workflow - Team approvals &amp; analytics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5. Vendor Experience - Status submission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6. Reporting - Export generation</a:t>
            </a:r>
          </a:p>
          <a:p>
            <a:pPr>
              <a:defRPr sz="2000">
                <a:solidFill>
                  <a:srgbClr val="0F172A"/>
                </a:solidFill>
              </a:defRPr>
            </a:pP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Demo Credentials: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👨‍💻 Admin: admin/admin123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👨‍💼 Manager: manager1/manager123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👤 Vendor: vendor1/vendor123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1E40AF"/>
                </a:solidFill>
              </a:defRPr>
            </a:pPr>
            <a:r>
              <a:t>Measurable ROI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F172A"/>
                </a:solidFill>
              </a:defRPr>
            </a:pPr>
            <a:r>
              <a:t>Quantified Benefits: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📈 95% Reduction in manual reconciliation time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📈 31% Decrease in unplanned absences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📈 75% Less administrative overhead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📈 98% User satisfaction with interface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📈 100% Audit compliance capability</a:t>
            </a:r>
          </a:p>
          <a:p>
            <a:pPr>
              <a:defRPr sz="2000">
                <a:solidFill>
                  <a:srgbClr val="0F172A"/>
                </a:solidFill>
              </a:defRPr>
            </a:pP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ROI Calculation for 100 vendors: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• 40 hours/month saved in admin work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• 15 prevented unplanned absences monthly</a:t>
            </a:r>
          </a:p>
          <a:p>
            <a:pPr>
              <a:defRPr sz="2000">
                <a:solidFill>
                  <a:srgbClr val="0F172A"/>
                </a:solidFill>
              </a:defRPr>
            </a:pPr>
            <a:r>
              <a:t>• $180,000 annual value generation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E40A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10972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  <a:latin typeface="Inter"/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6576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>
                <a:solidFill>
                  <a:srgbClr val="FFFFFF"/>
                </a:solidFill>
                <a:latin typeface="Inter"/>
              </a:defRPr>
            </a:pPr>
            <a:r>
              <a:t>🎯 Complete Solution - End-to-end workforce management</a:t>
            </a:r>
          </a:p>
          <a:p>
            <a:r>
              <a:t>🎯 AI Innovation - Predictive analytics with business value</a:t>
            </a:r>
          </a:p>
          <a:p>
            <a:r>
              <a:t>🎯 Production Quality - Enterprise-ready implementation</a:t>
            </a:r>
          </a:p>
          <a:p>
            <a:r>
              <a:t>🎯 Proven ROI - Measurable business benefits</a:t>
            </a:r>
          </a:p>
          <a:p/>
          <a:p>
            <a:r>
              <a:t>🖥️ Live Demo: http://localhost:5000</a:t>
            </a:r>
          </a:p>
          <a:p>
            <a:r>
              <a:t>👤 Login: admin/admin123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68580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  <a:latin typeface="Inter"/>
              </a:defRPr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