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93" r:id="rId2"/>
    <p:sldId id="270" r:id="rId3"/>
    <p:sldId id="272" r:id="rId4"/>
    <p:sldId id="273" r:id="rId5"/>
    <p:sldId id="310" r:id="rId6"/>
    <p:sldId id="312" r:id="rId7"/>
    <p:sldId id="313" r:id="rId8"/>
    <p:sldId id="276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85" r:id="rId20"/>
    <p:sldId id="289" r:id="rId21"/>
    <p:sldId id="286" r:id="rId22"/>
    <p:sldId id="290" r:id="rId23"/>
    <p:sldId id="292" r:id="rId24"/>
    <p:sldId id="291" r:id="rId25"/>
    <p:sldId id="314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9" autoAdjust="0"/>
  </p:normalViewPr>
  <p:slideViewPr>
    <p:cSldViewPr>
      <p:cViewPr>
        <p:scale>
          <a:sx n="25" d="100"/>
          <a:sy n="25" d="100"/>
        </p:scale>
        <p:origin x="519" y="-3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FD24A42-8087-49C7-885C-B7F79DB363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135327-AC86-4E7B-8B2C-014F1F3C99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D621-E3E7-4331-963B-50FFF66526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505B29D-E50A-4808-AFCC-67F295A18A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D73E4C-2001-4318-A8E6-9E0998334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7164F7-2798-436A-872C-25D29DECF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02A7-E18C-43D2-8F66-E77E6C27EC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EE66E8-315D-4D1D-A801-C9838B3959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CD56A05-C607-4B28-8A7D-E2C90C531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EB5F-A4D2-4DF2-AB81-DAE4B1189E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92D1D2-578D-4400-B119-FB932EB65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B3D48D-ACA9-4BE6-8A3C-04C9B918D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May 20, 2016</a:t>
            </a:r>
          </a:p>
          <a:p>
            <a:endParaRPr lang="en-US" dirty="0" smtClean="0"/>
          </a:p>
          <a:p>
            <a:r>
              <a:rPr lang="en-US" dirty="0" smtClean="0"/>
              <a:t>Speakers: </a:t>
            </a:r>
            <a:r>
              <a:rPr lang="en-US" cap="none" dirty="0" err="1" smtClean="0"/>
              <a:t>Slava</a:t>
            </a:r>
            <a:r>
              <a:rPr lang="en-US" cap="none" dirty="0" smtClean="0"/>
              <a:t> </a:t>
            </a:r>
            <a:r>
              <a:rPr lang="en-US" cap="none" dirty="0" err="1" smtClean="0"/>
              <a:t>Butkovich</a:t>
            </a:r>
            <a:r>
              <a:rPr lang="en-US" cap="none" dirty="0" smtClean="0"/>
              <a:t>, </a:t>
            </a:r>
            <a:r>
              <a:rPr lang="en-US" cap="none" dirty="0" err="1" smtClean="0"/>
              <a:t>Kayane</a:t>
            </a:r>
            <a:r>
              <a:rPr lang="en-US" cap="none" dirty="0"/>
              <a:t> </a:t>
            </a:r>
            <a:r>
              <a:rPr lang="en-US" cap="none" dirty="0" err="1" smtClean="0"/>
              <a:t>Dingilian</a:t>
            </a:r>
            <a:r>
              <a:rPr lang="en-US" cap="none" dirty="0" smtClean="0"/>
              <a:t>, Shi </a:t>
            </a:r>
            <a:r>
              <a:rPr lang="en-US" cap="none" dirty="0" err="1" smtClean="0"/>
              <a:t>En</a:t>
            </a:r>
            <a:r>
              <a:rPr lang="en-US" cap="none" dirty="0" smtClean="0"/>
              <a:t> Kim, Alp </a:t>
            </a:r>
            <a:r>
              <a:rPr lang="en-US" cap="none" dirty="0" smtClean="0"/>
              <a:t>Mehmet Sunol</a:t>
            </a:r>
            <a:endParaRPr lang="en-GB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AIChE</a:t>
            </a:r>
            <a:r>
              <a:rPr lang="en-US" dirty="0" smtClean="0"/>
              <a:t> Track 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252793"/>
              </p:ext>
            </p:extLst>
          </p:nvPr>
        </p:nvGraphicFramePr>
        <p:xfrm>
          <a:off x="457200" y="533400"/>
          <a:ext cx="8229600" cy="53768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Atmosphere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Biogeochemical Cycles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175b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Oceans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/ESE/CE 226: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Sediment Transport Mechanics and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Morphodynamics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142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Aquatic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149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Marine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Organic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Sessions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Radiation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150c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ACM/ESE 118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Methods in Applied Statistics and Data Analysis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Candes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Richardson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 173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Topics in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154: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Readings in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Paleoclimate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Topics in Atmosphere and Ocean Dynamics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ChE/ESE 158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Aerosol Physics and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Flagan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155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Paleoceanography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ESE/Bi 166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Physiology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000" b="1" dirty="0" smtClean="0">
                          <a:latin typeface="Arial" pitchFamily="34" charset="0"/>
                          <a:cs typeface="Arial" pitchFamily="34" charset="0"/>
                        </a:rPr>
                        <a:t>ESE/Bi 168:</a:t>
                      </a:r>
                      <a:r>
                        <a:rPr lang="it-IT" sz="1000" dirty="0" smtClean="0">
                          <a:latin typeface="Arial" pitchFamily="34" charset="0"/>
                          <a:cs typeface="Arial" pitchFamily="34" charset="0"/>
                        </a:rPr>
                        <a:t> Microbial Metabolic Diversity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170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Ecology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Orphan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 II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: Current Problems in Environmental Science and Engineering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ESE/Ch/Ge 175a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0205"/>
              </p:ext>
            </p:extLst>
          </p:nvPr>
        </p:nvGraphicFramePr>
        <p:xfrm>
          <a:off x="2362200" y="206924"/>
          <a:ext cx="4586698" cy="649867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73757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41a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(Bi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122)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41b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103 b)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41c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(Ay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62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103a)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9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(H108b)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12a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80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ESE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171</a:t>
                      </a:r>
                      <a:endParaRPr kumimoji="0"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HPS 167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latin typeface="+mj-lt"/>
                        </a:rPr>
                        <a:t>ChE</a:t>
                      </a:r>
                      <a:r>
                        <a:rPr lang="en-GB" sz="1400" dirty="0" smtClean="0">
                          <a:latin typeface="+mj-lt"/>
                        </a:rPr>
                        <a:t> 80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j-lt"/>
                        </a:rPr>
                        <a:t>6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XXX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ESE 130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 XXX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 Advice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Know your options, plan ahead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Wide range of ESE classes to take, very flexible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ESE 100 series as prerequisites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Can find particular sequences of ESE classes after that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ESE 158 and ESE 171 are good courses to take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planning, keep track of alternating years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Keep first term senior year light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research!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Profs Flagan, Seinfeld are titans in the aerosol community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Skills gained from research valuable in other fields</a:t>
            </a:r>
          </a:p>
        </p:txBody>
      </p:sp>
    </p:spTree>
    <p:extLst>
      <p:ext uri="{BB962C8B-B14F-4D97-AF65-F5344CB8AC3E}">
        <p14:creationId xmlns:p14="http://schemas.microsoft.com/office/powerpoint/2010/main" val="4727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Well equipped to tackle world’s most pressing problems</a:t>
            </a:r>
          </a:p>
          <a:p>
            <a:pPr marL="862013" lvl="1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Climate change, clean water, clean air, clean energy</a:t>
            </a:r>
            <a:r>
              <a:rPr lang="en-GB" sz="2000" smtClean="0"/>
              <a:t>, health</a:t>
            </a:r>
            <a:endParaRPr lang="en-GB" sz="2000" dirty="0" smtClean="0"/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Graduate School (Chemical Engineering, Environmental Sci./Eng.)</a:t>
            </a:r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Energy Companies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They have a stake in renewable energy and their impact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Government (Regulatory Agencies)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Large volume of positions, but not too many entry level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Once you're in, you're in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Environmental Consulting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1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79848" cy="4572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ChE</a:t>
            </a:r>
            <a:r>
              <a:rPr lang="en-US" dirty="0" smtClean="0"/>
              <a:t> MS?</a:t>
            </a:r>
          </a:p>
          <a:p>
            <a:pPr lvl="1"/>
            <a:r>
              <a:rPr lang="en-US" dirty="0" smtClean="0"/>
              <a:t>Provides solid background in processing of materials</a:t>
            </a:r>
          </a:p>
          <a:p>
            <a:pPr lvl="1"/>
            <a:r>
              <a:rPr lang="en-US" dirty="0" smtClean="0"/>
              <a:t>OPTIMIZATION!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81200"/>
            <a:ext cx="3922159" cy="36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Either </a:t>
            </a:r>
            <a:r>
              <a:rPr lang="en-US" dirty="0" err="1" smtClean="0"/>
              <a:t>ChE</a:t>
            </a:r>
            <a:r>
              <a:rPr lang="en-US" dirty="0" smtClean="0"/>
              <a:t> 128 or ChE90ab</a:t>
            </a:r>
          </a:p>
          <a:p>
            <a:r>
              <a:rPr lang="en-US" dirty="0" smtClean="0"/>
              <a:t>One of the following:  Ch/</a:t>
            </a:r>
            <a:r>
              <a:rPr lang="en-US" dirty="0" err="1" smtClean="0"/>
              <a:t>ChE</a:t>
            </a:r>
            <a:r>
              <a:rPr lang="en-US" dirty="0" smtClean="0"/>
              <a:t> 147, ChE115, or MS133</a:t>
            </a:r>
          </a:p>
          <a:p>
            <a:r>
              <a:rPr lang="en-US" dirty="0" smtClean="0"/>
              <a:t>One of the following:  Ch120, </a:t>
            </a:r>
            <a:r>
              <a:rPr lang="en-US" dirty="0" err="1" smtClean="0"/>
              <a:t>ChE</a:t>
            </a:r>
            <a:r>
              <a:rPr lang="en-US" dirty="0" smtClean="0"/>
              <a:t>/Ch148, MS115, MS/APh120, MS/APh122, or MS131</a:t>
            </a:r>
          </a:p>
          <a:p>
            <a:r>
              <a:rPr lang="en-US" dirty="0" smtClean="0"/>
              <a:t>Five materials science elective courses</a:t>
            </a:r>
          </a:p>
          <a:p>
            <a:pPr lvl="1"/>
            <a:r>
              <a:rPr lang="en-US" dirty="0" smtClean="0"/>
              <a:t>Chosen from ChE118, ChE120, </a:t>
            </a:r>
            <a:r>
              <a:rPr lang="en-US" dirty="0" err="1" smtClean="0"/>
              <a:t>ChE</a:t>
            </a:r>
            <a:r>
              <a:rPr lang="en-US" dirty="0" smtClean="0"/>
              <a:t>/Ch155, </a:t>
            </a:r>
            <a:r>
              <a:rPr lang="en-US" dirty="0" err="1" smtClean="0"/>
              <a:t>ChE</a:t>
            </a:r>
            <a:r>
              <a:rPr lang="en-US" dirty="0" smtClean="0"/>
              <a:t>/Ch164, </a:t>
            </a:r>
            <a:r>
              <a:rPr lang="en-US" dirty="0" err="1" smtClean="0"/>
              <a:t>ChE</a:t>
            </a:r>
            <a:r>
              <a:rPr lang="en-US" dirty="0" smtClean="0"/>
              <a:t>/Ch165, or any MS courses</a:t>
            </a:r>
          </a:p>
        </p:txBody>
      </p:sp>
    </p:spTree>
    <p:extLst>
      <p:ext uri="{BB962C8B-B14F-4D97-AF65-F5344CB8AC3E}">
        <p14:creationId xmlns:p14="http://schemas.microsoft.com/office/powerpoint/2010/main" val="3360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50351"/>
              </p:ext>
            </p:extLst>
          </p:nvPr>
        </p:nvGraphicFramePr>
        <p:xfrm>
          <a:off x="2362200" y="457200"/>
          <a:ext cx="4586698" cy="5632704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73757"/>
                <a:gridCol w="1253368"/>
                <a:gridCol w="3810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MS115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115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MS/ME 162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</a:t>
                      </a:r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APh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MS/EST 143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APh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122</a:t>
                      </a:r>
                      <a:endParaRPr lang="en-US" sz="14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164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 ahead!</a:t>
            </a:r>
          </a:p>
          <a:p>
            <a:r>
              <a:rPr lang="en-US" dirty="0" smtClean="0"/>
              <a:t>Keep your course options open</a:t>
            </a:r>
          </a:p>
          <a:p>
            <a:r>
              <a:rPr lang="en-US" dirty="0" smtClean="0"/>
              <a:t>If it’s offered, TAKE IT</a:t>
            </a:r>
          </a:p>
          <a:p>
            <a:pPr lvl="1"/>
            <a:r>
              <a:rPr lang="en-US" dirty="0" smtClean="0"/>
              <a:t>MS courses are not always offered, even if mentioned in catalog</a:t>
            </a:r>
          </a:p>
          <a:p>
            <a:pPr lvl="1"/>
            <a:r>
              <a:rPr lang="en-US" dirty="0" smtClean="0"/>
              <a:t>Courses may say “offered every other year”, but that’s a lie 90%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Materials track is very diverse!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Grad school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Chemical Engineering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Materials Science Engineering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Electronics, Semiconductors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Polymers, Plastics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Product and Material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Alternative Energy, 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“Unprecedented flexibility”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128 or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90ab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118 &amp;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120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Process engineering &amp; design course</a:t>
            </a:r>
          </a:p>
          <a:p>
            <a:pPr eaLnBrk="1" hangingPunct="1"/>
            <a:r>
              <a:rPr lang="en-US" dirty="0" smtClean="0">
                <a:solidFill>
                  <a:prstClr val="black"/>
                </a:solidFill>
              </a:rPr>
              <a:t>5 </a:t>
            </a:r>
            <a:r>
              <a:rPr lang="en-US" dirty="0" smtClean="0">
                <a:solidFill>
                  <a:prstClr val="black"/>
                </a:solidFill>
              </a:rPr>
              <a:t>ANY engineering electives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Basically you can build your own </a:t>
            </a:r>
            <a:r>
              <a:rPr lang="en-US" dirty="0" smtClean="0">
                <a:solidFill>
                  <a:prstClr val="black"/>
                </a:solidFill>
              </a:rPr>
              <a:t>track 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Ideas: </a:t>
            </a:r>
            <a:r>
              <a:rPr lang="en-US" dirty="0" smtClean="0">
                <a:solidFill>
                  <a:prstClr val="black"/>
                </a:solidFill>
              </a:rPr>
              <a:t>Combine multiple tracks, advanced </a:t>
            </a:r>
            <a:r>
              <a:rPr lang="en-US" dirty="0" err="1" smtClean="0">
                <a:solidFill>
                  <a:prstClr val="black"/>
                </a:solidFill>
              </a:rPr>
              <a:t>ChE</a:t>
            </a:r>
            <a:r>
              <a:rPr lang="en-US" dirty="0" smtClean="0">
                <a:solidFill>
                  <a:prstClr val="black"/>
                </a:solidFill>
              </a:rPr>
              <a:t> track, computational track, “</a:t>
            </a:r>
            <a:r>
              <a:rPr lang="en-US" dirty="0" err="1" smtClean="0">
                <a:solidFill>
                  <a:prstClr val="black"/>
                </a:solidFill>
              </a:rPr>
              <a:t>businessy</a:t>
            </a:r>
            <a:r>
              <a:rPr lang="en-US" dirty="0" smtClean="0">
                <a:solidFill>
                  <a:prstClr val="black"/>
                </a:solidFill>
              </a:rPr>
              <a:t>” track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ChE</a:t>
            </a:r>
            <a:r>
              <a:rPr lang="en-US" dirty="0" smtClean="0"/>
              <a:t> Required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/>
              <a:t>Ch</a:t>
            </a:r>
            <a:r>
              <a:rPr lang="en-US" sz="2000" dirty="0" smtClean="0"/>
              <a:t>/ChE9</a:t>
            </a:r>
          </a:p>
          <a:p>
            <a:pPr eaLnBrk="1" hangingPunct="1"/>
            <a:r>
              <a:rPr lang="en-US" sz="2000" dirty="0" smtClean="0"/>
              <a:t>Ch41abc</a:t>
            </a:r>
          </a:p>
          <a:p>
            <a:pPr eaLnBrk="1" hangingPunct="1"/>
            <a:r>
              <a:rPr lang="en-US" sz="2000" dirty="0" err="1" smtClean="0"/>
              <a:t>ChE</a:t>
            </a:r>
            <a:r>
              <a:rPr lang="en-US" sz="2000" dirty="0" smtClean="0"/>
              <a:t> 62, ChE63ab</a:t>
            </a:r>
          </a:p>
          <a:p>
            <a:pPr eaLnBrk="1" hangingPunct="1"/>
            <a:r>
              <a:rPr lang="en-US" sz="2000" dirty="0" smtClean="0"/>
              <a:t>ACM95ab</a:t>
            </a:r>
          </a:p>
          <a:p>
            <a:pPr eaLnBrk="1" hangingPunct="1"/>
            <a:r>
              <a:rPr lang="en-US" sz="2000" dirty="0" err="1" smtClean="0"/>
              <a:t>Ph</a:t>
            </a:r>
            <a:r>
              <a:rPr lang="en-US" sz="2000" dirty="0" smtClean="0"/>
              <a:t> 2/12a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Ch21abc</a:t>
            </a:r>
          </a:p>
          <a:p>
            <a:pPr eaLnBrk="1" hangingPunct="1"/>
            <a:r>
              <a:rPr lang="en-US" sz="2000" dirty="0" smtClean="0"/>
              <a:t>ChE101, ChE105</a:t>
            </a:r>
          </a:p>
          <a:p>
            <a:pPr eaLnBrk="1" hangingPunct="1"/>
            <a:r>
              <a:rPr lang="en-US" sz="2000" dirty="0" smtClean="0"/>
              <a:t>ChE103abc</a:t>
            </a:r>
          </a:p>
          <a:p>
            <a:pPr eaLnBrk="1" hangingPunct="1"/>
            <a:r>
              <a:rPr lang="en-US" sz="2000" dirty="0" smtClean="0"/>
              <a:t>ChE126</a:t>
            </a:r>
          </a:p>
          <a:p>
            <a:pPr eaLnBrk="1" hangingPunct="1"/>
            <a:r>
              <a:rPr lang="en-US" sz="2000" dirty="0" smtClean="0"/>
              <a:t>Ch/ChE91</a:t>
            </a:r>
          </a:p>
          <a:p>
            <a:pPr eaLnBrk="1" hangingPunct="1"/>
            <a:r>
              <a:rPr lang="en-US" sz="2000" dirty="0" smtClean="0"/>
              <a:t>One of Ec11, BEM102 or BEM103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424367" y="2951947"/>
            <a:ext cx="3089564" cy="954107"/>
          </a:xfrm>
          <a:prstGeom prst="rect">
            <a:avLst/>
          </a:prstGeom>
          <a:noFill/>
        </p:spPr>
        <p:txBody>
          <a:bodyPr wrap="none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defRPr/>
            </a:pPr>
            <a:r>
              <a:rPr lang="en-US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</a:rPr>
              <a:t>&amp; a track!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Ahead</a:t>
            </a:r>
          </a:p>
          <a:p>
            <a:r>
              <a:rPr lang="en-US" dirty="0" smtClean="0"/>
              <a:t>Can study </a:t>
            </a:r>
            <a:r>
              <a:rPr lang="en-US" dirty="0" smtClean="0"/>
              <a:t>abroad more easily </a:t>
            </a:r>
            <a:r>
              <a:rPr lang="en-US" dirty="0" smtClean="0"/>
              <a:t>if you want </a:t>
            </a:r>
          </a:p>
          <a:p>
            <a:r>
              <a:rPr lang="en-US" dirty="0" smtClean="0"/>
              <a:t>Take electives from other </a:t>
            </a:r>
            <a:r>
              <a:rPr lang="en-US" dirty="0" smtClean="0"/>
              <a:t>tracks or other fields of engineering</a:t>
            </a:r>
          </a:p>
          <a:p>
            <a:pPr lvl="1"/>
            <a:r>
              <a:rPr lang="en-US" dirty="0" smtClean="0"/>
              <a:t>Ken </a:t>
            </a:r>
            <a:r>
              <a:rPr lang="en-US" dirty="0" err="1"/>
              <a:t>Pickar</a:t>
            </a:r>
            <a:r>
              <a:rPr lang="en-US" dirty="0"/>
              <a:t> minor (E 105, E 102, E 103) – business oriented</a:t>
            </a:r>
          </a:p>
          <a:p>
            <a:pPr lvl="2"/>
            <a:r>
              <a:rPr lang="en-US" dirty="0"/>
              <a:t>Team based projects</a:t>
            </a:r>
          </a:p>
          <a:p>
            <a:pPr lvl="2"/>
            <a:r>
              <a:rPr lang="en-US" dirty="0"/>
              <a:t>Solving practical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Some CS classes overlap with other engineering</a:t>
            </a:r>
          </a:p>
          <a:p>
            <a:pPr lvl="1"/>
            <a:r>
              <a:rPr lang="en-US" dirty="0" smtClean="0"/>
              <a:t>Some advanced </a:t>
            </a:r>
            <a:r>
              <a:rPr lang="en-US" dirty="0" err="1" smtClean="0"/>
              <a:t>ChE</a:t>
            </a:r>
            <a:r>
              <a:rPr lang="en-US" dirty="0" smtClean="0"/>
              <a:t> classes don’t count for other tracks</a:t>
            </a:r>
            <a:endParaRPr lang="en-US" dirty="0"/>
          </a:p>
          <a:p>
            <a:r>
              <a:rPr lang="en-US" dirty="0" smtClean="0"/>
              <a:t>Possible </a:t>
            </a:r>
            <a:r>
              <a:rPr lang="en-US" dirty="0" smtClean="0"/>
              <a:t>to double with </a:t>
            </a:r>
            <a:r>
              <a:rPr lang="en-US" dirty="0" smtClean="0"/>
              <a:t>BEM, minor in CS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12261"/>
              </p:ext>
            </p:extLst>
          </p:nvPr>
        </p:nvGraphicFramePr>
        <p:xfrm>
          <a:off x="2514600" y="228600"/>
          <a:ext cx="6400802" cy="5955996"/>
        </p:xfrm>
        <a:graphic>
          <a:graphicData uri="http://schemas.openxmlformats.org/drawingml/2006/table">
            <a:tbl>
              <a:tblPr/>
              <a:tblGrid>
                <a:gridCol w="1678899"/>
                <a:gridCol w="228951"/>
                <a:gridCol w="190773"/>
                <a:gridCol w="165964"/>
                <a:gridCol w="1528872"/>
                <a:gridCol w="356737"/>
                <a:gridCol w="1830881"/>
                <a:gridCol w="419725"/>
              </a:tblGrid>
              <a:tr h="25603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 (extra)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Soccer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Took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63 a frosh 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(Some take 105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here)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115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105</a:t>
                      </a:r>
                      <a:endParaRPr kumimoji="0"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141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 160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90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107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Idk (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148?)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90 a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j-lt"/>
                        </a:rPr>
                        <a:t>Ch</a:t>
                      </a:r>
                      <a:r>
                        <a:rPr lang="en-US" sz="1400" dirty="0" smtClean="0">
                          <a:latin typeface="+mj-lt"/>
                        </a:rPr>
                        <a:t>/</a:t>
                      </a:r>
                      <a:r>
                        <a:rPr lang="en-US" sz="1400" dirty="0" err="1" smtClean="0">
                          <a:latin typeface="+mj-lt"/>
                        </a:rPr>
                        <a:t>ChE</a:t>
                      </a:r>
                      <a:r>
                        <a:rPr lang="en-US" sz="1400" dirty="0" smtClean="0">
                          <a:latin typeface="+mj-lt"/>
                        </a:rPr>
                        <a:t> 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PE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1248459"/>
            <a:ext cx="24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only 2 terms of ACM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more additional science/engineering electives needed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</a:t>
            </a:r>
            <a:r>
              <a:rPr lang="en-US" dirty="0" smtClean="0"/>
              <a:t> 2b, some senior year classes in my schedule to the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Flexible</a:t>
            </a:r>
          </a:p>
          <a:p>
            <a:r>
              <a:rPr lang="en-US" dirty="0" smtClean="0"/>
              <a:t>Grad School</a:t>
            </a:r>
            <a:endParaRPr lang="en-US" dirty="0" smtClean="0"/>
          </a:p>
          <a:p>
            <a:r>
              <a:rPr lang="en-US" dirty="0" smtClean="0"/>
              <a:t>Industry 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ChE</a:t>
            </a:r>
            <a:r>
              <a:rPr lang="en-US" dirty="0" smtClean="0"/>
              <a:t>: Finance, Consulting,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want to do Finance/Consulting, be </a:t>
            </a:r>
            <a:r>
              <a:rPr lang="en-US" dirty="0" err="1" smtClean="0"/>
              <a:t>ChE</a:t>
            </a:r>
            <a:r>
              <a:rPr lang="en-US" dirty="0" smtClean="0"/>
              <a:t> because you love </a:t>
            </a:r>
            <a:r>
              <a:rPr lang="en-US" dirty="0" err="1" smtClean="0"/>
              <a:t>ChE</a:t>
            </a:r>
            <a:r>
              <a:rPr lang="en-US" dirty="0" smtClean="0"/>
              <a:t>. There are easier majors if you want to go that route.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Studying abroad is possible</a:t>
            </a:r>
          </a:p>
          <a:p>
            <a:pPr lvl="1"/>
            <a:r>
              <a:rPr lang="en-US" dirty="0" smtClean="0"/>
              <a:t>Cambridge, Edinburgh, Copenhagen</a:t>
            </a:r>
          </a:p>
          <a:p>
            <a:pPr lvl="1"/>
            <a:r>
              <a:rPr lang="en-US" dirty="0" smtClean="0"/>
              <a:t>Not UCL: all </a:t>
            </a:r>
            <a:r>
              <a:rPr lang="en-US" dirty="0" err="1" smtClean="0"/>
              <a:t>ChE</a:t>
            </a:r>
            <a:r>
              <a:rPr lang="en-US" dirty="0" smtClean="0"/>
              <a:t> courses are year-long</a:t>
            </a:r>
          </a:p>
          <a:p>
            <a:r>
              <a:rPr lang="en-US" dirty="0" smtClean="0"/>
              <a:t> Double majoring or minoring is also possible</a:t>
            </a:r>
          </a:p>
          <a:p>
            <a:pPr lvl="1"/>
            <a:r>
              <a:rPr lang="en-US" dirty="0" smtClean="0"/>
              <a:t>Usually within HSS (BEM, English), CS minor</a:t>
            </a:r>
          </a:p>
          <a:p>
            <a:pPr lvl="1"/>
            <a:r>
              <a:rPr lang="en-US" dirty="0" smtClean="0"/>
              <a:t>Don’t necessarily need to overload</a:t>
            </a:r>
          </a:p>
          <a:p>
            <a:r>
              <a:rPr lang="en-US" dirty="0" smtClean="0"/>
              <a:t>These things just take some planning and foresight: think about it now, if you’re interested!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00251"/>
              </p:ext>
            </p:extLst>
          </p:nvPr>
        </p:nvGraphicFramePr>
        <p:xfrm>
          <a:off x="152400" y="4191000"/>
          <a:ext cx="4419600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256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Cambridge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r>
                        <a:rPr lang="en-US" sz="1400" baseline="0" dirty="0" smtClean="0">
                          <a:latin typeface="+mj-lt"/>
                        </a:rPr>
                        <a:t> 99a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12304"/>
              </p:ext>
            </p:extLst>
          </p:nvPr>
        </p:nvGraphicFramePr>
        <p:xfrm>
          <a:off x="4572000" y="4191000"/>
          <a:ext cx="4405086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11174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Edinburgh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6195"/>
              </p:ext>
            </p:extLst>
          </p:nvPr>
        </p:nvGraphicFramePr>
        <p:xfrm>
          <a:off x="2209800" y="304800"/>
          <a:ext cx="4572000" cy="3871028"/>
        </p:xfrm>
        <a:graphic>
          <a:graphicData uri="http://schemas.openxmlformats.org/drawingml/2006/table">
            <a:tbl>
              <a:tblPr/>
              <a:tblGrid>
                <a:gridCol w="1219199"/>
                <a:gridCol w="166263"/>
                <a:gridCol w="138537"/>
                <a:gridCol w="120522"/>
                <a:gridCol w="1110252"/>
                <a:gridCol w="259059"/>
                <a:gridCol w="1156280"/>
                <a:gridCol w="97088"/>
                <a:gridCol w="304800"/>
              </a:tblGrid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2a / Ph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MS115a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/ChE91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“Unprecedented flexibility”</a:t>
            </a:r>
          </a:p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5 100+ level electives</a:t>
            </a:r>
          </a:p>
          <a:p>
            <a:pPr lvl="1"/>
            <a:r>
              <a:rPr lang="en-US" sz="2300" dirty="0" smtClean="0">
                <a:solidFill>
                  <a:prstClr val="black"/>
                </a:solidFill>
              </a:rPr>
              <a:t>Ch213a</a:t>
            </a:r>
            <a:endParaRPr lang="en-US" sz="2300" dirty="0" smtClean="0">
              <a:solidFill>
                <a:prstClr val="black"/>
              </a:solidFill>
            </a:endParaRPr>
          </a:p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5 laboratory classes</a:t>
            </a:r>
            <a:endParaRPr lang="en-US" dirty="0"/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</a:t>
            </a:r>
            <a:r>
              <a:rPr lang="en-US" sz="2800" dirty="0" smtClean="0">
                <a:solidFill>
                  <a:prstClr val="black"/>
                </a:solidFill>
              </a:rPr>
              <a:t> 90, 91</a:t>
            </a:r>
          </a:p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Ma 3 “recommended”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</a:t>
            </a:r>
            <a:r>
              <a:rPr lang="en-US" sz="2800" dirty="0" smtClean="0">
                <a:solidFill>
                  <a:prstClr val="black"/>
                </a:solidFill>
              </a:rPr>
              <a:t> 14</a:t>
            </a:r>
          </a:p>
          <a:p>
            <a:pPr lvl="0" eaLnBrk="1" hangingPunct="1"/>
            <a:r>
              <a:rPr lang="en-US" sz="2800" smtClean="0">
                <a:solidFill>
                  <a:prstClr val="black"/>
                </a:solidFill>
              </a:rPr>
              <a:t>Sucks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eaLnBrk="1" hangingPunct="1"/>
            <a:endParaRPr lang="en-US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Tracks will not:</a:t>
            </a:r>
          </a:p>
          <a:p>
            <a:pPr lvl="1" eaLnBrk="1" hangingPunct="1"/>
            <a:r>
              <a:rPr lang="en-US" dirty="0" smtClean="0"/>
              <a:t> Affect your chances at graduate school</a:t>
            </a:r>
          </a:p>
          <a:p>
            <a:pPr lvl="1" eaLnBrk="1" hangingPunct="1"/>
            <a:r>
              <a:rPr lang="en-US" dirty="0" smtClean="0"/>
              <a:t> Affect your chances at a job too </a:t>
            </a:r>
            <a:r>
              <a:rPr lang="en-US" dirty="0"/>
              <a:t>much </a:t>
            </a:r>
            <a:endParaRPr lang="en-US" dirty="0" smtClean="0"/>
          </a:p>
          <a:p>
            <a:pPr lvl="1" eaLnBrk="1" hangingPunct="1"/>
            <a:r>
              <a:rPr lang="en-US" dirty="0" smtClean="0"/>
              <a:t> Affect what area you end up going into (in graduate school you can start from scratch, to a degree)</a:t>
            </a:r>
          </a:p>
          <a:p>
            <a:pPr eaLnBrk="1" hangingPunct="1"/>
            <a:r>
              <a:rPr lang="en-US" sz="2800" dirty="0" smtClean="0"/>
              <a:t>The Tracks will:</a:t>
            </a:r>
          </a:p>
          <a:p>
            <a:pPr lvl="1" eaLnBrk="1" hangingPunct="1"/>
            <a:r>
              <a:rPr lang="en-US" dirty="0" smtClean="0"/>
              <a:t> Allow you to take graduate level classes in an area of interest</a:t>
            </a:r>
          </a:p>
          <a:p>
            <a:pPr lvl="1" eaLnBrk="1" hangingPunct="1"/>
            <a:r>
              <a:rPr lang="en-US" dirty="0" smtClean="0"/>
              <a:t>Show recruiters that you can diversify into related fields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6176" y="2514600"/>
            <a:ext cx="7851648" cy="1828800"/>
          </a:xfrm>
        </p:spPr>
        <p:txBody>
          <a:bodyPr anchor="ctr">
            <a:noAutofit/>
          </a:bodyPr>
          <a:lstStyle/>
          <a:p>
            <a:pPr algn="ctr"/>
            <a:r>
              <a:rPr lang="en-US" sz="115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163"/>
            <a:ext cx="5562600" cy="4465637"/>
          </a:xfrm>
        </p:spPr>
        <p:txBody>
          <a:bodyPr/>
          <a:lstStyle/>
          <a:p>
            <a:pPr eaLnBrk="1" hangingPunct="1"/>
            <a:r>
              <a:rPr lang="en-US" dirty="0" smtClean="0"/>
              <a:t>What it includes</a:t>
            </a:r>
          </a:p>
          <a:p>
            <a:pPr lvl="1" eaLnBrk="1" hangingPunct="1"/>
            <a:r>
              <a:rPr lang="en-US" dirty="0" smtClean="0"/>
              <a:t>Biological design and engineering</a:t>
            </a:r>
          </a:p>
          <a:p>
            <a:pPr lvl="1" eaLnBrk="1" hangingPunct="1"/>
            <a:r>
              <a:rPr lang="en-US" dirty="0" smtClean="0"/>
              <a:t>Biomaterials</a:t>
            </a:r>
          </a:p>
          <a:p>
            <a:pPr eaLnBrk="1" hangingPunct="1"/>
            <a:r>
              <a:rPr lang="en-US" dirty="0" smtClean="0"/>
              <a:t>What you learn</a:t>
            </a:r>
          </a:p>
          <a:p>
            <a:pPr lvl="1" eaLnBrk="1" hangingPunct="1"/>
            <a:r>
              <a:rPr lang="en-US" dirty="0" err="1" smtClean="0"/>
              <a:t>Biomolecular</a:t>
            </a:r>
            <a:r>
              <a:rPr lang="en-US" dirty="0" smtClean="0"/>
              <a:t> / cell design and engineering</a:t>
            </a:r>
          </a:p>
          <a:p>
            <a:pPr lvl="1" eaLnBrk="1" hangingPunct="1"/>
            <a:r>
              <a:rPr lang="en-US" dirty="0" smtClean="0"/>
              <a:t>Molecular biology</a:t>
            </a:r>
          </a:p>
          <a:p>
            <a:pPr lvl="1" eaLnBrk="1" hangingPunct="1"/>
            <a:r>
              <a:rPr lang="en-US" dirty="0" smtClean="0"/>
              <a:t>Computational modeling</a:t>
            </a:r>
          </a:p>
          <a:p>
            <a:pPr lvl="1" eaLnBrk="1" hangingPunct="1"/>
            <a:r>
              <a:rPr lang="en-US" dirty="0" smtClean="0"/>
              <a:t>Any other areas of interest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24200"/>
            <a:ext cx="361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Bi/Ch 110 (1</a:t>
            </a:r>
            <a:r>
              <a:rPr lang="en-US" baseline="30000" dirty="0" smtClean="0"/>
              <a:t>st</a:t>
            </a:r>
            <a:r>
              <a:rPr lang="en-US" dirty="0" smtClean="0"/>
              <a:t>) (junior)</a:t>
            </a:r>
          </a:p>
          <a:p>
            <a:pPr eaLnBrk="1" hangingPunct="1"/>
            <a:r>
              <a:rPr lang="en-US" dirty="0" smtClean="0"/>
              <a:t>BE/</a:t>
            </a:r>
            <a:r>
              <a:rPr lang="en-US" dirty="0" err="1" smtClean="0"/>
              <a:t>ChE</a:t>
            </a:r>
            <a:r>
              <a:rPr lang="en-US" dirty="0" smtClean="0"/>
              <a:t> 163 (1</a:t>
            </a:r>
            <a:r>
              <a:rPr lang="en-US" baseline="30000" dirty="0" smtClean="0"/>
              <a:t>st</a:t>
            </a:r>
            <a:r>
              <a:rPr lang="en-US" dirty="0" smtClean="0"/>
              <a:t> or 3</a:t>
            </a:r>
            <a:r>
              <a:rPr lang="en-US" baseline="30000" dirty="0" smtClean="0"/>
              <a:t>rd</a:t>
            </a:r>
            <a:r>
              <a:rPr lang="en-US" dirty="0" smtClean="0"/>
              <a:t> depending on 169) (junior or senior)</a:t>
            </a:r>
          </a:p>
          <a:p>
            <a:pPr eaLnBrk="1" hangingPunct="1"/>
            <a:r>
              <a:rPr lang="en-US" dirty="0" err="1" smtClean="0"/>
              <a:t>ChE</a:t>
            </a:r>
            <a:r>
              <a:rPr lang="en-US" dirty="0" smtClean="0"/>
              <a:t> 130 (junior or senior) or ChE90AB (senior)</a:t>
            </a:r>
          </a:p>
          <a:p>
            <a:r>
              <a:rPr lang="en-US" u="sng" dirty="0"/>
              <a:t>Five Bioengineering / Related Electives:</a:t>
            </a:r>
          </a:p>
          <a:p>
            <a:pPr lvl="1"/>
            <a:r>
              <a:rPr lang="en-US" dirty="0"/>
              <a:t>Any other BE class (biomechanics, biomaterials, bio labs, evolution, biological flows, MRI)</a:t>
            </a:r>
          </a:p>
          <a:p>
            <a:pPr lvl="2"/>
            <a:r>
              <a:rPr lang="en-US" dirty="0"/>
              <a:t>What I’ve done: physiology, microfluidics, computer science/bioengineering crossover classes</a:t>
            </a:r>
          </a:p>
          <a:p>
            <a:pPr lvl="1"/>
            <a:r>
              <a:rPr lang="en-US" dirty="0" err="1"/>
              <a:t>ChE</a:t>
            </a:r>
            <a:r>
              <a:rPr lang="en-US" dirty="0"/>
              <a:t> 118 or </a:t>
            </a:r>
            <a:r>
              <a:rPr lang="en-US" dirty="0" err="1"/>
              <a:t>ChE</a:t>
            </a:r>
            <a:r>
              <a:rPr lang="en-US" dirty="0"/>
              <a:t> 120 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505200" y="609600"/>
          <a:ext cx="4572000" cy="561143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4780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2a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7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27c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Bi/Ch 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Art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PS/SS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Pl/HPS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L/F 109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Ch/CHE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6858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Sample schedule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52385" y="1524000"/>
            <a:ext cx="1305215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1" y="2134829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Different for you guys (2 terms ACM 95)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Also, ChE 15 should be in here (winter term) instead of Ma 2b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4343400"/>
            <a:ext cx="652607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5523" y="3962400"/>
            <a:ext cx="243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If you’re really going to take CS 1 outside of freshman year, take it before ChE 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84294"/>
              </p:ext>
            </p:extLst>
          </p:nvPr>
        </p:nvGraphicFramePr>
        <p:xfrm>
          <a:off x="381000" y="152400"/>
          <a:ext cx="8305444" cy="5970848"/>
        </p:xfrm>
        <a:graphic>
          <a:graphicData uri="http://schemas.openxmlformats.org/drawingml/2006/table">
            <a:tbl>
              <a:tblPr/>
              <a:tblGrid>
                <a:gridCol w="2378389"/>
                <a:gridCol w="364811"/>
                <a:gridCol w="105794"/>
                <a:gridCol w="2016872"/>
                <a:gridCol w="470605"/>
                <a:gridCol w="2359729"/>
                <a:gridCol w="76200"/>
                <a:gridCol w="533044"/>
              </a:tblGrid>
              <a:tr h="23932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41A (orgo)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7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62 (separations)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63A (thermo)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15 (Matlab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 2a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 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85 (poetry)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96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 48 (Tai Chi)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103A (transport)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98 (self-research)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ChE/BE/MedE 112 (microfluidics)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 (control)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Bi/Ch 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En/H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197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153 (modeling medicine)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Ch/ChE 91 (writing)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BE/CS/CNS/Bi 191A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BE/CS/CNS/Bi 191B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 122 (econometrics)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108A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108B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106A (Japanese)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80 (self-research)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 21A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 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 21C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bunch of H classes?)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90A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ChE/BE 163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(Advanced Ec or PS)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(PS</a:t>
                      </a:r>
                      <a:r>
                        <a:rPr lang="en-US" sz="1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 or similar)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(Some final BE elective)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smtClean="0"/>
              <a:t>Plan </a:t>
            </a:r>
            <a:r>
              <a:rPr lang="en-US" sz="2000" dirty="0" smtClean="0"/>
              <a:t>your schedule </a:t>
            </a:r>
            <a:r>
              <a:rPr lang="en-US" sz="2000" smtClean="0"/>
              <a:t>in advance (if you want . . .)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Remember lab classes take a lot </a:t>
            </a:r>
            <a:r>
              <a:rPr lang="en-US" sz="2000" smtClean="0"/>
              <a:t>of time (there aren’t that many unless you want to take more)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Some classes are offered </a:t>
            </a:r>
            <a:r>
              <a:rPr lang="en-US" sz="2000" smtClean="0"/>
              <a:t>alternate years (a.k.a., consider taking “optional” classes like your track-specific classes early)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If applying to graduate school, visitation weekends are at the end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term</a:t>
            </a:r>
          </a:p>
          <a:p>
            <a:pPr lvl="1" eaLnBrk="1" hangingPunct="1"/>
            <a:r>
              <a:rPr lang="en-US" sz="2000" dirty="0" smtClean="0"/>
              <a:t>Figure out which classes will count for the track; some Bi/Ch classes may not count</a:t>
            </a:r>
          </a:p>
          <a:p>
            <a:pPr lvl="2" eaLnBrk="1" hangingPunct="1"/>
            <a:r>
              <a:rPr lang="en-US" sz="2000" dirty="0" smtClean="0"/>
              <a:t>Talk to your advisor or Prof</a:t>
            </a:r>
            <a:r>
              <a:rPr lang="en-US" sz="2000" smtClean="0"/>
              <a:t>. Flagan</a:t>
            </a:r>
          </a:p>
          <a:p>
            <a:pPr lvl="1"/>
            <a:r>
              <a:rPr lang="en-US" sz="2200" smtClean="0"/>
              <a:t>Use the “degree audit” on REGIS to see what requirements you have left</a:t>
            </a:r>
            <a:endParaRPr lang="en-US" sz="2200" dirty="0" smtClean="0"/>
          </a:p>
          <a:p>
            <a:pPr eaLnBrk="1" hangingPunct="1"/>
            <a:r>
              <a:rPr lang="en-US" sz="2000" dirty="0" smtClean="0"/>
              <a:t>When applying for internships/jobs which are biology- related, emphasize the “</a:t>
            </a:r>
            <a:r>
              <a:rPr lang="en-US" sz="2000" dirty="0" err="1" smtClean="0"/>
              <a:t>biomolecular</a:t>
            </a:r>
            <a:r>
              <a:rPr lang="en-US" sz="2000" dirty="0" smtClean="0"/>
              <a:t>” part so recruiters know you aren’t a paint-factory/process-</a:t>
            </a:r>
            <a:r>
              <a:rPr lang="en-US" sz="2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 err="1" smtClean="0"/>
              <a:t>ChemE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28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Graduate school</a:t>
            </a:r>
          </a:p>
          <a:p>
            <a:pPr lvl="1" eaLnBrk="1" hangingPunct="1"/>
            <a:r>
              <a:rPr lang="en-US" sz="2000" dirty="0" smtClean="0"/>
              <a:t>Chemical Engineering, emphasis on biology</a:t>
            </a:r>
          </a:p>
          <a:p>
            <a:pPr lvl="1" eaLnBrk="1" hangingPunct="1"/>
            <a:r>
              <a:rPr lang="en-US" sz="2000" dirty="0" smtClean="0"/>
              <a:t>Bioengineering, Biomedical Engineering</a:t>
            </a:r>
          </a:p>
          <a:p>
            <a:pPr lvl="1" eaLnBrk="1" hangingPunct="1"/>
            <a:r>
              <a:rPr lang="en-US" sz="2000" dirty="0" smtClean="0"/>
              <a:t>Quantitative/Computational Biology</a:t>
            </a:r>
          </a:p>
          <a:p>
            <a:pPr eaLnBrk="1" hangingPunct="1"/>
            <a:r>
              <a:rPr lang="en-US" sz="2000" dirty="0" smtClean="0"/>
              <a:t>Jobs</a:t>
            </a:r>
          </a:p>
          <a:p>
            <a:pPr lvl="1" eaLnBrk="1" hangingPunct="1"/>
            <a:r>
              <a:rPr lang="en-US" sz="2000" dirty="0" smtClean="0"/>
              <a:t>Biotechnology (Amgen, Genentech, etc.)</a:t>
            </a:r>
          </a:p>
          <a:p>
            <a:pPr lvl="1" eaLnBrk="1" hangingPunct="1"/>
            <a:r>
              <a:rPr lang="en-US" sz="2000" dirty="0" smtClean="0"/>
              <a:t>Pharmaceuticals (Pfizer, Roche, etc.)</a:t>
            </a:r>
          </a:p>
          <a:p>
            <a:pPr lvl="1" eaLnBrk="1" hangingPunct="1"/>
            <a:r>
              <a:rPr lang="en-US" sz="2000" dirty="0" smtClean="0"/>
              <a:t>Medical Research Institutes (City of Hope, etc.)</a:t>
            </a:r>
          </a:p>
          <a:p>
            <a:pPr lvl="1" eaLnBrk="1" hangingPunct="1"/>
            <a:r>
              <a:rPr lang="en-US" sz="2000" dirty="0" smtClean="0"/>
              <a:t>Food / Consumer Products</a:t>
            </a:r>
          </a:p>
          <a:p>
            <a:pPr eaLnBrk="1" hangingPunct="1"/>
            <a:r>
              <a:rPr lang="en-US" sz="2000" dirty="0" smtClean="0"/>
              <a:t>And if you’re ambitious… Med School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935163"/>
            <a:ext cx="5257800" cy="4389437"/>
          </a:xfrm>
        </p:spPr>
        <p:txBody>
          <a:bodyPr>
            <a:normAutofit/>
          </a:bodyPr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environmental track focuses on big picture concepts of the earth's systems and the chemistry, physics, and biology behind them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Core </a:t>
            </a:r>
            <a:r>
              <a:rPr lang="en-GB" sz="2400" dirty="0" err="1" smtClean="0"/>
              <a:t>ChE</a:t>
            </a:r>
            <a:r>
              <a:rPr lang="en-GB" sz="2400" dirty="0" smtClean="0"/>
              <a:t> curriculum provides a solid foundation for ESE courses.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Wide variety of courses to satisfy your environmental interests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Research is mainly in atmospheric chemistry and physics</a:t>
            </a:r>
          </a:p>
          <a:p>
            <a:endParaRPr lang="en-US" dirty="0"/>
          </a:p>
        </p:txBody>
      </p:sp>
      <p:pic>
        <p:nvPicPr>
          <p:cNvPr id="4" name="Picture 14" descr="earthPic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0" y="31242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90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2352</TotalTime>
  <Words>2276</Words>
  <Application>Microsoft Office PowerPoint</Application>
  <PresentationFormat>On-screen Show (4:3)</PresentationFormat>
  <Paragraphs>897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Georgia</vt:lpstr>
      <vt:lpstr>Times New Roman</vt:lpstr>
      <vt:lpstr>Wingdings</vt:lpstr>
      <vt:lpstr>Wingdings 2</vt:lpstr>
      <vt:lpstr>Civic</vt:lpstr>
      <vt:lpstr>AIChE Track Talk</vt:lpstr>
      <vt:lpstr>General ChE Required Courses</vt:lpstr>
      <vt:lpstr>Biomolecular Track</vt:lpstr>
      <vt:lpstr>Biomolecular Track: Courses</vt:lpstr>
      <vt:lpstr>PowerPoint Presentation</vt:lpstr>
      <vt:lpstr>PowerPoint Presentation</vt:lpstr>
      <vt:lpstr>Biomolecular Track: Advice</vt:lpstr>
      <vt:lpstr>Future Opportunities</vt:lpstr>
      <vt:lpstr>Environmental Track</vt:lpstr>
      <vt:lpstr>PowerPoint Presentation</vt:lpstr>
      <vt:lpstr>PowerPoint Presentation</vt:lpstr>
      <vt:lpstr>Environmental Track Advice</vt:lpstr>
      <vt:lpstr>Future Opportunities</vt:lpstr>
      <vt:lpstr>Materials Track</vt:lpstr>
      <vt:lpstr>Materials Track Courses</vt:lpstr>
      <vt:lpstr>PowerPoint Presentation</vt:lpstr>
      <vt:lpstr>Materials Track Advice</vt:lpstr>
      <vt:lpstr>Future Opportunities</vt:lpstr>
      <vt:lpstr>Process Systems Track</vt:lpstr>
      <vt:lpstr>Process Systems Track Advice</vt:lpstr>
      <vt:lpstr>PowerPoint Presentation</vt:lpstr>
      <vt:lpstr>Future Opportunities </vt:lpstr>
      <vt:lpstr>Other Opportunities</vt:lpstr>
      <vt:lpstr>PowerPoint Presentation</vt:lpstr>
      <vt:lpstr>Chemistry Track</vt:lpstr>
      <vt:lpstr>Concluding Remarks</vt:lpstr>
      <vt:lpstr>Questions?</vt:lpstr>
    </vt:vector>
  </TitlesOfParts>
  <Company>Caltech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Biomolecular Track</dc:title>
  <dc:creator>Yuan Gong</dc:creator>
  <cp:lastModifiedBy>Alp Sunol</cp:lastModifiedBy>
  <cp:revision>159</cp:revision>
  <dcterms:created xsi:type="dcterms:W3CDTF">2011-04-20T07:16:23Z</dcterms:created>
  <dcterms:modified xsi:type="dcterms:W3CDTF">2016-05-20T19:08:46Z</dcterms:modified>
</cp:coreProperties>
</file>