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94FF"/>
    <a:srgbClr val="4B5EFF"/>
    <a:srgbClr val="B8B8B8"/>
    <a:srgbClr val="B89FBB"/>
    <a:srgbClr val="04C357"/>
    <a:srgbClr val="0743FF"/>
    <a:srgbClr val="FF5F08"/>
    <a:srgbClr val="24347F"/>
    <a:srgbClr val="1F7F19"/>
    <a:srgbClr val="B96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6" autoAdjust="0"/>
    <p:restoredTop sz="96794" autoAdjust="0"/>
  </p:normalViewPr>
  <p:slideViewPr>
    <p:cSldViewPr snapToGrid="0" snapToObjects="1">
      <p:cViewPr varScale="1">
        <p:scale>
          <a:sx n="89" d="100"/>
          <a:sy n="89" d="100"/>
        </p:scale>
        <p:origin x="1434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52F61-9FF6-4840-B31C-FCC3803FCEDC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6830-CACC-44C7-9259-7236BFA61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2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2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3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4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5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5664DC-010D-7441-9482-ABDC16F482D7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713" y="628953"/>
            <a:ext cx="82126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800" dirty="0" smtClean="0"/>
              <a:t> </a:t>
            </a:r>
          </a:p>
          <a:p>
            <a:pPr algn="ctr"/>
            <a:r>
              <a:rPr lang="pl-PL" sz="5400" dirty="0" smtClean="0">
                <a:solidFill>
                  <a:srgbClr val="FF5F08"/>
                </a:solidFill>
              </a:rPr>
              <a:t>Ch</a:t>
            </a:r>
            <a:r>
              <a:rPr lang="en-US" sz="5400" dirty="0" err="1" smtClean="0">
                <a:solidFill>
                  <a:srgbClr val="FF5F08"/>
                </a:solidFill>
              </a:rPr>
              <a:t>em</a:t>
            </a:r>
            <a:r>
              <a:rPr lang="pl-PL" sz="4800" dirty="0" smtClean="0">
                <a:solidFill>
                  <a:srgbClr val="C00000"/>
                </a:solidFill>
              </a:rPr>
              <a:t> </a:t>
            </a:r>
            <a:r>
              <a:rPr lang="pl-PL" sz="4800" dirty="0">
                <a:solidFill>
                  <a:srgbClr val="FFFFFF"/>
                </a:solidFill>
              </a:rPr>
              <a:t>vs. </a:t>
            </a:r>
            <a:r>
              <a:rPr lang="pl-PL" sz="5400" dirty="0" smtClean="0">
                <a:solidFill>
                  <a:srgbClr val="7394FF"/>
                </a:solidFill>
              </a:rPr>
              <a:t>Ch</a:t>
            </a:r>
            <a:r>
              <a:rPr lang="en-US" sz="5400" dirty="0" err="1" smtClean="0">
                <a:solidFill>
                  <a:srgbClr val="7394FF"/>
                </a:solidFill>
              </a:rPr>
              <a:t>em</a:t>
            </a:r>
            <a:r>
              <a:rPr lang="pl-PL" sz="5400" dirty="0" smtClean="0">
                <a:solidFill>
                  <a:srgbClr val="7394FF"/>
                </a:solidFill>
              </a:rPr>
              <a:t>E</a:t>
            </a:r>
            <a:r>
              <a:rPr lang="pl-PL" sz="4800" dirty="0" smtClean="0">
                <a:solidFill>
                  <a:srgbClr val="0743FF"/>
                </a:solidFill>
              </a:rPr>
              <a:t> </a:t>
            </a:r>
          </a:p>
          <a:p>
            <a:pPr algn="ctr"/>
            <a:r>
              <a:rPr lang="pl-PL" sz="6000" dirty="0" err="1" smtClean="0">
                <a:solidFill>
                  <a:schemeClr val="bg1"/>
                </a:solidFill>
              </a:rPr>
              <a:t>Showdown</a:t>
            </a:r>
            <a:r>
              <a:rPr lang="pl-PL" sz="6000" dirty="0" smtClean="0">
                <a:solidFill>
                  <a:srgbClr val="000090"/>
                </a:solidFill>
              </a:rPr>
              <a:t> </a:t>
            </a:r>
            <a:endParaRPr lang="pl-PL" sz="6000" dirty="0">
              <a:solidFill>
                <a:srgbClr val="00009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Presented </a:t>
            </a:r>
            <a:r>
              <a:rPr lang="en-US" sz="2400" dirty="0">
                <a:solidFill>
                  <a:srgbClr val="FFFFFF"/>
                </a:solidFill>
              </a:rPr>
              <a:t>by </a:t>
            </a:r>
            <a:r>
              <a:rPr lang="en-US" sz="2400" dirty="0" smtClean="0">
                <a:solidFill>
                  <a:srgbClr val="FF5F08"/>
                </a:solidFill>
              </a:rPr>
              <a:t>Saaket Agrawal </a:t>
            </a:r>
            <a:r>
              <a:rPr lang="en-US" sz="2400" dirty="0" smtClean="0">
                <a:solidFill>
                  <a:srgbClr val="FFFFFF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394FF"/>
                </a:solidFill>
              </a:rPr>
              <a:t>Alp </a:t>
            </a:r>
            <a:r>
              <a:rPr lang="en-US" sz="2400" dirty="0" err="1" smtClean="0">
                <a:solidFill>
                  <a:srgbClr val="7394FF"/>
                </a:solidFill>
              </a:rPr>
              <a:t>Sunol</a:t>
            </a:r>
            <a:endParaRPr lang="en-US" sz="2400" dirty="0" smtClean="0">
              <a:solidFill>
                <a:srgbClr val="7394FF"/>
              </a:solidFill>
            </a:endParaRPr>
          </a:p>
          <a:p>
            <a:pPr lvl="1" algn="ctr"/>
            <a:endParaRPr lang="en-US" dirty="0" smtClean="0"/>
          </a:p>
          <a:p>
            <a:pPr lvl="1" algn="ctr"/>
            <a:r>
              <a:rPr lang="en-US" sz="2200" dirty="0" smtClean="0">
                <a:solidFill>
                  <a:srgbClr val="FFFFFF"/>
                </a:solidFill>
              </a:rPr>
              <a:t>Jointly </a:t>
            </a:r>
            <a:r>
              <a:rPr lang="en-US" sz="2200" dirty="0">
                <a:solidFill>
                  <a:srgbClr val="FFFFFF"/>
                </a:solidFill>
              </a:rPr>
              <a:t>sponsored by </a:t>
            </a:r>
          </a:p>
          <a:p>
            <a:pPr algn="ctr"/>
            <a:r>
              <a:rPr lang="cs-CZ" sz="2200" dirty="0">
                <a:solidFill>
                  <a:srgbClr val="FF5F08"/>
                </a:solidFill>
              </a:rPr>
              <a:t>Caltech </a:t>
            </a:r>
            <a:r>
              <a:rPr lang="cs-CZ" sz="2200" dirty="0" err="1" smtClean="0">
                <a:solidFill>
                  <a:srgbClr val="FF5F08"/>
                </a:solidFill>
              </a:rPr>
              <a:t>Chemistry</a:t>
            </a:r>
            <a:r>
              <a:rPr lang="cs-CZ" sz="2200" dirty="0" smtClean="0">
                <a:solidFill>
                  <a:srgbClr val="FF5F08"/>
                </a:solidFill>
              </a:rPr>
              <a:t> </a:t>
            </a:r>
            <a:r>
              <a:rPr lang="cs-CZ" sz="2200" dirty="0">
                <a:solidFill>
                  <a:srgbClr val="FF5F08"/>
                </a:solidFill>
              </a:rPr>
              <a:t>Club </a:t>
            </a:r>
            <a:r>
              <a:rPr lang="cs-CZ" sz="2200" dirty="0">
                <a:solidFill>
                  <a:srgbClr val="FFFFFF"/>
                </a:solidFill>
              </a:rPr>
              <a:t>and</a:t>
            </a:r>
            <a:r>
              <a:rPr lang="cs-CZ" sz="2200" dirty="0"/>
              <a:t> </a:t>
            </a:r>
            <a:r>
              <a:rPr lang="cs-CZ" sz="2200" dirty="0">
                <a:solidFill>
                  <a:srgbClr val="7394FF"/>
                </a:solidFill>
              </a:rPr>
              <a:t>Caltech </a:t>
            </a:r>
            <a:r>
              <a:rPr lang="cs-CZ" sz="2400" dirty="0" err="1">
                <a:solidFill>
                  <a:srgbClr val="7394FF"/>
                </a:solidFill>
              </a:rPr>
              <a:t>AIChE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  <a:r>
              <a:rPr lang="cs-CZ" sz="2400" dirty="0" err="1">
                <a:solidFill>
                  <a:srgbClr val="7394FF"/>
                </a:solidFill>
              </a:rPr>
              <a:t>Chapter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</a:p>
          <a:p>
            <a:pPr algn="ctr"/>
            <a:r>
              <a:rPr lang="en-US" sz="2200" smtClean="0">
                <a:solidFill>
                  <a:srgbClr val="FFFFFF"/>
                </a:solidFill>
              </a:rPr>
              <a:t>1 April </a:t>
            </a:r>
            <a:r>
              <a:rPr lang="en-US" sz="2200" dirty="0" smtClean="0">
                <a:solidFill>
                  <a:srgbClr val="FFFFFF"/>
                </a:solidFill>
              </a:rPr>
              <a:t>2015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7333" y="263454"/>
            <a:ext cx="7801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Philosophy </a:t>
            </a:r>
            <a:r>
              <a:rPr lang="en-US" sz="4000" dirty="0">
                <a:solidFill>
                  <a:schemeClr val="bg1"/>
                </a:solidFill>
              </a:rPr>
              <a:t>and General Outlook 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3" y="1276891"/>
            <a:ext cx="3894667" cy="4560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Understanding fundamental chemical concepts (chemical bond/reactivity, etc.) at their core and exploiting them for practical applications.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Subfields</a:t>
            </a:r>
            <a:r>
              <a:rPr lang="en-US" sz="1600" dirty="0">
                <a:solidFill>
                  <a:srgbClr val="FFFFFF"/>
                </a:solidFill>
              </a:rPr>
              <a:t>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i="1" dirty="0" smtClean="0">
                <a:solidFill>
                  <a:srgbClr val="FFFFFF"/>
                </a:solidFill>
              </a:rPr>
              <a:t>Inorganic chemistry </a:t>
            </a:r>
            <a:r>
              <a:rPr lang="en-US" sz="1600" dirty="0" smtClean="0">
                <a:solidFill>
                  <a:srgbClr val="FFFFFF"/>
                </a:solidFill>
              </a:rPr>
              <a:t>– catalysis, alternative energy, polymer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i="1" dirty="0" smtClean="0">
                <a:solidFill>
                  <a:srgbClr val="FFFFFF"/>
                </a:solidFill>
              </a:rPr>
              <a:t>Organic chemistry </a:t>
            </a:r>
            <a:r>
              <a:rPr lang="en-US" sz="1600" dirty="0" smtClean="0">
                <a:solidFill>
                  <a:srgbClr val="FFFFFF"/>
                </a:solidFill>
              </a:rPr>
              <a:t>– drug design, catalysis</a:t>
            </a:r>
          </a:p>
          <a:p>
            <a:pPr>
              <a:spcAft>
                <a:spcPts val="400"/>
              </a:spcAft>
            </a:pPr>
            <a:r>
              <a:rPr lang="sk-SK" sz="1600" i="1" dirty="0" smtClean="0">
                <a:solidFill>
                  <a:srgbClr val="FFFFFF"/>
                </a:solidFill>
              </a:rPr>
              <a:t>Biochemistry</a:t>
            </a:r>
            <a:r>
              <a:rPr lang="en-US" sz="1600" dirty="0" smtClean="0">
                <a:solidFill>
                  <a:srgbClr val="FFFFFF"/>
                </a:solidFill>
              </a:rPr>
              <a:t> – protein structure, </a:t>
            </a:r>
            <a:r>
              <a:rPr lang="en-US" sz="1600" dirty="0" err="1" smtClean="0">
                <a:solidFill>
                  <a:srgbClr val="FFFFFF"/>
                </a:solidFill>
              </a:rPr>
              <a:t>biocatalysis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i="1" dirty="0" smtClean="0">
                <a:solidFill>
                  <a:srgbClr val="FFFFFF"/>
                </a:solidFill>
              </a:rPr>
              <a:t>Physical </a:t>
            </a:r>
            <a:r>
              <a:rPr lang="en-US" sz="1600" i="1" dirty="0">
                <a:solidFill>
                  <a:srgbClr val="FFFFFF"/>
                </a:solidFill>
              </a:rPr>
              <a:t>chemistry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– spectroscopy, electronic structure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i="1" dirty="0" smtClean="0">
                <a:solidFill>
                  <a:srgbClr val="FFFFFF"/>
                </a:solidFill>
              </a:rPr>
              <a:t>Analytical chemistry</a:t>
            </a:r>
            <a:r>
              <a:rPr lang="en-US" sz="1600" dirty="0" smtClean="0">
                <a:solidFill>
                  <a:srgbClr val="FFFFFF"/>
                </a:solidFill>
              </a:rPr>
              <a:t> – identification, quality control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276891"/>
            <a:ext cx="3906762" cy="4703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Understanding </a:t>
            </a:r>
            <a:r>
              <a:rPr lang="en-US" sz="1600" dirty="0">
                <a:solidFill>
                  <a:srgbClr val="FFFFFF"/>
                </a:solidFill>
              </a:rPr>
              <a:t>and finding engineering applications for molecular </a:t>
            </a:r>
            <a:r>
              <a:rPr lang="en-US" sz="1600" dirty="0" smtClean="0">
                <a:solidFill>
                  <a:srgbClr val="FFFFFF"/>
                </a:solidFill>
              </a:rPr>
              <a:t>processes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Broad </a:t>
            </a:r>
            <a:r>
              <a:rPr lang="en-US" sz="1600" dirty="0">
                <a:solidFill>
                  <a:srgbClr val="FFFFFF"/>
                </a:solidFill>
              </a:rPr>
              <a:t>field, overlapping with many other disciplines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sv-SE" sz="1600" dirty="0" smtClean="0">
                <a:solidFill>
                  <a:srgbClr val="FFFFFF"/>
                </a:solidFill>
              </a:rPr>
              <a:t> Traditional </a:t>
            </a:r>
            <a:r>
              <a:rPr lang="sv-SE" sz="1600" dirty="0">
                <a:solidFill>
                  <a:srgbClr val="FFFFFF"/>
                </a:solidFill>
              </a:rPr>
              <a:t>fields: </a:t>
            </a:r>
            <a:endParaRPr lang="sv-SE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sv-SE" sz="1600" dirty="0" smtClean="0">
                <a:solidFill>
                  <a:srgbClr val="FFFFFF"/>
                </a:solidFill>
              </a:rPr>
              <a:t>	Chemical plants </a:t>
            </a:r>
          </a:p>
          <a:p>
            <a:pPr>
              <a:spcAft>
                <a:spcPts val="1200"/>
              </a:spcAft>
            </a:pPr>
            <a:r>
              <a:rPr lang="sv-SE" sz="1600" dirty="0">
                <a:solidFill>
                  <a:srgbClr val="FFFFFF"/>
                </a:solidFill>
              </a:rPr>
              <a:t>	</a:t>
            </a:r>
            <a:r>
              <a:rPr lang="sv-SE" sz="1600" dirty="0" smtClean="0">
                <a:solidFill>
                  <a:srgbClr val="FFFFFF"/>
                </a:solidFill>
              </a:rPr>
              <a:t>Process </a:t>
            </a:r>
            <a:r>
              <a:rPr lang="sv-SE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Modern </a:t>
            </a:r>
            <a:r>
              <a:rPr lang="en-US" sz="1600" dirty="0">
                <a:solidFill>
                  <a:srgbClr val="FFFFFF"/>
                </a:solidFill>
              </a:rPr>
              <a:t>fields: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Biological </a:t>
            </a:r>
            <a:r>
              <a:rPr lang="en-US" sz="1600" dirty="0">
                <a:solidFill>
                  <a:srgbClr val="FFFFFF"/>
                </a:solidFill>
              </a:rPr>
              <a:t>systems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systems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Materials </a:t>
            </a:r>
            <a:r>
              <a:rPr lang="en-US" sz="1600" dirty="0">
                <a:solidFill>
                  <a:srgbClr val="FFFFFF"/>
                </a:solidFill>
              </a:rPr>
              <a:t>and </a:t>
            </a:r>
            <a:r>
              <a:rPr lang="en-US" sz="1600" dirty="0" smtClean="0">
                <a:solidFill>
                  <a:srgbClr val="FFFFFF"/>
                </a:solidFill>
              </a:rPr>
              <a:t>fluids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Everything 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2814" y="6134631"/>
            <a:ext cx="581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you will be learning and doing are </a:t>
            </a:r>
            <a:r>
              <a:rPr lang="en-US" u="sng" dirty="0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> different!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6667" y="360217"/>
            <a:ext cx="4910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Lecture </a:t>
            </a:r>
            <a:r>
              <a:rPr lang="en-US" sz="4000" dirty="0">
                <a:solidFill>
                  <a:schemeClr val="bg1"/>
                </a:solidFill>
              </a:rPr>
              <a:t>Coursework </a:t>
            </a:r>
          </a:p>
        </p:txBody>
      </p:sp>
      <p:sp>
        <p:nvSpPr>
          <p:cNvPr id="4" name="Rectangle 3"/>
          <p:cNvSpPr/>
          <p:nvPr/>
        </p:nvSpPr>
        <p:spPr>
          <a:xfrm>
            <a:off x="907144" y="1393077"/>
            <a:ext cx="3144762" cy="473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Emphasizes </a:t>
            </a:r>
            <a:r>
              <a:rPr lang="en-US" sz="1600" dirty="0">
                <a:solidFill>
                  <a:schemeClr val="bg1"/>
                </a:solidFill>
              </a:rPr>
              <a:t>basic requirements in organic </a:t>
            </a:r>
            <a:r>
              <a:rPr lang="en-US" sz="1600" dirty="0" smtClean="0">
                <a:solidFill>
                  <a:schemeClr val="bg1"/>
                </a:solidFill>
              </a:rPr>
              <a:t>(Ch41abc) and </a:t>
            </a:r>
            <a:r>
              <a:rPr lang="en-US" sz="1600" dirty="0">
                <a:solidFill>
                  <a:schemeClr val="bg1"/>
                </a:solidFill>
              </a:rPr>
              <a:t>physical chemistry </a:t>
            </a:r>
            <a:r>
              <a:rPr lang="en-US" sz="1600" dirty="0" smtClean="0">
                <a:solidFill>
                  <a:schemeClr val="bg1"/>
                </a:solidFill>
              </a:rPr>
              <a:t>(Ch21abc)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#1 chemistry department in the world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Lots </a:t>
            </a:r>
            <a:r>
              <a:rPr lang="en-US" sz="1600" dirty="0">
                <a:solidFill>
                  <a:schemeClr val="bg1"/>
                </a:solidFill>
              </a:rPr>
              <a:t>of flexibility: enables students to pursue their own intellectual interests 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Minimal coursework requirements allows for research time allotment.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Emphasize those areas you enjoy and/or plan to pursue, avoid those you do not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9904" y="1393077"/>
            <a:ext cx="3882571" cy="4821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Quantitative </a:t>
            </a:r>
            <a:r>
              <a:rPr lang="en-US" sz="1600" dirty="0">
                <a:solidFill>
                  <a:srgbClr val="FFFFFF"/>
                </a:solidFill>
              </a:rPr>
              <a:t>coursework: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“</a:t>
            </a:r>
            <a:r>
              <a:rPr lang="en-US" sz="1600" dirty="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Core:</a:t>
            </a:r>
            <a:r>
              <a:rPr lang="en-US" sz="1600" dirty="0" smtClean="0">
                <a:solidFill>
                  <a:srgbClr val="FFFFFF"/>
                </a:solidFill>
              </a:rPr>
              <a:t>”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Thermodynamics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ro-RO" sz="1600" dirty="0" smtClean="0">
                <a:solidFill>
                  <a:srgbClr val="FFFFFF"/>
                </a:solidFill>
              </a:rPr>
              <a:t>	Transport </a:t>
            </a:r>
            <a:r>
              <a:rPr lang="ro-RO" sz="1600" dirty="0">
                <a:solidFill>
                  <a:srgbClr val="FFFFFF"/>
                </a:solidFill>
              </a:rPr>
              <a:t>(fluids, heat, mass)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Kinetics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Applied </a:t>
            </a:r>
            <a:r>
              <a:rPr lang="en-US" sz="1600" dirty="0">
                <a:solidFill>
                  <a:srgbClr val="FFFFFF"/>
                </a:solidFill>
              </a:rPr>
              <a:t>mathematics 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Basic </a:t>
            </a:r>
            <a:r>
              <a:rPr lang="en-US" sz="1600" dirty="0">
                <a:solidFill>
                  <a:srgbClr val="FFFFFF"/>
                </a:solidFill>
              </a:rPr>
              <a:t>chemistry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Tracks</a:t>
            </a:r>
            <a:r>
              <a:rPr lang="en-US" sz="1600" dirty="0">
                <a:solidFill>
                  <a:srgbClr val="FFFFFF"/>
                </a:solidFill>
              </a:rPr>
              <a:t>: additional coursework in a focused </a:t>
            </a:r>
            <a:r>
              <a:rPr lang="en-US" sz="1600" dirty="0" smtClean="0">
                <a:solidFill>
                  <a:srgbClr val="FFFFFF"/>
                </a:solidFill>
              </a:rPr>
              <a:t>discipline: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err="1" smtClean="0">
                <a:solidFill>
                  <a:srgbClr val="FFFFFF"/>
                </a:solidFill>
              </a:rPr>
              <a:t>Biomolecular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Materials </a:t>
            </a:r>
            <a:r>
              <a:rPr lang="en-US" sz="1600" dirty="0">
                <a:solidFill>
                  <a:srgbClr val="FFFFFF"/>
                </a:solidFill>
              </a:rPr>
              <a:t>Science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	Process </a:t>
            </a:r>
            <a:r>
              <a:rPr lang="en-US" sz="1600" dirty="0">
                <a:solidFill>
                  <a:srgbClr val="FFFFFF"/>
                </a:solidFill>
              </a:rPr>
              <a:t>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3524" y="336025"/>
            <a:ext cx="6216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Laboratory </a:t>
            </a:r>
            <a:r>
              <a:rPr lang="en-US" sz="4400" dirty="0">
                <a:solidFill>
                  <a:schemeClr val="bg1"/>
                </a:solidFill>
              </a:rPr>
              <a:t>Coursework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476" y="1305343"/>
            <a:ext cx="3773714" cy="6124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</a:t>
            </a:r>
            <a:r>
              <a:rPr lang="en-US" sz="2800" dirty="0" smtClean="0"/>
              <a:t> 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Five terms of advanced </a:t>
            </a:r>
            <a:r>
              <a:rPr lang="en-US" sz="1600" dirty="0">
                <a:solidFill>
                  <a:srgbClr val="FFFFFF"/>
                </a:solidFill>
              </a:rPr>
              <a:t>laboratory classes </a:t>
            </a:r>
            <a:r>
              <a:rPr lang="en-US" sz="1600" dirty="0" smtClean="0">
                <a:solidFill>
                  <a:srgbClr val="FFFFFF"/>
                </a:solidFill>
              </a:rPr>
              <a:t>required. Choose from*: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*You can also petition for one additional non-chemistry lab to satisfy this requirement! 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0857" y="1305342"/>
            <a:ext cx="3689048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9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Basic</a:t>
            </a:r>
            <a:r>
              <a:rPr lang="en-US" sz="1600" dirty="0" smtClean="0">
                <a:solidFill>
                  <a:schemeClr val="bg1"/>
                </a:solidFill>
              </a:rPr>
              <a:t> chemical synthesis </a:t>
            </a:r>
            <a:r>
              <a:rPr lang="en-US" sz="1600" dirty="0">
                <a:solidFill>
                  <a:schemeClr val="bg1"/>
                </a:solidFill>
              </a:rPr>
              <a:t>skills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126a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	General </a:t>
            </a:r>
            <a:r>
              <a:rPr lang="en-US" sz="1600" dirty="0">
                <a:solidFill>
                  <a:schemeClr val="bg1"/>
                </a:solidFill>
              </a:rPr>
              <a:t>training for being an </a:t>
            </a:r>
            <a:r>
              <a:rPr lang="en-US" sz="1600" dirty="0" smtClean="0">
                <a:solidFill>
                  <a:schemeClr val="bg1"/>
                </a:solidFill>
              </a:rPr>
              <a:t>		effective </a:t>
            </a:r>
            <a:r>
              <a:rPr lang="en-US" sz="1600" dirty="0">
                <a:solidFill>
                  <a:schemeClr val="bg1"/>
                </a:solidFill>
              </a:rPr>
              <a:t>researcher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	Open</a:t>
            </a:r>
            <a:r>
              <a:rPr lang="en-US" sz="1600" dirty="0">
                <a:solidFill>
                  <a:schemeClr val="bg1"/>
                </a:solidFill>
              </a:rPr>
              <a:t>-ended projects </a:t>
            </a:r>
            <a:r>
              <a:rPr lang="en-US" sz="1600" dirty="0" smtClean="0">
                <a:solidFill>
                  <a:schemeClr val="bg1"/>
                </a:solidFill>
              </a:rPr>
              <a:t>with      		partially </a:t>
            </a:r>
            <a:r>
              <a:rPr lang="en-US" sz="1600" dirty="0">
                <a:solidFill>
                  <a:schemeClr val="bg1"/>
                </a:solidFill>
              </a:rPr>
              <a:t>self-</a:t>
            </a:r>
            <a:r>
              <a:rPr lang="en-US" sz="1600" dirty="0" smtClean="0">
                <a:solidFill>
                  <a:schemeClr val="bg1"/>
                </a:solidFill>
              </a:rPr>
              <a:t>defined goals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Aft>
                <a:spcPts val="400"/>
              </a:spcAft>
            </a:pPr>
            <a:r>
              <a:rPr lang="sv-SE" sz="1600" dirty="0" smtClean="0">
                <a:solidFill>
                  <a:schemeClr val="bg1"/>
                </a:solidFill>
              </a:rPr>
              <a:t>	Presentation </a:t>
            </a:r>
            <a:r>
              <a:rPr lang="sv-SE" sz="1600" dirty="0" err="1">
                <a:solidFill>
                  <a:schemeClr val="bg1"/>
                </a:solidFill>
              </a:rPr>
              <a:t>skills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sv-SE" sz="1600" dirty="0" smtClean="0">
                <a:solidFill>
                  <a:schemeClr val="bg1"/>
                </a:solidFill>
              </a:rPr>
              <a:t>	Writing </a:t>
            </a:r>
            <a:r>
              <a:rPr lang="sv-SE" sz="1600" dirty="0" err="1">
                <a:solidFill>
                  <a:schemeClr val="bg1"/>
                </a:solidFill>
              </a:rPr>
              <a:t>skills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Track-specific </a:t>
            </a:r>
            <a:r>
              <a:rPr lang="en-US" sz="1600" dirty="0">
                <a:solidFill>
                  <a:schemeClr val="bg1"/>
                </a:solidFill>
              </a:rPr>
              <a:t>design lab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118, 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120, 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128, or 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130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  <a:r>
              <a:rPr lang="en-US" sz="1600" dirty="0">
                <a:solidFill>
                  <a:schemeClr val="bg1"/>
                </a:solidFill>
              </a:rPr>
              <a:t>or </a:t>
            </a:r>
            <a:r>
              <a:rPr lang="en-US" sz="1600" dirty="0" smtClean="0">
                <a:solidFill>
                  <a:schemeClr val="bg1"/>
                </a:solidFill>
              </a:rPr>
              <a:t>two-term senior </a:t>
            </a:r>
            <a:r>
              <a:rPr lang="en-US" sz="1600" dirty="0">
                <a:solidFill>
                  <a:schemeClr val="bg1"/>
                </a:solidFill>
              </a:rPr>
              <a:t>thesis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37212"/>
              </p:ext>
            </p:extLst>
          </p:nvPr>
        </p:nvGraphicFramePr>
        <p:xfrm>
          <a:off x="882863" y="2674189"/>
          <a:ext cx="3338423" cy="3322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3555"/>
                <a:gridCol w="2514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Ch4ab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Basic synthesis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and analysis techniques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Ch5a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Organic synthesis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Ch5b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Inorganic and </a:t>
                      </a:r>
                      <a:r>
                        <a:rPr lang="en-US" sz="1500" dirty="0" err="1" smtClean="0">
                          <a:solidFill>
                            <a:srgbClr val="FFFFFF"/>
                          </a:solidFill>
                        </a:rPr>
                        <a:t>organometallic</a:t>
                      </a:r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Ch6ab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Physical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Ch7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Bioorganic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Ch15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Analytical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Bi10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Cell biology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Ch10c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Freshman research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2150" y="183019"/>
            <a:ext cx="36527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Requirements 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667" y="908768"/>
            <a:ext cx="26091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solidFill>
                  <a:srgbClr val="FF5F08"/>
                </a:solidFill>
              </a:rPr>
              <a:t>Chemistry</a:t>
            </a:r>
            <a:endParaRPr lang="en-US" sz="2600" dirty="0">
              <a:solidFill>
                <a:srgbClr val="FF5F0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0748" y="5435996"/>
            <a:ext cx="2934006" cy="584775"/>
          </a:xfrm>
          <a:prstGeom prst="rect">
            <a:avLst/>
          </a:prstGeom>
          <a:solidFill>
            <a:srgbClr val="7394FF"/>
          </a:solidFill>
          <a:ln>
            <a:solidFill>
              <a:srgbClr val="7394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/>
              <a:t>26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lecture courses </a:t>
            </a:r>
          </a:p>
          <a:p>
            <a:r>
              <a:rPr lang="en-US" sz="1600" b="1" dirty="0" smtClean="0"/>
              <a:t>3</a:t>
            </a:r>
            <a:r>
              <a:rPr lang="en-US" sz="1600" dirty="0" smtClean="0"/>
              <a:t> Terms of laboratory courses 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627" y="4997031"/>
            <a:ext cx="2927840" cy="584775"/>
          </a:xfrm>
          <a:prstGeom prst="rect">
            <a:avLst/>
          </a:prstGeom>
          <a:solidFill>
            <a:srgbClr val="FF5F08"/>
          </a:solidFill>
          <a:ln>
            <a:solidFill>
              <a:srgbClr val="FF5F0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/>
              <a:t>14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lecture </a:t>
            </a:r>
            <a:r>
              <a:rPr lang="fr-FR" sz="1600" dirty="0"/>
              <a:t>courses </a:t>
            </a:r>
            <a:endParaRPr lang="fr-FR" sz="1600" dirty="0" smtClean="0"/>
          </a:p>
          <a:p>
            <a:r>
              <a:rPr lang="fr-FR" sz="1600" b="1" dirty="0"/>
              <a:t>5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</a:t>
            </a:r>
            <a:r>
              <a:rPr lang="fr-FR" sz="1600" dirty="0" err="1" smtClean="0"/>
              <a:t>laboratory</a:t>
            </a:r>
            <a:r>
              <a:rPr lang="fr-FR" sz="1600" dirty="0" smtClean="0"/>
              <a:t> </a:t>
            </a:r>
            <a:r>
              <a:rPr lang="fr-FR" sz="1600" dirty="0"/>
              <a:t>courses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8234" y="900142"/>
            <a:ext cx="38905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7394FF"/>
                </a:solidFill>
              </a:rPr>
              <a:t>Chemical Engineering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0093" y="1391824"/>
            <a:ext cx="2364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Both Options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54850"/>
              </p:ext>
            </p:extLst>
          </p:nvPr>
        </p:nvGraphicFramePr>
        <p:xfrm>
          <a:off x="-2135" y="1517153"/>
          <a:ext cx="2929976" cy="20320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4491"/>
                <a:gridCol w="1995485"/>
              </a:tblGrid>
              <a:tr h="370840">
                <a:tc>
                  <a:txBody>
                    <a:bodyPr/>
                    <a:lstStyle/>
                    <a:p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Ch14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Chemical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Equilibrium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Ch90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Oral Presentation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5 advanced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electives (any Ch listed classes 100 or above)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5 terms of advanced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lab courses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51226"/>
              </p:ext>
            </p:extLst>
          </p:nvPr>
        </p:nvGraphicFramePr>
        <p:xfrm>
          <a:off x="2927841" y="2103854"/>
          <a:ext cx="3013300" cy="2630577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64619"/>
                <a:gridCol w="1848681"/>
              </a:tblGrid>
              <a:tr h="3699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Core Curriculum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Ma2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Differential Equations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002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Ph2a/12a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Waves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002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Ch41abc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Organic Chemistry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Ch21abc (</a:t>
                      </a:r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 24, 25)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Physical Chemistry or Biophysical Chemistry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Ch/</a:t>
                      </a:r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 91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Scientific Writing</a:t>
                      </a: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35112"/>
              </p:ext>
            </p:extLst>
          </p:nvPr>
        </p:nvGraphicFramePr>
        <p:xfrm>
          <a:off x="5949086" y="1516995"/>
          <a:ext cx="3177330" cy="3769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00434"/>
                <a:gridCol w="1976896"/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ChE62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Separations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Processes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ChE15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 Computation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ChE63ab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Thermodynamics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ChE103abc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Transport Phenomena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ACM95ab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Applied Mathematics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ChE101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Kinetics 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ChE105</a:t>
                      </a: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Control and Dynamics</a:t>
                      </a: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</a:t>
                      </a:r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/</a:t>
                      </a:r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 9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Chemistry lab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 126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Senior lab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Track :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400" b="0" dirty="0" smtClean="0">
                          <a:solidFill>
                            <a:srgbClr val="FFFFFF"/>
                          </a:solidFill>
                        </a:rPr>
                        <a:t> advanced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lab or senior thesis 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+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directed electives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1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459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Research </a:t>
            </a:r>
            <a:r>
              <a:rPr lang="en-US" sz="4000" dirty="0">
                <a:solidFill>
                  <a:srgbClr val="FFFFFF"/>
                </a:solidFill>
              </a:rPr>
              <a:t>for Credit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524" y="1028343"/>
            <a:ext cx="387047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Ch </a:t>
            </a:r>
            <a:r>
              <a:rPr lang="en-US" b="1" dirty="0">
                <a:solidFill>
                  <a:srgbClr val="FFFFFF"/>
                </a:solidFill>
              </a:rPr>
              <a:t>80 </a:t>
            </a:r>
            <a:r>
              <a:rPr lang="en-US" dirty="0">
                <a:solidFill>
                  <a:srgbClr val="FFFFFF"/>
                </a:solidFill>
              </a:rPr>
              <a:t>Chemical Research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Up </a:t>
            </a:r>
            <a:r>
              <a:rPr lang="en-US" sz="1600" dirty="0">
                <a:solidFill>
                  <a:srgbClr val="FFFFFF"/>
                </a:solidFill>
              </a:rPr>
              <a:t>to 27 units for credit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Ch </a:t>
            </a:r>
            <a:r>
              <a:rPr lang="en-US" b="1" dirty="0">
                <a:solidFill>
                  <a:srgbClr val="FFFFFF"/>
                </a:solidFill>
              </a:rPr>
              <a:t>82 </a:t>
            </a:r>
            <a:r>
              <a:rPr lang="en-US" dirty="0">
                <a:solidFill>
                  <a:srgbClr val="FFFFFF"/>
                </a:solidFill>
              </a:rPr>
              <a:t>Senior Thesis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27 </a:t>
            </a:r>
            <a:r>
              <a:rPr lang="en-US" sz="1600" dirty="0">
                <a:solidFill>
                  <a:srgbClr val="FFFFFF"/>
                </a:solidFill>
              </a:rPr>
              <a:t>more units of research for </a:t>
            </a:r>
            <a:r>
              <a:rPr lang="en-US" sz="1600" dirty="0" smtClean="0">
                <a:solidFill>
                  <a:srgbClr val="FFFFFF"/>
                </a:solidFill>
              </a:rPr>
              <a:t>		credit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Satisfies Scientific writing (Ch91) 	requirement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Ch10c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8 units </a:t>
            </a:r>
            <a:r>
              <a:rPr lang="en-US" sz="1600" dirty="0">
                <a:solidFill>
                  <a:srgbClr val="FFFFFF"/>
                </a:solidFill>
              </a:rPr>
              <a:t>of research for </a:t>
            </a:r>
            <a:r>
              <a:rPr lang="en-US" sz="1600" dirty="0" smtClean="0">
                <a:solidFill>
                  <a:srgbClr val="FFFFFF"/>
                </a:solidFill>
              </a:rPr>
              <a:t>		credit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Offered </a:t>
            </a:r>
            <a:r>
              <a:rPr lang="en-US" sz="1600" dirty="0">
                <a:solidFill>
                  <a:srgbClr val="FFFFFF"/>
                </a:solidFill>
              </a:rPr>
              <a:t>third term </a:t>
            </a:r>
            <a:r>
              <a:rPr lang="en-US" sz="1600" dirty="0" smtClean="0">
                <a:solidFill>
                  <a:srgbClr val="FFFFFF"/>
                </a:solidFill>
              </a:rPr>
              <a:t>and typically 	taken </a:t>
            </a:r>
            <a:r>
              <a:rPr lang="en-US" sz="1600" dirty="0">
                <a:solidFill>
                  <a:srgbClr val="FFFFFF"/>
                </a:solidFill>
              </a:rPr>
              <a:t>by freshmen </a:t>
            </a:r>
            <a:r>
              <a:rPr lang="en-US" sz="1600" dirty="0" smtClean="0">
                <a:solidFill>
                  <a:srgbClr val="FFFFFF"/>
                </a:solidFill>
              </a:rPr>
              <a:t>right before 	their </a:t>
            </a:r>
            <a:r>
              <a:rPr lang="en-US" sz="1600" dirty="0">
                <a:solidFill>
                  <a:srgbClr val="FFFFFF"/>
                </a:solidFill>
              </a:rPr>
              <a:t>SURFs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0190" y="1028343"/>
            <a:ext cx="3803953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•</a:t>
            </a:r>
            <a:r>
              <a:rPr lang="en-US" sz="1600" b="1" dirty="0" err="1">
                <a:solidFill>
                  <a:srgbClr val="FFFFFF"/>
                </a:solidFill>
              </a:rPr>
              <a:t>ChE</a:t>
            </a:r>
            <a:r>
              <a:rPr lang="en-US" sz="1600" b="1" dirty="0">
                <a:solidFill>
                  <a:srgbClr val="FFFFFF"/>
                </a:solidFill>
              </a:rPr>
              <a:t> 80 </a:t>
            </a:r>
            <a:r>
              <a:rPr lang="en-US" sz="1600" dirty="0">
                <a:solidFill>
                  <a:srgbClr val="FFFFFF"/>
                </a:solidFill>
              </a:rPr>
              <a:t>Undergraduate Research </a:t>
            </a:r>
            <a:r>
              <a:rPr lang="en-US" sz="1600" dirty="0" smtClean="0">
                <a:solidFill>
                  <a:srgbClr val="FFFFFF"/>
                </a:solidFill>
              </a:rPr>
              <a:t>	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Can </a:t>
            </a:r>
            <a:r>
              <a:rPr lang="en-US" sz="1600" dirty="0">
                <a:solidFill>
                  <a:srgbClr val="FFFFFF"/>
                </a:solidFill>
              </a:rPr>
              <a:t>be taken </a:t>
            </a:r>
            <a:r>
              <a:rPr lang="en-US" sz="1600" dirty="0" smtClean="0">
                <a:solidFill>
                  <a:srgbClr val="FFFFFF"/>
                </a:solidFill>
              </a:rPr>
              <a:t>as an elective, but 	only before senior year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Must </a:t>
            </a:r>
            <a:r>
              <a:rPr lang="en-US" sz="1600" dirty="0">
                <a:solidFill>
                  <a:srgbClr val="FFFFFF"/>
                </a:solidFill>
              </a:rPr>
              <a:t>be in </a:t>
            </a:r>
            <a:r>
              <a:rPr lang="en-US" sz="1600" dirty="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department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May be able to count for track 	elective in some tracks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•</a:t>
            </a:r>
            <a:r>
              <a:rPr lang="en-US" sz="1600" b="1" dirty="0" err="1">
                <a:solidFill>
                  <a:srgbClr val="FFFFFF"/>
                </a:solidFill>
              </a:rPr>
              <a:t>ChE</a:t>
            </a:r>
            <a:r>
              <a:rPr lang="en-US" sz="1600" b="1" dirty="0">
                <a:solidFill>
                  <a:srgbClr val="FFFFFF"/>
                </a:solidFill>
              </a:rPr>
              <a:t> 90 </a:t>
            </a:r>
            <a:r>
              <a:rPr lang="en-US" sz="1600" dirty="0">
                <a:solidFill>
                  <a:srgbClr val="FFFFFF"/>
                </a:solidFill>
              </a:rPr>
              <a:t>Senior Thesis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18 </a:t>
            </a:r>
            <a:r>
              <a:rPr lang="en-US" sz="1600" dirty="0">
                <a:solidFill>
                  <a:srgbClr val="FFFFFF"/>
                </a:solidFill>
              </a:rPr>
              <a:t>units over 2 terms: 9 units </a:t>
            </a:r>
            <a:r>
              <a:rPr lang="en-US" sz="1600" dirty="0" smtClean="0">
                <a:solidFill>
                  <a:srgbClr val="FFFFFF"/>
                </a:solidFill>
              </a:rPr>
              <a:t>		satisfy </a:t>
            </a:r>
            <a:r>
              <a:rPr lang="en-US" sz="1600" dirty="0">
                <a:solidFill>
                  <a:srgbClr val="FFFFFF"/>
                </a:solidFill>
              </a:rPr>
              <a:t>science/engineering </a:t>
            </a:r>
            <a:r>
              <a:rPr lang="en-US" sz="1600" dirty="0" smtClean="0">
                <a:solidFill>
                  <a:srgbClr val="FFFFFF"/>
                </a:solidFill>
              </a:rPr>
              <a:t>		electives</a:t>
            </a:r>
            <a:r>
              <a:rPr lang="en-US" sz="1600" dirty="0">
                <a:solidFill>
                  <a:srgbClr val="FFFFFF"/>
                </a:solidFill>
              </a:rPr>
              <a:t>, other 9 units </a:t>
            </a:r>
            <a:r>
              <a:rPr lang="en-US" sz="1600" dirty="0" smtClean="0">
                <a:solidFill>
                  <a:srgbClr val="FFFFFF"/>
                </a:solidFill>
              </a:rPr>
              <a:t>		satisfy </a:t>
            </a:r>
            <a:r>
              <a:rPr lang="en-US" sz="1600" dirty="0">
                <a:solidFill>
                  <a:srgbClr val="FFFFFF"/>
                </a:solidFill>
              </a:rPr>
              <a:t>track specific lab </a:t>
            </a:r>
            <a:r>
              <a:rPr lang="en-US" sz="1600" dirty="0" smtClean="0">
                <a:solidFill>
                  <a:srgbClr val="FFFFFF"/>
                </a:solidFill>
              </a:rPr>
              <a:t>		requirement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Can </a:t>
            </a:r>
            <a:r>
              <a:rPr lang="en-US" sz="1600" dirty="0">
                <a:solidFill>
                  <a:srgbClr val="FFFFFF"/>
                </a:solidFill>
              </a:rPr>
              <a:t>be outside </a:t>
            </a:r>
            <a:r>
              <a:rPr lang="en-US" sz="1600" dirty="0" err="1" smtClean="0">
                <a:solidFill>
                  <a:srgbClr val="FFFFFF"/>
                </a:solidFill>
              </a:rPr>
              <a:t>ChE</a:t>
            </a:r>
            <a:r>
              <a:rPr lang="en-US" sz="1600" dirty="0" smtClean="0">
                <a:solidFill>
                  <a:srgbClr val="FFFFFF"/>
                </a:solidFill>
              </a:rPr>
              <a:t> department </a:t>
            </a:r>
          </a:p>
        </p:txBody>
      </p:sp>
    </p:spTree>
    <p:extLst>
      <p:ext uri="{BB962C8B-B14F-4D97-AF65-F5344CB8AC3E}">
        <p14:creationId xmlns:p14="http://schemas.microsoft.com/office/powerpoint/2010/main" val="30230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3905" y="33158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Life </a:t>
            </a:r>
            <a:r>
              <a:rPr lang="en-US" sz="4800" dirty="0">
                <a:solidFill>
                  <a:schemeClr val="bg1"/>
                </a:solidFill>
              </a:rPr>
              <a:t>After Tech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286" y="1403296"/>
            <a:ext cx="376161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Trained </a:t>
            </a:r>
            <a:r>
              <a:rPr lang="en-US" sz="1600" dirty="0">
                <a:solidFill>
                  <a:srgbClr val="FFFFFF"/>
                </a:solidFill>
              </a:rPr>
              <a:t>to solve theoretical problems, as well as real life applications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Teaching </a:t>
            </a:r>
            <a:r>
              <a:rPr lang="en-US" sz="1600" dirty="0">
                <a:solidFill>
                  <a:srgbClr val="FFFFFF"/>
                </a:solidFill>
              </a:rPr>
              <a:t>experience due </a:t>
            </a:r>
            <a:r>
              <a:rPr lang="en-US" sz="1600" dirty="0" smtClean="0">
                <a:solidFill>
                  <a:srgbClr val="FFFFFF"/>
                </a:solidFill>
              </a:rPr>
              <a:t>to TA-</a:t>
            </a:r>
            <a:r>
              <a:rPr lang="en-US" sz="1600" dirty="0" err="1" smtClean="0">
                <a:solidFill>
                  <a:srgbClr val="FFFFFF"/>
                </a:solidFill>
              </a:rPr>
              <a:t>ing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opportunities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Graduate </a:t>
            </a:r>
            <a:r>
              <a:rPr lang="en-US" sz="1600" dirty="0">
                <a:solidFill>
                  <a:srgbClr val="FFFFFF"/>
                </a:solidFill>
              </a:rPr>
              <a:t>work is strongly desirable for most attractive </a:t>
            </a:r>
            <a:r>
              <a:rPr lang="en-US" sz="1600" dirty="0" smtClean="0">
                <a:solidFill>
                  <a:srgbClr val="FFFFFF"/>
                </a:solidFill>
              </a:rPr>
              <a:t>jobs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i="1" dirty="0" smtClean="0">
                <a:solidFill>
                  <a:srgbClr val="FFFFFF"/>
                </a:solidFill>
              </a:rPr>
              <a:t>Academia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i="1" dirty="0" smtClean="0">
                <a:solidFill>
                  <a:srgbClr val="FFFFFF"/>
                </a:solidFill>
              </a:rPr>
              <a:t>Research </a:t>
            </a:r>
            <a:r>
              <a:rPr lang="en-US" sz="1600" i="1" dirty="0">
                <a:solidFill>
                  <a:srgbClr val="FFFFFF"/>
                </a:solidFill>
              </a:rPr>
              <a:t>and development</a:t>
            </a:r>
            <a:r>
              <a:rPr lang="en-US" sz="1600" dirty="0">
                <a:solidFill>
                  <a:srgbClr val="FFFFFF"/>
                </a:solidFill>
              </a:rPr>
              <a:t> : </a:t>
            </a:r>
            <a:r>
              <a:rPr lang="en-US" sz="1600" dirty="0" smtClean="0">
                <a:solidFill>
                  <a:srgbClr val="FFFFFF"/>
                </a:solidFill>
              </a:rPr>
              <a:t>	Pharmaceutical </a:t>
            </a:r>
            <a:r>
              <a:rPr lang="en-US" sz="1600" dirty="0">
                <a:solidFill>
                  <a:srgbClr val="FFFFFF"/>
                </a:solidFill>
              </a:rPr>
              <a:t>industry </a:t>
            </a: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Biotechnology </a:t>
            </a:r>
            <a:endParaRPr lang="hu-HU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Chemical </a:t>
            </a:r>
            <a:r>
              <a:rPr lang="en-US" sz="1600" dirty="0">
                <a:solidFill>
                  <a:srgbClr val="FFFFFF"/>
                </a:solidFill>
              </a:rPr>
              <a:t>industries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i="1" dirty="0" smtClean="0">
                <a:solidFill>
                  <a:srgbClr val="FFFFFF"/>
                </a:solidFill>
              </a:rPr>
              <a:t>Medical </a:t>
            </a:r>
            <a:r>
              <a:rPr lang="en-US" sz="1600" i="1" dirty="0">
                <a:solidFill>
                  <a:srgbClr val="FFFFFF"/>
                </a:solidFill>
              </a:rPr>
              <a:t>school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i="1" dirty="0" smtClean="0">
                <a:solidFill>
                  <a:srgbClr val="FFFFFF"/>
                </a:solidFill>
              </a:rPr>
              <a:t>Consulting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9905" y="1403296"/>
            <a:ext cx="4257524" cy="5570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Trained </a:t>
            </a:r>
            <a:r>
              <a:rPr lang="en-US" sz="1600" dirty="0">
                <a:solidFill>
                  <a:srgbClr val="FFFFFF"/>
                </a:solidFill>
              </a:rPr>
              <a:t>to be both an engineer and a</a:t>
            </a:r>
            <a:r>
              <a:rPr lang="en-US" sz="1600" dirty="0" smtClean="0">
                <a:solidFill>
                  <a:srgbClr val="FFFFFF"/>
                </a:solidFill>
              </a:rPr>
              <a:t> scientist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Broadly </a:t>
            </a:r>
            <a:r>
              <a:rPr lang="en-US" sz="1600" dirty="0">
                <a:solidFill>
                  <a:srgbClr val="FFFFFF"/>
                </a:solidFill>
              </a:rPr>
              <a:t>applicable, highly marketable </a:t>
            </a:r>
            <a:r>
              <a:rPr lang="en-US" sz="1600" dirty="0" smtClean="0">
                <a:solidFill>
                  <a:srgbClr val="FFFFFF"/>
                </a:solidFill>
              </a:rPr>
              <a:t>skills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Lots of </a:t>
            </a:r>
            <a:r>
              <a:rPr lang="en-US" sz="1600" dirty="0" err="1" smtClean="0">
                <a:solidFill>
                  <a:srgbClr val="FFFFFF"/>
                </a:solidFill>
              </a:rPr>
              <a:t>Matlab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Diverse </a:t>
            </a:r>
            <a:r>
              <a:rPr lang="en-US" sz="1600" dirty="0">
                <a:solidFill>
                  <a:srgbClr val="FFFFFF"/>
                </a:solidFill>
              </a:rPr>
              <a:t>job opportunities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Major </a:t>
            </a:r>
            <a:r>
              <a:rPr lang="en-US" sz="1600" dirty="0">
                <a:solidFill>
                  <a:srgbClr val="FFFFFF"/>
                </a:solidFill>
              </a:rPr>
              <a:t>industrial employment: </a:t>
            </a: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Biotechnology </a:t>
            </a:r>
            <a:endParaRPr lang="hu-HU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Pharmaceuticals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Fuel </a:t>
            </a:r>
            <a:r>
              <a:rPr lang="hu-HU" sz="1600" dirty="0">
                <a:solidFill>
                  <a:srgbClr val="FFFFFF"/>
                </a:solidFill>
              </a:rPr>
              <a:t>&amp; Alternative Energy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Chemical </a:t>
            </a:r>
            <a:r>
              <a:rPr lang="en-US" sz="1600" dirty="0">
                <a:solidFill>
                  <a:srgbClr val="FFFFFF"/>
                </a:solidFill>
              </a:rPr>
              <a:t>industries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Electronics </a:t>
            </a:r>
            <a:r>
              <a:rPr lang="en-US" sz="1600" dirty="0">
                <a:solidFill>
                  <a:srgbClr val="FFFFFF"/>
                </a:solidFill>
              </a:rPr>
              <a:t>and semiconductors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Other </a:t>
            </a:r>
            <a:r>
              <a:rPr lang="en-US" sz="1600" dirty="0">
                <a:solidFill>
                  <a:srgbClr val="FFFFFF"/>
                </a:solidFill>
              </a:rPr>
              <a:t>options: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Finance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Consulting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3905" y="33158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Median Salaries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8286" y="1403296"/>
            <a:ext cx="37616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</a:p>
          <a:p>
            <a:pPr>
              <a:spcAft>
                <a:spcPts val="1200"/>
              </a:spcAft>
            </a:pPr>
            <a:endParaRPr lang="en-US" sz="2800" dirty="0">
              <a:solidFill>
                <a:srgbClr val="FF5F0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9905" y="1403296"/>
            <a:ext cx="24830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6" y="2002686"/>
            <a:ext cx="3390900" cy="4371975"/>
          </a:xfrm>
          <a:prstGeom prst="rect">
            <a:avLst/>
          </a:prstGeom>
        </p:spPr>
      </p:pic>
      <p:pic>
        <p:nvPicPr>
          <p:cNvPr id="1026" name="Picture 2" descr="http://cen.acs.org/content/dam/cen/92/35/09235-acsnews3-tab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905" y="2445304"/>
            <a:ext cx="3888524" cy="377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8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713" y="628953"/>
            <a:ext cx="821266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800" dirty="0" smtClean="0"/>
              <a:t> 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Thank you!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pl-PL" sz="6000" dirty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Presented </a:t>
            </a:r>
            <a:r>
              <a:rPr lang="en-US" sz="2400" dirty="0">
                <a:solidFill>
                  <a:srgbClr val="FFFFFF"/>
                </a:solidFill>
              </a:rPr>
              <a:t>by </a:t>
            </a:r>
            <a:r>
              <a:rPr lang="en-US" sz="2400" dirty="0" smtClean="0">
                <a:solidFill>
                  <a:srgbClr val="FF5F08"/>
                </a:solidFill>
              </a:rPr>
              <a:t>Saaket Agrawal </a:t>
            </a:r>
            <a:r>
              <a:rPr lang="en-US" sz="2400" dirty="0" smtClean="0">
                <a:solidFill>
                  <a:srgbClr val="FFFFFF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394FF"/>
                </a:solidFill>
              </a:rPr>
              <a:t>Alp </a:t>
            </a:r>
            <a:r>
              <a:rPr lang="en-US" sz="2400" dirty="0" err="1" smtClean="0">
                <a:solidFill>
                  <a:srgbClr val="7394FF"/>
                </a:solidFill>
              </a:rPr>
              <a:t>Sunol</a:t>
            </a:r>
            <a:endParaRPr lang="en-US" sz="2400" dirty="0" smtClean="0">
              <a:solidFill>
                <a:srgbClr val="7394FF"/>
              </a:solidFill>
            </a:endParaRPr>
          </a:p>
          <a:p>
            <a:pPr lvl="1" algn="ctr"/>
            <a:endParaRPr lang="en-US" dirty="0" smtClean="0"/>
          </a:p>
          <a:p>
            <a:pPr lvl="1" algn="ctr"/>
            <a:r>
              <a:rPr lang="en-US" sz="2200" dirty="0" smtClean="0">
                <a:solidFill>
                  <a:srgbClr val="FFFFFF"/>
                </a:solidFill>
              </a:rPr>
              <a:t>Jointly </a:t>
            </a:r>
            <a:r>
              <a:rPr lang="en-US" sz="2200" dirty="0">
                <a:solidFill>
                  <a:srgbClr val="FFFFFF"/>
                </a:solidFill>
              </a:rPr>
              <a:t>sponsored by </a:t>
            </a:r>
          </a:p>
          <a:p>
            <a:pPr algn="ctr"/>
            <a:r>
              <a:rPr lang="cs-CZ" sz="2200" dirty="0">
                <a:solidFill>
                  <a:srgbClr val="FF5F08"/>
                </a:solidFill>
              </a:rPr>
              <a:t>Caltech </a:t>
            </a:r>
            <a:r>
              <a:rPr lang="cs-CZ" sz="2200" dirty="0" err="1" smtClean="0">
                <a:solidFill>
                  <a:srgbClr val="FF5F08"/>
                </a:solidFill>
              </a:rPr>
              <a:t>Chemistry</a:t>
            </a:r>
            <a:r>
              <a:rPr lang="cs-CZ" sz="2200" dirty="0" smtClean="0">
                <a:solidFill>
                  <a:srgbClr val="FF5F08"/>
                </a:solidFill>
              </a:rPr>
              <a:t> </a:t>
            </a:r>
            <a:r>
              <a:rPr lang="cs-CZ" sz="2200" dirty="0">
                <a:solidFill>
                  <a:srgbClr val="FF5F08"/>
                </a:solidFill>
              </a:rPr>
              <a:t>Club </a:t>
            </a:r>
            <a:r>
              <a:rPr lang="cs-CZ" sz="2200" dirty="0">
                <a:solidFill>
                  <a:srgbClr val="FFFFFF"/>
                </a:solidFill>
              </a:rPr>
              <a:t>and</a:t>
            </a:r>
            <a:r>
              <a:rPr lang="cs-CZ" sz="2200" dirty="0"/>
              <a:t> </a:t>
            </a:r>
            <a:r>
              <a:rPr lang="cs-CZ" sz="2200" dirty="0">
                <a:solidFill>
                  <a:srgbClr val="7394FF"/>
                </a:solidFill>
              </a:rPr>
              <a:t>Caltech </a:t>
            </a:r>
            <a:r>
              <a:rPr lang="cs-CZ" sz="2400" dirty="0" err="1">
                <a:solidFill>
                  <a:srgbClr val="7394FF"/>
                </a:solidFill>
              </a:rPr>
              <a:t>AIChE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  <a:r>
              <a:rPr lang="cs-CZ" sz="2400" dirty="0" err="1">
                <a:solidFill>
                  <a:srgbClr val="7394FF"/>
                </a:solidFill>
              </a:rPr>
              <a:t>Chapter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</a:p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1 April 2015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2602</TotalTime>
  <Words>519</Words>
  <Application>Microsoft Office PowerPoint</Application>
  <PresentationFormat>On-screen Show (4:3)</PresentationFormat>
  <Paragraphs>204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Kowalski</dc:creator>
  <cp:lastModifiedBy>Alp Sunol</cp:lastModifiedBy>
  <cp:revision>57</cp:revision>
  <dcterms:created xsi:type="dcterms:W3CDTF">2012-03-07T07:28:30Z</dcterms:created>
  <dcterms:modified xsi:type="dcterms:W3CDTF">2016-03-31T17:49:57Z</dcterms:modified>
</cp:coreProperties>
</file>