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93" r:id="rId2"/>
    <p:sldId id="270" r:id="rId3"/>
    <p:sldId id="294" r:id="rId4"/>
    <p:sldId id="295" r:id="rId5"/>
    <p:sldId id="296" r:id="rId6"/>
    <p:sldId id="297" r:id="rId7"/>
    <p:sldId id="29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5" r:id="rId17"/>
    <p:sldId id="286" r:id="rId18"/>
    <p:sldId id="289" r:id="rId19"/>
    <p:sldId id="290" r:id="rId20"/>
    <p:sldId id="292" r:id="rId21"/>
    <p:sldId id="291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39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April 17, 2013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AIChE</a:t>
            </a:r>
            <a:r>
              <a:rPr lang="en-US" dirty="0" smtClean="0"/>
              <a:t> Track 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93899"/>
              </p:ext>
            </p:extLst>
          </p:nvPr>
        </p:nvGraphicFramePr>
        <p:xfrm>
          <a:off x="2286000" y="457200"/>
          <a:ext cx="4572000" cy="561143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4780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2a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7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27c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Bi/Ch 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PS/SS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Pl/HPS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L/F 109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Ch/CHE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Plan your schedule in advance</a:t>
            </a:r>
          </a:p>
          <a:p>
            <a:pPr lvl="1" eaLnBrk="1" hangingPunct="1"/>
            <a:r>
              <a:rPr lang="en-US" sz="2000" dirty="0" smtClean="0"/>
              <a:t>Remember lab classes take a lot of time</a:t>
            </a:r>
          </a:p>
          <a:p>
            <a:pPr lvl="1" eaLnBrk="1" hangingPunct="1"/>
            <a:r>
              <a:rPr lang="en-US" sz="2000" dirty="0" smtClean="0"/>
              <a:t>Some classes are offered alternate years</a:t>
            </a:r>
          </a:p>
          <a:p>
            <a:pPr lvl="1" eaLnBrk="1" hangingPunct="1"/>
            <a:r>
              <a:rPr lang="en-US" sz="2000" dirty="0" smtClean="0"/>
              <a:t>If applying to graduate school, visitation weekends are at the end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term</a:t>
            </a:r>
          </a:p>
          <a:p>
            <a:pPr lvl="1" eaLnBrk="1" hangingPunct="1"/>
            <a:r>
              <a:rPr lang="en-US" sz="2000" dirty="0" smtClean="0"/>
              <a:t>Figure out which classes will count for the track; some Bi/Ch classes may not count</a:t>
            </a:r>
          </a:p>
          <a:p>
            <a:pPr lvl="2" eaLnBrk="1" hangingPunct="1"/>
            <a:r>
              <a:rPr lang="en-US" sz="2000" dirty="0" smtClean="0"/>
              <a:t>Talk to your advisor or Prof. </a:t>
            </a:r>
            <a:r>
              <a:rPr lang="en-US" sz="2000" dirty="0" err="1" smtClean="0"/>
              <a:t>Flagan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When applying for internships/jobs which are biology- related, emphasize the “</a:t>
            </a:r>
            <a:r>
              <a:rPr lang="en-US" sz="2000" dirty="0" err="1" smtClean="0"/>
              <a:t>biomolecular</a:t>
            </a:r>
            <a:r>
              <a:rPr lang="en-US" sz="2000" dirty="0" smtClean="0"/>
              <a:t>” part so recruiters know you aren’t a paint-factory/process-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ChemE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Graduate school</a:t>
            </a:r>
          </a:p>
          <a:p>
            <a:pPr lvl="1" eaLnBrk="1" hangingPunct="1"/>
            <a:r>
              <a:rPr lang="en-US" sz="2000" dirty="0" smtClean="0"/>
              <a:t>Chemical Engineering, emphasis on biology</a:t>
            </a:r>
          </a:p>
          <a:p>
            <a:pPr lvl="1" eaLnBrk="1" hangingPunct="1"/>
            <a:r>
              <a:rPr lang="en-US" sz="2000" dirty="0" smtClean="0"/>
              <a:t>Bioengineering, Biomedical Engineering</a:t>
            </a:r>
          </a:p>
          <a:p>
            <a:pPr lvl="1" eaLnBrk="1" hangingPunct="1"/>
            <a:r>
              <a:rPr lang="en-US" sz="2000" dirty="0" smtClean="0"/>
              <a:t>Quantitative/Computational Biology</a:t>
            </a:r>
          </a:p>
          <a:p>
            <a:pPr eaLnBrk="1" hangingPunct="1"/>
            <a:r>
              <a:rPr lang="en-US" sz="2000" dirty="0" smtClean="0"/>
              <a:t>Jobs</a:t>
            </a:r>
          </a:p>
          <a:p>
            <a:pPr lvl="1" eaLnBrk="1" hangingPunct="1"/>
            <a:r>
              <a:rPr lang="en-US" sz="2000" dirty="0" smtClean="0"/>
              <a:t>Biotechnology (Amgen, Genentech, etc.)</a:t>
            </a:r>
          </a:p>
          <a:p>
            <a:pPr lvl="1" eaLnBrk="1" hangingPunct="1"/>
            <a:r>
              <a:rPr lang="en-US" sz="2000" dirty="0" smtClean="0"/>
              <a:t>Pharmaceuticals (Pfizer, Roche, etc.)</a:t>
            </a:r>
          </a:p>
          <a:p>
            <a:pPr lvl="1" eaLnBrk="1" hangingPunct="1"/>
            <a:r>
              <a:rPr lang="en-US" sz="2000" dirty="0" smtClean="0"/>
              <a:t>Medical Research Institutes (City of Hope, etc.)</a:t>
            </a:r>
          </a:p>
          <a:p>
            <a:pPr lvl="1" eaLnBrk="1" hangingPunct="1"/>
            <a:r>
              <a:rPr lang="en-US" sz="2000" dirty="0" smtClean="0"/>
              <a:t>Food / Consumer Products</a:t>
            </a:r>
          </a:p>
          <a:p>
            <a:pPr eaLnBrk="1" hangingPunct="1"/>
            <a:r>
              <a:rPr lang="en-US" sz="2000" dirty="0" smtClean="0"/>
              <a:t>And if you’re ambitious… Med School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Either </a:t>
            </a:r>
            <a:r>
              <a:rPr lang="en-US" dirty="0" err="1" smtClean="0"/>
              <a:t>ChE</a:t>
            </a:r>
            <a:r>
              <a:rPr lang="en-US" dirty="0" smtClean="0"/>
              <a:t> 128 or ChE90ab</a:t>
            </a:r>
          </a:p>
          <a:p>
            <a:r>
              <a:rPr lang="en-US" dirty="0" smtClean="0"/>
              <a:t>One of the following:  Ch/</a:t>
            </a:r>
            <a:r>
              <a:rPr lang="en-US" dirty="0" err="1" smtClean="0"/>
              <a:t>ChE</a:t>
            </a:r>
            <a:r>
              <a:rPr lang="en-US" dirty="0" smtClean="0"/>
              <a:t> 147, ChE115, or MS133</a:t>
            </a:r>
          </a:p>
          <a:p>
            <a:r>
              <a:rPr lang="en-US" dirty="0" smtClean="0"/>
              <a:t>One of the following:  Ch120, </a:t>
            </a:r>
            <a:r>
              <a:rPr lang="en-US" dirty="0" err="1" smtClean="0"/>
              <a:t>ChE</a:t>
            </a:r>
            <a:r>
              <a:rPr lang="en-US" dirty="0" smtClean="0"/>
              <a:t>/Ch148, MS115ab, MS/APh120, MS/APh122, or MS131</a:t>
            </a:r>
          </a:p>
          <a:p>
            <a:r>
              <a:rPr lang="en-US" dirty="0" smtClean="0"/>
              <a:t>Five materials science elective courses</a:t>
            </a:r>
          </a:p>
          <a:p>
            <a:pPr lvl="1"/>
            <a:r>
              <a:rPr lang="en-US" dirty="0" smtClean="0"/>
              <a:t>Chosen from ChE118, ChE120, </a:t>
            </a:r>
            <a:r>
              <a:rPr lang="en-US" dirty="0" err="1" smtClean="0"/>
              <a:t>ChE</a:t>
            </a:r>
            <a:r>
              <a:rPr lang="en-US" dirty="0" smtClean="0"/>
              <a:t>/Ch155, </a:t>
            </a:r>
            <a:r>
              <a:rPr lang="en-US" dirty="0" err="1" smtClean="0"/>
              <a:t>ChE</a:t>
            </a:r>
            <a:r>
              <a:rPr lang="en-US" dirty="0" smtClean="0"/>
              <a:t>/Ch164, </a:t>
            </a:r>
            <a:r>
              <a:rPr lang="en-US" dirty="0" err="1" smtClean="0"/>
              <a:t>ChE</a:t>
            </a:r>
            <a:r>
              <a:rPr lang="en-US" dirty="0" smtClean="0"/>
              <a:t>/Ch165, or any MS courses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94589"/>
              </p:ext>
            </p:extLst>
          </p:nvPr>
        </p:nvGraphicFramePr>
        <p:xfrm>
          <a:off x="2362200" y="457200"/>
          <a:ext cx="4572000" cy="5632704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253368"/>
                <a:gridCol w="3810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Ch/</a:t>
                      </a: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Materials track is very diverse!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Grad school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Chemical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Materials Science Engineering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Electronics, Semiconductors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Polymers, Plastics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 and Material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Alternative Energy, Oil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“Unprecedented flexibility”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128 or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90ab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118 &amp;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120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Process engineering &amp; design course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Taught by a guest lecture from industry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Probably a night class</a:t>
            </a:r>
          </a:p>
          <a:p>
            <a:pPr eaLnBrk="1" hangingPunct="1"/>
            <a:r>
              <a:rPr lang="en-US" dirty="0" smtClean="0">
                <a:solidFill>
                  <a:prstClr val="black"/>
                </a:solidFill>
              </a:rPr>
              <a:t>5 ANY engineering electives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Basically you can build your own track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2174"/>
              </p:ext>
            </p:extLst>
          </p:nvPr>
        </p:nvGraphicFramePr>
        <p:xfrm>
          <a:off x="2362200" y="457200"/>
          <a:ext cx="4572000" cy="5693800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 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Law 134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BEM 107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latin typeface="+mj-lt"/>
                        </a:rPr>
                        <a:t>Ch</a:t>
                      </a:r>
                      <a:r>
                        <a:rPr lang="en-US" sz="1400" baseline="0" dirty="0" smtClean="0">
                          <a:latin typeface="+mj-lt"/>
                        </a:rPr>
                        <a:t>/</a:t>
                      </a:r>
                      <a:r>
                        <a:rPr lang="en-US" sz="1400" baseline="0" dirty="0" err="1" smtClean="0">
                          <a:latin typeface="+mj-lt"/>
                        </a:rPr>
                        <a:t>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Eng.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BEM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Study Abroad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Can study abroad if you want (Edinburgh)</a:t>
            </a:r>
          </a:p>
          <a:p>
            <a:r>
              <a:rPr lang="en-US" dirty="0" smtClean="0"/>
              <a:t>Take electives from other tracks</a:t>
            </a:r>
          </a:p>
          <a:p>
            <a:r>
              <a:rPr lang="en-US" dirty="0" smtClean="0"/>
              <a:t>Take the Ken </a:t>
            </a:r>
            <a:r>
              <a:rPr lang="en-US" dirty="0" err="1" smtClean="0"/>
              <a:t>Pickar</a:t>
            </a:r>
            <a:r>
              <a:rPr lang="en-US" dirty="0" smtClean="0"/>
              <a:t> minor (E 105, E 102, E 103)</a:t>
            </a:r>
          </a:p>
          <a:p>
            <a:pPr lvl="1"/>
            <a:r>
              <a:rPr lang="en-US" dirty="0" smtClean="0"/>
              <a:t>Team based projects</a:t>
            </a:r>
          </a:p>
          <a:p>
            <a:pPr lvl="1"/>
            <a:r>
              <a:rPr lang="en-US" dirty="0" smtClean="0"/>
              <a:t>Solving practical problems</a:t>
            </a:r>
          </a:p>
          <a:p>
            <a:r>
              <a:rPr lang="en-US" dirty="0" smtClean="0"/>
              <a:t>Can take about 4 classes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Frosh- take more hums</a:t>
            </a:r>
          </a:p>
          <a:p>
            <a:r>
              <a:rPr lang="en-US" dirty="0" smtClean="0"/>
              <a:t>Possible to double with BEM.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Grad School</a:t>
            </a:r>
          </a:p>
          <a:p>
            <a:endParaRPr lang="en-US" dirty="0" smtClean="0"/>
          </a:p>
          <a:p>
            <a:r>
              <a:rPr lang="en-US" dirty="0" smtClean="0"/>
              <a:t>If you want to do Finance/Consulting, be </a:t>
            </a:r>
            <a:r>
              <a:rPr lang="en-US" dirty="0" err="1" smtClean="0"/>
              <a:t>ChE</a:t>
            </a:r>
            <a:r>
              <a:rPr lang="en-US" dirty="0" smtClean="0"/>
              <a:t> because you love </a:t>
            </a:r>
            <a:r>
              <a:rPr lang="en-US" dirty="0" err="1" smtClean="0"/>
              <a:t>ChE</a:t>
            </a:r>
            <a:r>
              <a:rPr lang="en-US" dirty="0" smtClean="0"/>
              <a:t>. There are easier majors if you want to go </a:t>
            </a:r>
            <a:r>
              <a:rPr lang="en-US" smtClean="0"/>
              <a:t>that route.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ChE</a:t>
            </a:r>
            <a:r>
              <a:rPr lang="en-US" dirty="0" smtClean="0"/>
              <a:t> Required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Ch</a:t>
            </a:r>
            <a:r>
              <a:rPr lang="en-US" sz="2000" dirty="0" smtClean="0"/>
              <a:t>/ChE9</a:t>
            </a:r>
          </a:p>
          <a:p>
            <a:pPr eaLnBrk="1" hangingPunct="1"/>
            <a:r>
              <a:rPr lang="en-US" sz="2000" dirty="0" smtClean="0"/>
              <a:t>Ch41abc</a:t>
            </a:r>
          </a:p>
          <a:p>
            <a:pPr eaLnBrk="1" hangingPunct="1"/>
            <a:r>
              <a:rPr lang="en-US" sz="2000" dirty="0" err="1" smtClean="0"/>
              <a:t>ChE</a:t>
            </a:r>
            <a:r>
              <a:rPr lang="en-US" sz="2000" dirty="0" smtClean="0"/>
              <a:t> 62, ChE63ab</a:t>
            </a:r>
          </a:p>
          <a:p>
            <a:pPr eaLnBrk="1" hangingPunct="1"/>
            <a:r>
              <a:rPr lang="en-US" sz="2000" dirty="0" smtClean="0"/>
              <a:t>ACM95abc</a:t>
            </a:r>
          </a:p>
          <a:p>
            <a:pPr eaLnBrk="1" hangingPunct="1"/>
            <a:r>
              <a:rPr lang="en-US" sz="2000" dirty="0" smtClean="0"/>
              <a:t>Ch21a and [Ch 21b or Ch 24a]</a:t>
            </a:r>
          </a:p>
          <a:p>
            <a:pPr eaLnBrk="1" hangingPunct="1"/>
            <a:r>
              <a:rPr lang="en-US" sz="2000" dirty="0" smtClean="0"/>
              <a:t>ChE101, ChE105</a:t>
            </a:r>
          </a:p>
          <a:p>
            <a:pPr eaLnBrk="1" hangingPunct="1"/>
            <a:r>
              <a:rPr lang="en-US" sz="2000" dirty="0" smtClean="0"/>
              <a:t>ChE103abc</a:t>
            </a:r>
          </a:p>
          <a:p>
            <a:pPr eaLnBrk="1" hangingPunct="1"/>
            <a:r>
              <a:rPr lang="en-US" sz="2000" dirty="0" smtClean="0"/>
              <a:t>ChE126</a:t>
            </a:r>
          </a:p>
          <a:p>
            <a:pPr eaLnBrk="1" hangingPunct="1"/>
            <a:r>
              <a:rPr lang="en-US" sz="2000" dirty="0" smtClean="0"/>
              <a:t>Ch/ChE91</a:t>
            </a:r>
          </a:p>
          <a:p>
            <a:pPr eaLnBrk="1" hangingPunct="1"/>
            <a:r>
              <a:rPr lang="en-US" sz="2000" dirty="0" smtClean="0"/>
              <a:t>27 Units General Science / Engineering (18 if thesis)</a:t>
            </a:r>
          </a:p>
          <a:p>
            <a:pPr eaLnBrk="1" hangingPunct="1"/>
            <a:r>
              <a:rPr lang="en-US" sz="2000" dirty="0" smtClean="0"/>
              <a:t>One of Ec11, BEM102 or BEM103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24367" y="2951947"/>
            <a:ext cx="3089564" cy="954107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defRPr/>
            </a:pP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</a:rPr>
              <a:t>&amp; a track!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Studying abroad is possible</a:t>
            </a:r>
          </a:p>
          <a:p>
            <a:pPr lvl="1"/>
            <a:r>
              <a:rPr lang="en-US" dirty="0" smtClean="0"/>
              <a:t>Cambridge, Edinburgh, Copenhagen</a:t>
            </a:r>
          </a:p>
          <a:p>
            <a:pPr lvl="1"/>
            <a:r>
              <a:rPr lang="en-US" dirty="0" smtClean="0"/>
              <a:t>Not UCL: all </a:t>
            </a:r>
            <a:r>
              <a:rPr lang="en-US" dirty="0" err="1" smtClean="0"/>
              <a:t>ChE</a:t>
            </a:r>
            <a:r>
              <a:rPr lang="en-US" dirty="0" smtClean="0"/>
              <a:t> courses are year-long</a:t>
            </a:r>
          </a:p>
          <a:p>
            <a:r>
              <a:rPr lang="en-US" dirty="0" smtClean="0"/>
              <a:t> Double majoring or minoring is also possible</a:t>
            </a:r>
          </a:p>
          <a:p>
            <a:pPr lvl="1"/>
            <a:r>
              <a:rPr lang="en-US" dirty="0" smtClean="0"/>
              <a:t>Usually within HSS (BEM, English)</a:t>
            </a:r>
          </a:p>
          <a:p>
            <a:pPr lvl="1"/>
            <a:r>
              <a:rPr lang="en-US" dirty="0" smtClean="0"/>
              <a:t>Don’t necessarily need to overload</a:t>
            </a:r>
          </a:p>
          <a:p>
            <a:r>
              <a:rPr lang="en-US" dirty="0" smtClean="0"/>
              <a:t>These things just take some planning and foresight: think about it now, if you’re interested!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0251"/>
              </p:ext>
            </p:extLst>
          </p:nvPr>
        </p:nvGraphicFramePr>
        <p:xfrm>
          <a:off x="152400" y="4191000"/>
          <a:ext cx="4419600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256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Cambridge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r>
                        <a:rPr lang="en-US" sz="1400" baseline="0" dirty="0" smtClean="0">
                          <a:latin typeface="+mj-lt"/>
                        </a:rPr>
                        <a:t> 99a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12304"/>
              </p:ext>
            </p:extLst>
          </p:nvPr>
        </p:nvGraphicFramePr>
        <p:xfrm>
          <a:off x="4572000" y="4191000"/>
          <a:ext cx="4405086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11174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Edinburgh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6195"/>
              </p:ext>
            </p:extLst>
          </p:nvPr>
        </p:nvGraphicFramePr>
        <p:xfrm>
          <a:off x="2209800" y="304800"/>
          <a:ext cx="4572000" cy="3871028"/>
        </p:xfrm>
        <a:graphic>
          <a:graphicData uri="http://schemas.openxmlformats.org/drawingml/2006/table">
            <a:tbl>
              <a:tblPr/>
              <a:tblGrid>
                <a:gridCol w="1219199"/>
                <a:gridCol w="166263"/>
                <a:gridCol w="138537"/>
                <a:gridCol w="120522"/>
                <a:gridCol w="1110252"/>
                <a:gridCol w="259059"/>
                <a:gridCol w="1156280"/>
                <a:gridCol w="97088"/>
                <a:gridCol w="304800"/>
              </a:tblGrid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2a / Ph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Tracks will not:</a:t>
            </a:r>
          </a:p>
          <a:p>
            <a:pPr lvl="1" eaLnBrk="1" hangingPunct="1"/>
            <a:r>
              <a:rPr lang="en-US" dirty="0" smtClean="0"/>
              <a:t> Affect your chances at graduate school</a:t>
            </a:r>
          </a:p>
          <a:p>
            <a:pPr lvl="1" eaLnBrk="1" hangingPunct="1"/>
            <a:r>
              <a:rPr lang="en-US" dirty="0" smtClean="0"/>
              <a:t> Affect your chances at a job too </a:t>
            </a:r>
            <a:r>
              <a:rPr lang="en-US" dirty="0"/>
              <a:t>much </a:t>
            </a:r>
            <a:endParaRPr lang="en-US" dirty="0" smtClean="0"/>
          </a:p>
          <a:p>
            <a:pPr lvl="1" eaLnBrk="1" hangingPunct="1"/>
            <a:r>
              <a:rPr lang="en-US" dirty="0" smtClean="0"/>
              <a:t> Affect what area you end up going into (in graduate school you can start from scratch, to a degree)</a:t>
            </a:r>
          </a:p>
          <a:p>
            <a:pPr eaLnBrk="1" hangingPunct="1"/>
            <a:r>
              <a:rPr lang="en-US" sz="2800" dirty="0" smtClean="0"/>
              <a:t>The Tracks will:</a:t>
            </a:r>
          </a:p>
          <a:p>
            <a:pPr lvl="1" eaLnBrk="1" hangingPunct="1"/>
            <a:r>
              <a:rPr lang="en-US" dirty="0" smtClean="0"/>
              <a:t> Allow you to take graduate level classes in an area of interest</a:t>
            </a:r>
          </a:p>
          <a:p>
            <a:pPr lvl="1" eaLnBrk="1" hangingPunct="1"/>
            <a:r>
              <a:rPr lang="en-US" dirty="0" smtClean="0"/>
              <a:t>Show recruiters that you can diversify into related fields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6176" y="2514600"/>
            <a:ext cx="7851648" cy="1828800"/>
          </a:xfrm>
        </p:spPr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935163"/>
            <a:ext cx="5257800" cy="4389437"/>
          </a:xfrm>
        </p:spPr>
        <p:txBody>
          <a:bodyPr>
            <a:normAutofit/>
          </a:bodyPr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environmental track focuses on big picture concepts of the earth's systems and the chemistry, physics, and biology behind them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Core </a:t>
            </a:r>
            <a:r>
              <a:rPr lang="en-GB" sz="2400" dirty="0" err="1" smtClean="0"/>
              <a:t>ChE</a:t>
            </a:r>
            <a:r>
              <a:rPr lang="en-GB" sz="2400" dirty="0" smtClean="0"/>
              <a:t> curriculum provides a solid foundation for ESE courses.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Wide variety of courses to satisfy your environmental interests</a:t>
            </a:r>
          </a:p>
          <a:p>
            <a:endParaRPr lang="en-US" dirty="0"/>
          </a:p>
        </p:txBody>
      </p:sp>
      <p:pic>
        <p:nvPicPr>
          <p:cNvPr id="4" name="Picture 14" descr="earthPic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31242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7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422782"/>
              </p:ext>
            </p:extLst>
          </p:nvPr>
        </p:nvGraphicFramePr>
        <p:xfrm>
          <a:off x="457200" y="533400"/>
          <a:ext cx="8229600" cy="53768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Atmosphere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Biogeologic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Cycles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175b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Oceans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/ESE/CE 226: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Sediment Transport Mechanics and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Morphodynamics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142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Aquatic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149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Marine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Organic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Radiation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150c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ACM/ESE 118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Methods in Applied Statistics and Data Analysis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Candes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Richardson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 173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Topics in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154: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Readings in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Paleoclimate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Topics in Atmosphere and Ocean Dynamics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ChE/ESE 158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Aerosol Physics and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Seinfeld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155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Paleoceanography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ESE/Bi 166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Physiology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000" b="1" dirty="0" smtClean="0">
                          <a:latin typeface="Arial" pitchFamily="34" charset="0"/>
                          <a:cs typeface="Arial" pitchFamily="34" charset="0"/>
                        </a:rPr>
                        <a:t>ESE/Bi 168:</a:t>
                      </a:r>
                      <a:r>
                        <a:rPr lang="it-IT" sz="1000" dirty="0" smtClean="0">
                          <a:latin typeface="Arial" pitchFamily="34" charset="0"/>
                          <a:cs typeface="Arial" pitchFamily="34" charset="0"/>
                        </a:rPr>
                        <a:t> Microbial Metabolic Diversity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170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Ecology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Orphan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 II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: Current Problems in Environmental Science and Engineering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ESE/Ch/Ge 175a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91145"/>
              </p:ext>
            </p:extLst>
          </p:nvPr>
        </p:nvGraphicFramePr>
        <p:xfrm>
          <a:off x="2362200" y="304800"/>
          <a:ext cx="4572000" cy="5949832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EST 109a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ESE/</a:t>
                      </a: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171</a:t>
                      </a: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 196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 112a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 135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 smtClean="0">
                          <a:latin typeface="+mj-lt"/>
                        </a:rPr>
                        <a:t>ChE</a:t>
                      </a:r>
                      <a:r>
                        <a:rPr lang="en-US" sz="1400" dirty="0" smtClean="0">
                          <a:latin typeface="+mj-lt"/>
                        </a:rPr>
                        <a:t> 80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</a:rPr>
                        <a:t> PE 38c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ChE/ESE 158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En/H 193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ESE 102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 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CS</a:t>
                      </a:r>
                      <a:r>
                        <a:rPr lang="en-US" sz="1400" baseline="0" dirty="0" smtClean="0">
                          <a:latin typeface="+mj-lt"/>
                        </a:rPr>
                        <a:t> 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PS/SS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PE 90a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 Advice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Know your options, plan ahead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more flexibility than you think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Third term sophomore year, junior year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ESE </a:t>
            </a:r>
            <a:r>
              <a:rPr lang="en-US" sz="2000" dirty="0" smtClean="0"/>
              <a:t>100 </a:t>
            </a:r>
            <a:r>
              <a:rPr lang="en-US" sz="2000" dirty="0" smtClean="0"/>
              <a:t>series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Ch 21/Ch 24 series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Geology courses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ESE </a:t>
            </a:r>
            <a:r>
              <a:rPr lang="en-US" sz="2400" dirty="0" smtClean="0"/>
              <a:t>158 </a:t>
            </a:r>
            <a:r>
              <a:rPr lang="en-US" sz="2400" dirty="0" smtClean="0"/>
              <a:t>and ESE 171 are good courses to </a:t>
            </a:r>
            <a:r>
              <a:rPr lang="en-US" sz="2400" dirty="0" smtClean="0"/>
              <a:t>take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ChE</a:t>
            </a:r>
            <a:r>
              <a:rPr lang="en-US" sz="2400" dirty="0" smtClean="0"/>
              <a:t> 118 and </a:t>
            </a:r>
            <a:r>
              <a:rPr lang="en-US" sz="2400" dirty="0" err="1" smtClean="0"/>
              <a:t>ChE</a:t>
            </a:r>
            <a:r>
              <a:rPr lang="en-US" sz="2400" dirty="0" smtClean="0"/>
              <a:t> 120 can be taken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first term senior year light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research!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Profs </a:t>
            </a:r>
            <a:r>
              <a:rPr lang="en-US" sz="2000" dirty="0" err="1" smtClean="0"/>
              <a:t>Flagan</a:t>
            </a:r>
            <a:r>
              <a:rPr lang="en-US" sz="2000" dirty="0" smtClean="0"/>
              <a:t>, Seinfeld are titans in the aerosol community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Opportunities in ESE and GPS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0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Well equipped to tackle world’s most pressing problems</a:t>
            </a:r>
          </a:p>
          <a:p>
            <a:pPr marL="862013" lvl="1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Climate change, clean water, clean air, clean energy</a:t>
            </a:r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Graduate School</a:t>
            </a:r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Energy Companies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They have a stake in renewable energy and their impact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Government (Regulatory Agencies)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Large volume of positions, but not too many entry level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Once you're in, you're in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Environmental Consulting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81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163"/>
            <a:ext cx="5562600" cy="4465637"/>
          </a:xfrm>
        </p:spPr>
        <p:txBody>
          <a:bodyPr/>
          <a:lstStyle/>
          <a:p>
            <a:pPr eaLnBrk="1" hangingPunct="1"/>
            <a:r>
              <a:rPr lang="en-US" dirty="0" smtClean="0"/>
              <a:t>What it includes</a:t>
            </a:r>
          </a:p>
          <a:p>
            <a:pPr lvl="1" eaLnBrk="1" hangingPunct="1"/>
            <a:r>
              <a:rPr lang="en-US" dirty="0" smtClean="0"/>
              <a:t>Biological design and engineering</a:t>
            </a:r>
          </a:p>
          <a:p>
            <a:pPr lvl="1" eaLnBrk="1" hangingPunct="1"/>
            <a:r>
              <a:rPr lang="en-US" dirty="0" smtClean="0"/>
              <a:t>Biomaterials</a:t>
            </a:r>
          </a:p>
          <a:p>
            <a:pPr eaLnBrk="1" hangingPunct="1"/>
            <a:r>
              <a:rPr lang="en-US" dirty="0" smtClean="0"/>
              <a:t>What you learn</a:t>
            </a:r>
          </a:p>
          <a:p>
            <a:pPr lvl="1" eaLnBrk="1" hangingPunct="1"/>
            <a:r>
              <a:rPr lang="en-US" dirty="0" err="1" smtClean="0"/>
              <a:t>Biomolecular</a:t>
            </a:r>
            <a:r>
              <a:rPr lang="en-US" dirty="0" smtClean="0"/>
              <a:t> / cell design and engineering</a:t>
            </a:r>
          </a:p>
          <a:p>
            <a:pPr lvl="1" eaLnBrk="1" hangingPunct="1"/>
            <a:r>
              <a:rPr lang="en-US" dirty="0" smtClean="0"/>
              <a:t>Molecular biology</a:t>
            </a:r>
          </a:p>
          <a:p>
            <a:pPr lvl="1" eaLnBrk="1" hangingPunct="1"/>
            <a:r>
              <a:rPr lang="en-US" dirty="0" smtClean="0"/>
              <a:t>Computational modeling</a:t>
            </a:r>
          </a:p>
          <a:p>
            <a:pPr lvl="1" eaLnBrk="1" hangingPunct="1"/>
            <a:r>
              <a:rPr lang="en-US" dirty="0" smtClean="0"/>
              <a:t>Any other areas of interest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24200"/>
            <a:ext cx="361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Bi/Ch 110 (1</a:t>
            </a:r>
            <a:r>
              <a:rPr lang="en-US" baseline="30000" dirty="0" smtClean="0"/>
              <a:t>st</a:t>
            </a:r>
            <a:r>
              <a:rPr lang="en-US" dirty="0" smtClean="0"/>
              <a:t>) (junior)</a:t>
            </a:r>
          </a:p>
          <a:p>
            <a:pPr eaLnBrk="1" hangingPunct="1"/>
            <a:r>
              <a:rPr lang="en-US" dirty="0" smtClean="0"/>
              <a:t>BE/</a:t>
            </a:r>
            <a:r>
              <a:rPr lang="en-US" dirty="0" err="1" smtClean="0"/>
              <a:t>ChE</a:t>
            </a:r>
            <a:r>
              <a:rPr lang="en-US" dirty="0" smtClean="0"/>
              <a:t> 163 (1</a:t>
            </a:r>
            <a:r>
              <a:rPr lang="en-US" baseline="30000" dirty="0" smtClean="0"/>
              <a:t>st</a:t>
            </a:r>
            <a:r>
              <a:rPr lang="en-US" dirty="0" smtClean="0"/>
              <a:t> or 3</a:t>
            </a:r>
            <a:r>
              <a:rPr lang="en-US" baseline="30000" dirty="0" smtClean="0"/>
              <a:t>rd</a:t>
            </a:r>
            <a:r>
              <a:rPr lang="en-US" dirty="0" smtClean="0"/>
              <a:t> depending on 169) (junior or senior)</a:t>
            </a:r>
          </a:p>
          <a:p>
            <a:pPr eaLnBrk="1" hangingPunct="1"/>
            <a:r>
              <a:rPr lang="en-US" dirty="0" err="1" smtClean="0"/>
              <a:t>ChE</a:t>
            </a:r>
            <a:r>
              <a:rPr lang="en-US" dirty="0" smtClean="0"/>
              <a:t> 130 (junior or senior) or ChE90AB (senior)</a:t>
            </a:r>
          </a:p>
          <a:p>
            <a:pPr eaLnBrk="1" hangingPunct="1"/>
            <a:r>
              <a:rPr lang="en-US" u="sng" dirty="0" smtClean="0"/>
              <a:t>Five Bioengineering / Related Electives:</a:t>
            </a:r>
          </a:p>
          <a:p>
            <a:pPr lvl="1" eaLnBrk="1" hangingPunct="1"/>
            <a:r>
              <a:rPr lang="en-US" dirty="0" smtClean="0"/>
              <a:t>Any other BE class (biomechanics, biomaterials, bio labs, evolution, biological flows, MRI)</a:t>
            </a:r>
          </a:p>
          <a:p>
            <a:pPr lvl="1" eaLnBrk="1" hangingPunct="1"/>
            <a:r>
              <a:rPr lang="en-US" dirty="0" err="1" smtClean="0"/>
              <a:t>ChE</a:t>
            </a:r>
            <a:r>
              <a:rPr lang="en-US" dirty="0" smtClean="0"/>
              <a:t> 118 or </a:t>
            </a:r>
            <a:r>
              <a:rPr lang="en-US" dirty="0" err="1" smtClean="0"/>
              <a:t>ChE</a:t>
            </a:r>
            <a:r>
              <a:rPr lang="en-US" dirty="0" smtClean="0"/>
              <a:t> 120 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1014</TotalTime>
  <Words>1766</Words>
  <Application>Microsoft Office PowerPoint</Application>
  <PresentationFormat>On-screen Show (4:3)</PresentationFormat>
  <Paragraphs>760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AIChE Track Talk</vt:lpstr>
      <vt:lpstr>General ChE Required Courses</vt:lpstr>
      <vt:lpstr>Environmental Track</vt:lpstr>
      <vt:lpstr>PowerPoint Presentation</vt:lpstr>
      <vt:lpstr>PowerPoint Presentation</vt:lpstr>
      <vt:lpstr>Environmental Track Advice</vt:lpstr>
      <vt:lpstr>Future Opportunities</vt:lpstr>
      <vt:lpstr>Biomolecular Track</vt:lpstr>
      <vt:lpstr>Biomolecular Track: Courses</vt:lpstr>
      <vt:lpstr>PowerPoint Presentation</vt:lpstr>
      <vt:lpstr>Biomolecular Track: Advice</vt:lpstr>
      <vt:lpstr>Future Opportunities</vt:lpstr>
      <vt:lpstr>Materials Track Courses</vt:lpstr>
      <vt:lpstr>PowerPoint Presentation</vt:lpstr>
      <vt:lpstr>Future Opportunities</vt:lpstr>
      <vt:lpstr>Process Systems Track</vt:lpstr>
      <vt:lpstr>PowerPoint Presentation</vt:lpstr>
      <vt:lpstr>Process Systems Track Advice</vt:lpstr>
      <vt:lpstr>Future Opportunities </vt:lpstr>
      <vt:lpstr>Other Opportunities</vt:lpstr>
      <vt:lpstr>PowerPoint Presentation</vt:lpstr>
      <vt:lpstr>Concluding Remarks</vt:lpstr>
      <vt:lpstr>Questions?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Christine Cheng</cp:lastModifiedBy>
  <cp:revision>126</cp:revision>
  <dcterms:created xsi:type="dcterms:W3CDTF">2011-04-20T07:16:23Z</dcterms:created>
  <dcterms:modified xsi:type="dcterms:W3CDTF">2013-04-17T08:06:50Z</dcterms:modified>
</cp:coreProperties>
</file>