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2" r:id="rId1"/>
  </p:sldMasterIdLst>
  <p:notesMasterIdLst>
    <p:notesMasterId r:id="rId10"/>
  </p:notesMasterIdLst>
  <p:sldIdLst>
    <p:sldId id="256" r:id="rId2"/>
    <p:sldId id="260" r:id="rId3"/>
    <p:sldId id="261" r:id="rId4"/>
    <p:sldId id="262" r:id="rId5"/>
    <p:sldId id="263" r:id="rId6"/>
    <p:sldId id="264" r:id="rId7"/>
    <p:sldId id="259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94FF"/>
    <a:srgbClr val="4B5EFF"/>
    <a:srgbClr val="B8B8B8"/>
    <a:srgbClr val="B89FBB"/>
    <a:srgbClr val="04C357"/>
    <a:srgbClr val="0743FF"/>
    <a:srgbClr val="FF5F08"/>
    <a:srgbClr val="24347F"/>
    <a:srgbClr val="1F7F19"/>
    <a:srgbClr val="B96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0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52F61-9FF6-4840-B31C-FCC3803FCEDC}" type="datetimeFigureOut">
              <a:rPr lang="en-US" smtClean="0"/>
              <a:pPr/>
              <a:t>1/22/13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06830-CACC-44C7-9259-7236BFA61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15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06830-CACC-44C7-9259-7236BFA6110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06830-CACC-44C7-9259-7236BFA6110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06830-CACC-44C7-9259-7236BFA6110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06830-CACC-44C7-9259-7236BFA6110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06830-CACC-44C7-9259-7236BFA6110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06830-CACC-44C7-9259-7236BFA6110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06830-CACC-44C7-9259-7236BFA6110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06830-CACC-44C7-9259-7236BFA6110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4DC-010D-7441-9482-ABDC16F482D7}" type="datetimeFigureOut">
              <a:rPr lang="en-US" smtClean="0"/>
              <a:pPr/>
              <a:t>1/22/13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4DC-010D-7441-9482-ABDC16F482D7}" type="datetimeFigureOut">
              <a:rPr lang="en-US" smtClean="0"/>
              <a:pPr/>
              <a:t>1/22/13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4DC-010D-7441-9482-ABDC16F482D7}" type="datetimeFigureOut">
              <a:rPr lang="en-US" smtClean="0"/>
              <a:pPr/>
              <a:t>1/22/13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4DC-010D-7441-9482-ABDC16F482D7}" type="datetimeFigureOut">
              <a:rPr lang="en-US" smtClean="0"/>
              <a:pPr/>
              <a:t>1/22/13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4DC-010D-7441-9482-ABDC16F482D7}" type="datetimeFigureOut">
              <a:rPr lang="en-US" smtClean="0"/>
              <a:pPr/>
              <a:t>1/22/13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4DC-010D-7441-9482-ABDC16F482D7}" type="datetimeFigureOut">
              <a:rPr lang="en-US" smtClean="0"/>
              <a:pPr/>
              <a:t>1/22/13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4DC-010D-7441-9482-ABDC16F482D7}" type="datetimeFigureOut">
              <a:rPr lang="en-US" smtClean="0"/>
              <a:pPr/>
              <a:t>1/22/13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4DC-010D-7441-9482-ABDC16F482D7}" type="datetimeFigureOut">
              <a:rPr lang="en-US" smtClean="0"/>
              <a:pPr/>
              <a:t>1/22/13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4DC-010D-7441-9482-ABDC16F482D7}" type="datetimeFigureOut">
              <a:rPr lang="en-US" smtClean="0"/>
              <a:pPr/>
              <a:t>1/22/13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4DC-010D-7441-9482-ABDC16F482D7}" type="datetimeFigureOut">
              <a:rPr lang="en-US" smtClean="0"/>
              <a:pPr/>
              <a:t>1/22/13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4DC-010D-7441-9482-ABDC16F482D7}" type="datetimeFigureOut">
              <a:rPr lang="en-US" smtClean="0"/>
              <a:pPr/>
              <a:t>1/22/13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75664DC-010D-7441-9482-ABDC16F482D7}" type="datetimeFigureOut">
              <a:rPr lang="en-US" smtClean="0"/>
              <a:pPr/>
              <a:t>1/22/13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1713" y="628953"/>
            <a:ext cx="821266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4800" dirty="0" smtClean="0"/>
              <a:t> </a:t>
            </a:r>
          </a:p>
          <a:p>
            <a:pPr algn="ctr"/>
            <a:r>
              <a:rPr lang="pl-PL" sz="5400" dirty="0" smtClean="0">
                <a:solidFill>
                  <a:srgbClr val="FF5F08"/>
                </a:solidFill>
              </a:rPr>
              <a:t>Ch</a:t>
            </a:r>
            <a:r>
              <a:rPr lang="en-US" sz="5400" dirty="0" err="1" smtClean="0">
                <a:solidFill>
                  <a:srgbClr val="FF5F08"/>
                </a:solidFill>
              </a:rPr>
              <a:t>em</a:t>
            </a:r>
            <a:r>
              <a:rPr lang="pl-PL" sz="4800" dirty="0" smtClean="0">
                <a:solidFill>
                  <a:srgbClr val="C00000"/>
                </a:solidFill>
              </a:rPr>
              <a:t> </a:t>
            </a:r>
            <a:r>
              <a:rPr lang="pl-PL" sz="4800" dirty="0">
                <a:solidFill>
                  <a:srgbClr val="FFFFFF"/>
                </a:solidFill>
              </a:rPr>
              <a:t>vs. </a:t>
            </a:r>
            <a:r>
              <a:rPr lang="pl-PL" sz="5400" dirty="0" smtClean="0">
                <a:solidFill>
                  <a:srgbClr val="7394FF"/>
                </a:solidFill>
              </a:rPr>
              <a:t>Ch</a:t>
            </a:r>
            <a:r>
              <a:rPr lang="en-US" sz="5400" dirty="0" err="1" smtClean="0">
                <a:solidFill>
                  <a:srgbClr val="7394FF"/>
                </a:solidFill>
              </a:rPr>
              <a:t>em</a:t>
            </a:r>
            <a:r>
              <a:rPr lang="pl-PL" sz="5400" dirty="0" smtClean="0">
                <a:solidFill>
                  <a:srgbClr val="7394FF"/>
                </a:solidFill>
              </a:rPr>
              <a:t>E</a:t>
            </a:r>
            <a:r>
              <a:rPr lang="pl-PL" sz="4800" dirty="0" smtClean="0">
                <a:solidFill>
                  <a:srgbClr val="0743FF"/>
                </a:solidFill>
              </a:rPr>
              <a:t> </a:t>
            </a:r>
          </a:p>
          <a:p>
            <a:pPr algn="ctr"/>
            <a:r>
              <a:rPr lang="pl-PL" sz="6000" dirty="0" err="1" smtClean="0">
                <a:solidFill>
                  <a:schemeClr val="bg1"/>
                </a:solidFill>
              </a:rPr>
              <a:t>Showdown</a:t>
            </a:r>
            <a:r>
              <a:rPr lang="pl-PL" sz="6000" dirty="0" smtClean="0">
                <a:solidFill>
                  <a:srgbClr val="000090"/>
                </a:solidFill>
              </a:rPr>
              <a:t> </a:t>
            </a:r>
            <a:endParaRPr lang="pl-PL" sz="6000" dirty="0">
              <a:solidFill>
                <a:srgbClr val="000090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Presented </a:t>
            </a:r>
            <a:r>
              <a:rPr lang="en-US" sz="2400" dirty="0">
                <a:solidFill>
                  <a:srgbClr val="FFFFFF"/>
                </a:solidFill>
              </a:rPr>
              <a:t>by </a:t>
            </a:r>
            <a:r>
              <a:rPr lang="en-US" sz="2400" dirty="0" smtClean="0">
                <a:solidFill>
                  <a:srgbClr val="FF5F08"/>
                </a:solidFill>
              </a:rPr>
              <a:t>Nadine Currie</a:t>
            </a:r>
            <a:r>
              <a:rPr lang="en-US" sz="2400" dirty="0" smtClean="0">
                <a:solidFill>
                  <a:srgbClr val="FF5F08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and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7394FF"/>
                </a:solidFill>
              </a:rPr>
              <a:t>Ashley </a:t>
            </a:r>
            <a:r>
              <a:rPr lang="en-US" sz="2400" dirty="0" err="1" smtClean="0">
                <a:solidFill>
                  <a:srgbClr val="7394FF"/>
                </a:solidFill>
              </a:rPr>
              <a:t>Guo</a:t>
            </a:r>
            <a:endParaRPr lang="en-US" sz="2400" dirty="0">
              <a:solidFill>
                <a:srgbClr val="7394FF"/>
              </a:solidFill>
            </a:endParaRPr>
          </a:p>
          <a:p>
            <a:pPr lvl="1" algn="ctr"/>
            <a:endParaRPr lang="en-US" dirty="0" smtClean="0"/>
          </a:p>
          <a:p>
            <a:pPr lvl="1" algn="ctr"/>
            <a:r>
              <a:rPr lang="en-US" sz="2200" dirty="0" smtClean="0">
                <a:solidFill>
                  <a:srgbClr val="FFFFFF"/>
                </a:solidFill>
              </a:rPr>
              <a:t>Jointly </a:t>
            </a:r>
            <a:r>
              <a:rPr lang="en-US" sz="2200" dirty="0">
                <a:solidFill>
                  <a:srgbClr val="FFFFFF"/>
                </a:solidFill>
              </a:rPr>
              <a:t>sponsored by </a:t>
            </a:r>
          </a:p>
          <a:p>
            <a:pPr algn="ctr"/>
            <a:r>
              <a:rPr lang="cs-CZ" sz="2200" dirty="0">
                <a:solidFill>
                  <a:srgbClr val="FF5F08"/>
                </a:solidFill>
              </a:rPr>
              <a:t>Caltech </a:t>
            </a:r>
            <a:r>
              <a:rPr lang="cs-CZ" sz="2200" dirty="0" err="1" smtClean="0">
                <a:solidFill>
                  <a:srgbClr val="FF5F08"/>
                </a:solidFill>
              </a:rPr>
              <a:t>Chemistry</a:t>
            </a:r>
            <a:r>
              <a:rPr lang="cs-CZ" sz="2200" dirty="0" smtClean="0">
                <a:solidFill>
                  <a:srgbClr val="FF5F08"/>
                </a:solidFill>
              </a:rPr>
              <a:t> </a:t>
            </a:r>
            <a:r>
              <a:rPr lang="cs-CZ" sz="2200" dirty="0">
                <a:solidFill>
                  <a:srgbClr val="FF5F08"/>
                </a:solidFill>
              </a:rPr>
              <a:t>Club </a:t>
            </a:r>
            <a:r>
              <a:rPr lang="cs-CZ" sz="2200" dirty="0">
                <a:solidFill>
                  <a:srgbClr val="FFFFFF"/>
                </a:solidFill>
              </a:rPr>
              <a:t>and</a:t>
            </a:r>
            <a:r>
              <a:rPr lang="cs-CZ" sz="2200" dirty="0"/>
              <a:t> </a:t>
            </a:r>
            <a:r>
              <a:rPr lang="cs-CZ" sz="2200" dirty="0">
                <a:solidFill>
                  <a:srgbClr val="7394FF"/>
                </a:solidFill>
              </a:rPr>
              <a:t>Caltech </a:t>
            </a:r>
            <a:r>
              <a:rPr lang="cs-CZ" sz="2400" dirty="0" err="1">
                <a:solidFill>
                  <a:srgbClr val="7394FF"/>
                </a:solidFill>
              </a:rPr>
              <a:t>AIChE</a:t>
            </a:r>
            <a:r>
              <a:rPr lang="cs-CZ" sz="2400" dirty="0">
                <a:solidFill>
                  <a:srgbClr val="7394FF"/>
                </a:solidFill>
              </a:rPr>
              <a:t> </a:t>
            </a:r>
            <a:r>
              <a:rPr lang="cs-CZ" sz="2400" dirty="0" err="1">
                <a:solidFill>
                  <a:srgbClr val="7394FF"/>
                </a:solidFill>
              </a:rPr>
              <a:t>Chapter</a:t>
            </a:r>
            <a:r>
              <a:rPr lang="cs-CZ" sz="2400" dirty="0">
                <a:solidFill>
                  <a:srgbClr val="7394FF"/>
                </a:solidFill>
              </a:rPr>
              <a:t> </a:t>
            </a:r>
          </a:p>
          <a:p>
            <a:pPr algn="ctr"/>
            <a:r>
              <a:rPr lang="en-US" sz="2200" dirty="0" smtClean="0">
                <a:solidFill>
                  <a:srgbClr val="FFFFFF"/>
                </a:solidFill>
              </a:rPr>
              <a:t>22</a:t>
            </a:r>
            <a:r>
              <a:rPr lang="en-US" sz="2200" dirty="0" smtClean="0">
                <a:solidFill>
                  <a:srgbClr val="FFFFFF"/>
                </a:solidFill>
              </a:rPr>
              <a:t> </a:t>
            </a:r>
            <a:r>
              <a:rPr lang="en-US" sz="2200" dirty="0" smtClean="0">
                <a:solidFill>
                  <a:srgbClr val="FFFFFF"/>
                </a:solidFill>
              </a:rPr>
              <a:t>February</a:t>
            </a:r>
            <a:r>
              <a:rPr lang="en-US" sz="2200" dirty="0" smtClean="0">
                <a:solidFill>
                  <a:srgbClr val="FFFFFF"/>
                </a:solidFill>
              </a:rPr>
              <a:t> 2013</a:t>
            </a: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007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7333" y="263454"/>
            <a:ext cx="78014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Philosophy </a:t>
            </a:r>
            <a:r>
              <a:rPr lang="en-US" sz="4000" dirty="0">
                <a:solidFill>
                  <a:schemeClr val="bg1"/>
                </a:solidFill>
              </a:rPr>
              <a:t>and General Outlook 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3" y="1276891"/>
            <a:ext cx="3894667" cy="486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rgbClr val="FF5F08"/>
                </a:solidFill>
              </a:rPr>
              <a:t>Chemistry </a:t>
            </a:r>
            <a:endParaRPr lang="en-US" sz="2800" dirty="0">
              <a:solidFill>
                <a:srgbClr val="FF5F08"/>
              </a:solidFill>
            </a:endParaRP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Understanding </a:t>
            </a:r>
            <a:r>
              <a:rPr lang="en-US" sz="1600" dirty="0">
                <a:solidFill>
                  <a:srgbClr val="FFFFFF"/>
                </a:solidFill>
              </a:rPr>
              <a:t>and exploiting fundamental concepts: chemical bond, chemical reactivity, etc</a:t>
            </a:r>
            <a:r>
              <a:rPr lang="en-US" sz="1600" dirty="0" smtClean="0">
                <a:solidFill>
                  <a:srgbClr val="FFFFFF"/>
                </a:solidFill>
              </a:rPr>
              <a:t>.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Traditional </a:t>
            </a:r>
            <a:r>
              <a:rPr lang="en-US" sz="1600" dirty="0">
                <a:solidFill>
                  <a:srgbClr val="FFFFFF"/>
                </a:solidFill>
              </a:rPr>
              <a:t>fields: </a:t>
            </a:r>
            <a:endParaRPr lang="en-US" sz="1600" dirty="0" smtClean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>
                <a:solidFill>
                  <a:srgbClr val="FFFFFF"/>
                </a:solidFill>
              </a:rPr>
              <a:t>	</a:t>
            </a:r>
            <a:r>
              <a:rPr lang="en-US" sz="1600" dirty="0" smtClean="0">
                <a:solidFill>
                  <a:srgbClr val="FFFFFF"/>
                </a:solidFill>
              </a:rPr>
              <a:t>Inorganic </a:t>
            </a:r>
            <a:r>
              <a:rPr lang="en-US" sz="1600" dirty="0">
                <a:solidFill>
                  <a:srgbClr val="FFFFFF"/>
                </a:solidFill>
              </a:rPr>
              <a:t>c</a:t>
            </a:r>
            <a:r>
              <a:rPr lang="en-US" sz="1600" dirty="0" smtClean="0">
                <a:solidFill>
                  <a:srgbClr val="FFFFFF"/>
                </a:solidFill>
              </a:rPr>
              <a:t>hemistry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Organic </a:t>
            </a:r>
            <a:r>
              <a:rPr lang="en-US" sz="1600" dirty="0">
                <a:solidFill>
                  <a:srgbClr val="FFFFFF"/>
                </a:solidFill>
              </a:rPr>
              <a:t>c</a:t>
            </a:r>
            <a:r>
              <a:rPr lang="en-US" sz="1600" dirty="0" smtClean="0">
                <a:solidFill>
                  <a:srgbClr val="FFFFFF"/>
                </a:solidFill>
              </a:rPr>
              <a:t>hemistry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Physical </a:t>
            </a:r>
            <a:r>
              <a:rPr lang="en-US" sz="1600" dirty="0">
                <a:solidFill>
                  <a:srgbClr val="FFFFFF"/>
                </a:solidFill>
              </a:rPr>
              <a:t>chemistry </a:t>
            </a: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Analytical </a:t>
            </a:r>
            <a:r>
              <a:rPr lang="en-US" sz="1600" dirty="0">
                <a:solidFill>
                  <a:srgbClr val="FFFFFF"/>
                </a:solidFill>
              </a:rPr>
              <a:t>chemistry </a:t>
            </a:r>
          </a:p>
          <a:p>
            <a:pPr>
              <a:spcAft>
                <a:spcPts val="1200"/>
              </a:spcAft>
            </a:pPr>
            <a:r>
              <a:rPr lang="sk-SK" sz="1600" dirty="0" smtClean="0">
                <a:solidFill>
                  <a:srgbClr val="FFFFFF"/>
                </a:solidFill>
              </a:rPr>
              <a:t>	Biochemistry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Modern </a:t>
            </a:r>
            <a:r>
              <a:rPr lang="en-US" sz="1600" dirty="0">
                <a:solidFill>
                  <a:srgbClr val="FFFFFF"/>
                </a:solidFill>
              </a:rPr>
              <a:t>fields</a:t>
            </a:r>
            <a:r>
              <a:rPr lang="en-US" sz="1600" dirty="0" smtClean="0">
                <a:solidFill>
                  <a:srgbClr val="FFFFFF"/>
                </a:solidFill>
              </a:rPr>
              <a:t>: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cs-CZ" sz="1600" dirty="0" smtClean="0">
                <a:solidFill>
                  <a:srgbClr val="FFFFFF"/>
                </a:solidFill>
              </a:rPr>
              <a:t>	</a:t>
            </a:r>
            <a:r>
              <a:rPr lang="cs-CZ" sz="1600" dirty="0" err="1" smtClean="0">
                <a:solidFill>
                  <a:srgbClr val="FFFFFF"/>
                </a:solidFill>
              </a:rPr>
              <a:t>Catalysis</a:t>
            </a:r>
            <a:r>
              <a:rPr lang="cs-CZ" sz="1600" dirty="0" smtClean="0">
                <a:solidFill>
                  <a:srgbClr val="FFFFFF"/>
                </a:solidFill>
              </a:rPr>
              <a:t> </a:t>
            </a:r>
            <a:endParaRPr lang="cs-CZ" sz="1600" dirty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it-IT" sz="1600" dirty="0" smtClean="0">
                <a:solidFill>
                  <a:srgbClr val="FFFFFF"/>
                </a:solidFill>
              </a:rPr>
              <a:t>	</a:t>
            </a:r>
            <a:r>
              <a:rPr lang="it-IT" sz="1600" dirty="0" err="1" smtClean="0">
                <a:solidFill>
                  <a:srgbClr val="FFFFFF"/>
                </a:solidFill>
              </a:rPr>
              <a:t>Computational</a:t>
            </a:r>
            <a:r>
              <a:rPr lang="it-IT" sz="1600" dirty="0" smtClean="0">
                <a:solidFill>
                  <a:srgbClr val="FFFFFF"/>
                </a:solidFill>
              </a:rPr>
              <a:t> </a:t>
            </a:r>
            <a:r>
              <a:rPr lang="it-IT" sz="1600" dirty="0" err="1">
                <a:solidFill>
                  <a:srgbClr val="FFFFFF"/>
                </a:solidFill>
              </a:rPr>
              <a:t>chemistry</a:t>
            </a:r>
            <a:r>
              <a:rPr lang="it-IT" sz="1600" dirty="0">
                <a:solidFill>
                  <a:srgbClr val="FFFFFF"/>
                </a:solidFill>
              </a:rPr>
              <a:t> </a:t>
            </a:r>
          </a:p>
          <a:p>
            <a:pPr>
              <a:spcAft>
                <a:spcPts val="400"/>
              </a:spcAft>
            </a:pPr>
            <a:r>
              <a:rPr lang="fi-FI" sz="1600" dirty="0" smtClean="0">
                <a:solidFill>
                  <a:srgbClr val="FFFFFF"/>
                </a:solidFill>
              </a:rPr>
              <a:t>	</a:t>
            </a:r>
            <a:r>
              <a:rPr lang="fi-FI" sz="1600" dirty="0" err="1" smtClean="0">
                <a:solidFill>
                  <a:srgbClr val="FFFFFF"/>
                </a:solidFill>
              </a:rPr>
              <a:t>Polymers</a:t>
            </a:r>
            <a:r>
              <a:rPr lang="fi-FI" sz="1600" dirty="0" smtClean="0">
                <a:solidFill>
                  <a:srgbClr val="FFFFFF"/>
                </a:solidFill>
              </a:rPr>
              <a:t> </a:t>
            </a:r>
            <a:endParaRPr lang="fi-FI" sz="16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r>
              <a:rPr lang="it-IT" sz="1600" dirty="0" smtClean="0">
                <a:solidFill>
                  <a:srgbClr val="FFFFFF"/>
                </a:solidFill>
              </a:rPr>
              <a:t>	Nanoscience </a:t>
            </a:r>
            <a:endParaRPr lang="it-IT" sz="16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1276891"/>
            <a:ext cx="3906762" cy="4857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rgbClr val="7394FF"/>
                </a:solidFill>
              </a:rPr>
              <a:t>Chemical </a:t>
            </a:r>
            <a:r>
              <a:rPr lang="en-US" sz="2800" dirty="0">
                <a:solidFill>
                  <a:srgbClr val="7394FF"/>
                </a:solidFill>
              </a:rPr>
              <a:t>Engineering 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Understanding </a:t>
            </a:r>
            <a:r>
              <a:rPr lang="en-US" sz="1600" dirty="0">
                <a:solidFill>
                  <a:srgbClr val="FFFFFF"/>
                </a:solidFill>
              </a:rPr>
              <a:t>and finding engineering applications for molecular </a:t>
            </a:r>
            <a:r>
              <a:rPr lang="en-US" sz="1600" dirty="0" smtClean="0">
                <a:solidFill>
                  <a:srgbClr val="FFFFFF"/>
                </a:solidFill>
              </a:rPr>
              <a:t>processes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Broad </a:t>
            </a:r>
            <a:r>
              <a:rPr lang="en-US" sz="1600" dirty="0">
                <a:solidFill>
                  <a:srgbClr val="FFFFFF"/>
                </a:solidFill>
              </a:rPr>
              <a:t>field, overlapping with many other disciplines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sv-SE" sz="1600" dirty="0" smtClean="0">
                <a:solidFill>
                  <a:srgbClr val="FFFFFF"/>
                </a:solidFill>
              </a:rPr>
              <a:t> Traditional </a:t>
            </a:r>
            <a:r>
              <a:rPr lang="sv-SE" sz="1600" dirty="0">
                <a:solidFill>
                  <a:srgbClr val="FFFFFF"/>
                </a:solidFill>
              </a:rPr>
              <a:t>fields: </a:t>
            </a:r>
            <a:endParaRPr lang="sv-SE" sz="1600" dirty="0" smtClean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sv-SE" sz="1600" dirty="0" smtClean="0">
                <a:solidFill>
                  <a:srgbClr val="FFFFFF"/>
                </a:solidFill>
              </a:rPr>
              <a:t>	Chemical plants </a:t>
            </a:r>
          </a:p>
          <a:p>
            <a:pPr>
              <a:spcAft>
                <a:spcPts val="1200"/>
              </a:spcAft>
            </a:pPr>
            <a:r>
              <a:rPr lang="sv-SE" sz="1600" dirty="0">
                <a:solidFill>
                  <a:srgbClr val="FFFFFF"/>
                </a:solidFill>
              </a:rPr>
              <a:t>	</a:t>
            </a:r>
            <a:r>
              <a:rPr lang="sv-SE" sz="1600" dirty="0" smtClean="0">
                <a:solidFill>
                  <a:srgbClr val="FFFFFF"/>
                </a:solidFill>
              </a:rPr>
              <a:t>Process </a:t>
            </a:r>
            <a:r>
              <a:rPr lang="sv-SE" sz="1600" dirty="0">
                <a:solidFill>
                  <a:srgbClr val="FFFFFF"/>
                </a:solidFill>
              </a:rPr>
              <a:t>engineering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Modern </a:t>
            </a:r>
            <a:r>
              <a:rPr lang="en-US" sz="1600" dirty="0">
                <a:solidFill>
                  <a:srgbClr val="FFFFFF"/>
                </a:solidFill>
              </a:rPr>
              <a:t>fields: </a:t>
            </a:r>
            <a:endParaRPr lang="en-US" sz="1600" dirty="0" smtClean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>
                <a:solidFill>
                  <a:srgbClr val="FFFFFF"/>
                </a:solidFill>
              </a:rPr>
              <a:t>	</a:t>
            </a:r>
            <a:r>
              <a:rPr lang="en-US" sz="1600" dirty="0" smtClean="0">
                <a:solidFill>
                  <a:srgbClr val="FFFFFF"/>
                </a:solidFill>
              </a:rPr>
              <a:t>Biological </a:t>
            </a:r>
            <a:r>
              <a:rPr lang="en-US" sz="1600" dirty="0">
                <a:solidFill>
                  <a:srgbClr val="FFFFFF"/>
                </a:solidFill>
              </a:rPr>
              <a:t>systems </a:t>
            </a: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Environmental </a:t>
            </a:r>
            <a:r>
              <a:rPr lang="en-US" sz="1600" dirty="0">
                <a:solidFill>
                  <a:srgbClr val="FFFFFF"/>
                </a:solidFill>
              </a:rPr>
              <a:t>systems </a:t>
            </a: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Materials </a:t>
            </a:r>
            <a:r>
              <a:rPr lang="en-US" sz="1600" dirty="0">
                <a:solidFill>
                  <a:srgbClr val="FFFFFF"/>
                </a:solidFill>
              </a:rPr>
              <a:t>and </a:t>
            </a:r>
            <a:r>
              <a:rPr lang="en-US" sz="1600" dirty="0" smtClean="0">
                <a:solidFill>
                  <a:srgbClr val="FFFFFF"/>
                </a:solidFill>
              </a:rPr>
              <a:t>fluids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rgbClr val="FFFFFF"/>
                </a:solidFill>
              </a:rPr>
              <a:t>	</a:t>
            </a:r>
            <a:r>
              <a:rPr lang="en-US" sz="1600" dirty="0" smtClean="0">
                <a:solidFill>
                  <a:srgbClr val="FFFFFF"/>
                </a:solidFill>
              </a:rPr>
              <a:t>Everything </a:t>
            </a:r>
            <a:endParaRPr lang="en-US" sz="1600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54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6667" y="360217"/>
            <a:ext cx="49106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Lecture </a:t>
            </a:r>
            <a:r>
              <a:rPr lang="en-US" sz="4000" dirty="0">
                <a:solidFill>
                  <a:schemeClr val="bg1"/>
                </a:solidFill>
              </a:rPr>
              <a:t>Coursework </a:t>
            </a:r>
          </a:p>
        </p:txBody>
      </p:sp>
      <p:sp>
        <p:nvSpPr>
          <p:cNvPr id="4" name="Rectangle 3"/>
          <p:cNvSpPr/>
          <p:nvPr/>
        </p:nvSpPr>
        <p:spPr>
          <a:xfrm>
            <a:off x="907144" y="1393077"/>
            <a:ext cx="3144762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FF5F08"/>
                </a:solidFill>
              </a:rPr>
              <a:t>Chemistry </a:t>
            </a:r>
            <a:endParaRPr lang="en-US" sz="2800" dirty="0">
              <a:solidFill>
                <a:srgbClr val="FF5F08"/>
              </a:solidFill>
            </a:endParaRP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Emphasizes </a:t>
            </a:r>
            <a:r>
              <a:rPr lang="en-US" sz="1600" dirty="0">
                <a:solidFill>
                  <a:schemeClr val="bg1"/>
                </a:solidFill>
              </a:rPr>
              <a:t>basic requirements in organic and physical chemistry 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Lots </a:t>
            </a:r>
            <a:r>
              <a:rPr lang="en-US" sz="1600" dirty="0">
                <a:solidFill>
                  <a:schemeClr val="bg1"/>
                </a:solidFill>
              </a:rPr>
              <a:t>of flexibility: enables students to pursue their own intellectual interests 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Emphasize those areas you enjoy and/or plan to pursue, avoid those you do not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59904" y="1393077"/>
            <a:ext cx="3882571" cy="4821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7394FF"/>
                </a:solidFill>
              </a:rPr>
              <a:t>Chemical </a:t>
            </a:r>
            <a:r>
              <a:rPr lang="en-US" sz="2800" dirty="0">
                <a:solidFill>
                  <a:srgbClr val="7394FF"/>
                </a:solidFill>
              </a:rPr>
              <a:t>Engineering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Quantitative </a:t>
            </a:r>
            <a:r>
              <a:rPr lang="en-US" sz="1600" dirty="0">
                <a:solidFill>
                  <a:srgbClr val="FFFFFF"/>
                </a:solidFill>
              </a:rPr>
              <a:t>coursework: </a:t>
            </a:r>
            <a:endParaRPr lang="en-US" sz="1600" dirty="0" smtClean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“</a:t>
            </a:r>
            <a:r>
              <a:rPr lang="en-US" sz="1600" dirty="0" err="1">
                <a:solidFill>
                  <a:srgbClr val="FFFFFF"/>
                </a:solidFill>
              </a:rPr>
              <a:t>ChE</a:t>
            </a:r>
            <a:r>
              <a:rPr lang="en-US" sz="1600" dirty="0">
                <a:solidFill>
                  <a:srgbClr val="FFFFFF"/>
                </a:solidFill>
              </a:rPr>
              <a:t> Core:</a:t>
            </a:r>
            <a:r>
              <a:rPr lang="en-US" sz="1600" dirty="0" smtClean="0">
                <a:solidFill>
                  <a:srgbClr val="FFFFFF"/>
                </a:solidFill>
              </a:rPr>
              <a:t>”</a:t>
            </a:r>
          </a:p>
          <a:p>
            <a:pPr>
              <a:spcAft>
                <a:spcPts val="400"/>
              </a:spcAft>
            </a:pPr>
            <a:r>
              <a:rPr lang="en-US" sz="1600" dirty="0">
                <a:solidFill>
                  <a:srgbClr val="FFFFFF"/>
                </a:solidFill>
              </a:rPr>
              <a:t>	</a:t>
            </a:r>
            <a:r>
              <a:rPr lang="en-US" sz="1600" dirty="0" smtClean="0">
                <a:solidFill>
                  <a:srgbClr val="FFFFFF"/>
                </a:solidFill>
              </a:rPr>
              <a:t>Thermodynamics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ro-RO" sz="1600" dirty="0" smtClean="0">
                <a:solidFill>
                  <a:srgbClr val="FFFFFF"/>
                </a:solidFill>
              </a:rPr>
              <a:t>	Transport </a:t>
            </a:r>
            <a:r>
              <a:rPr lang="ro-RO" sz="1600" dirty="0">
                <a:solidFill>
                  <a:srgbClr val="FFFFFF"/>
                </a:solidFill>
              </a:rPr>
              <a:t>(fluids, heat, mass) </a:t>
            </a: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Kinetics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Applied </a:t>
            </a:r>
            <a:r>
              <a:rPr lang="en-US" sz="1600" dirty="0">
                <a:solidFill>
                  <a:srgbClr val="FFFFFF"/>
                </a:solidFill>
              </a:rPr>
              <a:t>mathematics </a:t>
            </a:r>
          </a:p>
          <a:p>
            <a:pPr>
              <a:spcAft>
                <a:spcPts val="12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Basic </a:t>
            </a:r>
            <a:r>
              <a:rPr lang="en-US" sz="1600" dirty="0">
                <a:solidFill>
                  <a:srgbClr val="FFFFFF"/>
                </a:solidFill>
              </a:rPr>
              <a:t>chemistry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Tracks</a:t>
            </a:r>
            <a:r>
              <a:rPr lang="en-US" sz="1600" dirty="0">
                <a:solidFill>
                  <a:srgbClr val="FFFFFF"/>
                </a:solidFill>
              </a:rPr>
              <a:t>: additional coursework in a focused </a:t>
            </a:r>
            <a:r>
              <a:rPr lang="en-US" sz="1600" dirty="0" smtClean="0">
                <a:solidFill>
                  <a:srgbClr val="FFFFFF"/>
                </a:solidFill>
              </a:rPr>
              <a:t>discipline:</a:t>
            </a:r>
          </a:p>
          <a:p>
            <a:pPr>
              <a:spcAft>
                <a:spcPts val="400"/>
              </a:spcAft>
            </a:pPr>
            <a:r>
              <a:rPr lang="en-US" sz="1600" dirty="0">
                <a:solidFill>
                  <a:srgbClr val="FFFFFF"/>
                </a:solidFill>
              </a:rPr>
              <a:t>	</a:t>
            </a:r>
            <a:r>
              <a:rPr lang="en-US" sz="1600" dirty="0" err="1" smtClean="0">
                <a:solidFill>
                  <a:srgbClr val="FFFFFF"/>
                </a:solidFill>
              </a:rPr>
              <a:t>Biomolecular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>
                <a:solidFill>
                  <a:srgbClr val="FFFFFF"/>
                </a:solidFill>
              </a:rPr>
              <a:t>Engineering </a:t>
            </a: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Environmental </a:t>
            </a:r>
            <a:r>
              <a:rPr lang="en-US" sz="1600" dirty="0">
                <a:solidFill>
                  <a:srgbClr val="FFFFFF"/>
                </a:solidFill>
              </a:rPr>
              <a:t>Engineering </a:t>
            </a: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Materials </a:t>
            </a:r>
            <a:r>
              <a:rPr lang="en-US" sz="1600" dirty="0">
                <a:solidFill>
                  <a:srgbClr val="FFFFFF"/>
                </a:solidFill>
              </a:rPr>
              <a:t>Science </a:t>
            </a:r>
          </a:p>
          <a:p>
            <a:r>
              <a:rPr lang="en-US" sz="1600" dirty="0" smtClean="0">
                <a:solidFill>
                  <a:srgbClr val="FFFFFF"/>
                </a:solidFill>
              </a:rPr>
              <a:t>	Process </a:t>
            </a:r>
            <a:r>
              <a:rPr lang="en-US" sz="1600" dirty="0">
                <a:solidFill>
                  <a:srgbClr val="FFFFFF"/>
                </a:solidFill>
              </a:rPr>
              <a:t>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466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63524" y="336025"/>
            <a:ext cx="62169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Laboratory </a:t>
            </a:r>
            <a:r>
              <a:rPr lang="en-US" sz="4400" dirty="0">
                <a:solidFill>
                  <a:schemeClr val="bg1"/>
                </a:solidFill>
              </a:rPr>
              <a:t>Coursework 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476" y="1305343"/>
            <a:ext cx="377371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FF5F08"/>
                </a:solidFill>
              </a:rPr>
              <a:t>Chemistry</a:t>
            </a:r>
            <a:r>
              <a:rPr lang="en-US" sz="2800" dirty="0" smtClean="0"/>
              <a:t> </a:t>
            </a: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Five terms of advanced </a:t>
            </a:r>
            <a:r>
              <a:rPr lang="en-US" sz="1600" dirty="0">
                <a:solidFill>
                  <a:srgbClr val="FFFFFF"/>
                </a:solidFill>
              </a:rPr>
              <a:t>laboratory classes </a:t>
            </a:r>
            <a:r>
              <a:rPr lang="en-US" sz="1600" dirty="0" smtClean="0">
                <a:solidFill>
                  <a:srgbClr val="FFFFFF"/>
                </a:solidFill>
              </a:rPr>
              <a:t>required. Choose </a:t>
            </a:r>
            <a:r>
              <a:rPr lang="en-US" sz="1600" dirty="0">
                <a:solidFill>
                  <a:srgbClr val="FFFFFF"/>
                </a:solidFill>
              </a:rPr>
              <a:t>from: </a:t>
            </a:r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80857" y="1305342"/>
            <a:ext cx="3689048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7394FF"/>
                </a:solidFill>
              </a:rPr>
              <a:t>Chemical </a:t>
            </a:r>
            <a:r>
              <a:rPr lang="en-US" sz="2800" dirty="0">
                <a:solidFill>
                  <a:srgbClr val="7394FF"/>
                </a:solidFill>
              </a:rPr>
              <a:t>Engineering 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US" sz="1600" b="1" dirty="0" smtClean="0"/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ChE</a:t>
            </a:r>
            <a:r>
              <a:rPr lang="en-US" sz="1600" b="1" dirty="0" smtClean="0">
                <a:solidFill>
                  <a:schemeClr val="bg1"/>
                </a:solidFill>
              </a:rPr>
              <a:t> 9</a:t>
            </a:r>
            <a:r>
              <a:rPr lang="en-US" sz="1600" dirty="0" smtClean="0">
                <a:solidFill>
                  <a:schemeClr val="bg1"/>
                </a:solidFill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Basic</a:t>
            </a:r>
            <a:r>
              <a:rPr lang="en-US" sz="1600" dirty="0" smtClean="0">
                <a:solidFill>
                  <a:schemeClr val="bg1"/>
                </a:solidFill>
              </a:rPr>
              <a:t> chemical synthesis </a:t>
            </a:r>
            <a:r>
              <a:rPr lang="en-US" sz="1600" dirty="0">
                <a:solidFill>
                  <a:schemeClr val="bg1"/>
                </a:solidFill>
              </a:rPr>
              <a:t>skills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ChE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126a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endParaRPr lang="en-US" sz="1600" dirty="0" smtClean="0">
              <a:solidFill>
                <a:schemeClr val="bg1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chemeClr val="bg1"/>
                </a:solidFill>
              </a:rPr>
              <a:t>	General </a:t>
            </a:r>
            <a:r>
              <a:rPr lang="en-US" sz="1600" dirty="0">
                <a:solidFill>
                  <a:schemeClr val="bg1"/>
                </a:solidFill>
              </a:rPr>
              <a:t>training for being an </a:t>
            </a:r>
            <a:r>
              <a:rPr lang="en-US" sz="1600" dirty="0" smtClean="0">
                <a:solidFill>
                  <a:schemeClr val="bg1"/>
                </a:solidFill>
              </a:rPr>
              <a:t>		effective </a:t>
            </a:r>
            <a:r>
              <a:rPr lang="en-US" sz="1600" dirty="0">
                <a:solidFill>
                  <a:schemeClr val="bg1"/>
                </a:solidFill>
              </a:rPr>
              <a:t>researcher </a:t>
            </a: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chemeClr val="bg1"/>
                </a:solidFill>
              </a:rPr>
              <a:t>	Open</a:t>
            </a:r>
            <a:r>
              <a:rPr lang="en-US" sz="1600" dirty="0">
                <a:solidFill>
                  <a:schemeClr val="bg1"/>
                </a:solidFill>
              </a:rPr>
              <a:t>-ended projects </a:t>
            </a:r>
            <a:r>
              <a:rPr lang="en-US" sz="1600" dirty="0" smtClean="0">
                <a:solidFill>
                  <a:schemeClr val="bg1"/>
                </a:solidFill>
              </a:rPr>
              <a:t>with      		partially </a:t>
            </a:r>
            <a:r>
              <a:rPr lang="en-US" sz="1600" dirty="0">
                <a:solidFill>
                  <a:schemeClr val="bg1"/>
                </a:solidFill>
              </a:rPr>
              <a:t>self-</a:t>
            </a:r>
            <a:r>
              <a:rPr lang="en-US" sz="1600" dirty="0" smtClean="0">
                <a:solidFill>
                  <a:schemeClr val="bg1"/>
                </a:solidFill>
              </a:rPr>
              <a:t>defined goals 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spcAft>
                <a:spcPts val="400"/>
              </a:spcAft>
            </a:pPr>
            <a:r>
              <a:rPr lang="sv-SE" sz="1600" dirty="0" smtClean="0">
                <a:solidFill>
                  <a:schemeClr val="bg1"/>
                </a:solidFill>
              </a:rPr>
              <a:t>	Presentation </a:t>
            </a:r>
            <a:r>
              <a:rPr lang="sv-SE" sz="1600" dirty="0" err="1">
                <a:solidFill>
                  <a:schemeClr val="bg1"/>
                </a:solidFill>
              </a:rPr>
              <a:t>skills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sv-SE" sz="1600" dirty="0" smtClean="0">
                <a:solidFill>
                  <a:schemeClr val="bg1"/>
                </a:solidFill>
              </a:rPr>
              <a:t>	Writing </a:t>
            </a:r>
            <a:r>
              <a:rPr lang="sv-SE" sz="1600" dirty="0" err="1">
                <a:solidFill>
                  <a:schemeClr val="bg1"/>
                </a:solidFill>
              </a:rPr>
              <a:t>skills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 Track-specific </a:t>
            </a:r>
            <a:r>
              <a:rPr lang="en-US" sz="1600" dirty="0">
                <a:solidFill>
                  <a:schemeClr val="bg1"/>
                </a:solidFill>
              </a:rPr>
              <a:t>design lab (</a:t>
            </a:r>
            <a:r>
              <a:rPr lang="en-US" sz="1600" b="1" dirty="0" err="1">
                <a:solidFill>
                  <a:schemeClr val="bg1"/>
                </a:solidFill>
              </a:rPr>
              <a:t>ChE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128 </a:t>
            </a:r>
            <a:r>
              <a:rPr lang="en-US" sz="1600" dirty="0">
                <a:solidFill>
                  <a:schemeClr val="bg1"/>
                </a:solidFill>
              </a:rPr>
              <a:t>or </a:t>
            </a:r>
            <a:r>
              <a:rPr lang="en-US" sz="1600" b="1" dirty="0" err="1">
                <a:solidFill>
                  <a:schemeClr val="bg1"/>
                </a:solidFill>
              </a:rPr>
              <a:t>ChE</a:t>
            </a:r>
            <a:r>
              <a:rPr lang="en-US" sz="1600" b="1" dirty="0">
                <a:solidFill>
                  <a:schemeClr val="bg1"/>
                </a:solidFill>
              </a:rPr>
              <a:t> 130</a:t>
            </a:r>
            <a:r>
              <a:rPr lang="en-US" sz="1600" dirty="0">
                <a:solidFill>
                  <a:schemeClr val="bg1"/>
                </a:solidFill>
              </a:rPr>
              <a:t>) or </a:t>
            </a:r>
            <a:r>
              <a:rPr lang="en-US" sz="1600" dirty="0" smtClean="0">
                <a:solidFill>
                  <a:schemeClr val="bg1"/>
                </a:solidFill>
              </a:rPr>
              <a:t>two-term senior </a:t>
            </a:r>
            <a:r>
              <a:rPr lang="en-US" sz="1600" dirty="0">
                <a:solidFill>
                  <a:schemeClr val="bg1"/>
                </a:solidFill>
              </a:rPr>
              <a:t>thesis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237212"/>
              </p:ext>
            </p:extLst>
          </p:nvPr>
        </p:nvGraphicFramePr>
        <p:xfrm>
          <a:off x="882863" y="2674189"/>
          <a:ext cx="3338423" cy="3322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23555"/>
                <a:gridCol w="25148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FFFF"/>
                          </a:solidFill>
                        </a:rPr>
                        <a:t>Ch4ab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Basic synthesis</a:t>
                      </a:r>
                      <a:r>
                        <a:rPr lang="en-US" sz="1500" baseline="0" dirty="0" smtClean="0">
                          <a:solidFill>
                            <a:srgbClr val="FFFFFF"/>
                          </a:solidFill>
                        </a:rPr>
                        <a:t> and analysis techniques</a:t>
                      </a:r>
                      <a:endParaRPr lang="en-US" sz="15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FFFF"/>
                          </a:solidFill>
                        </a:rPr>
                        <a:t>Ch5a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Organic synthesis</a:t>
                      </a:r>
                      <a:endParaRPr lang="en-US" sz="15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FFFF"/>
                          </a:solidFill>
                        </a:rPr>
                        <a:t>Ch5b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Inorganic and </a:t>
                      </a:r>
                      <a:r>
                        <a:rPr lang="en-US" sz="1500" dirty="0" err="1" smtClean="0">
                          <a:solidFill>
                            <a:srgbClr val="FFFFFF"/>
                          </a:solidFill>
                        </a:rPr>
                        <a:t>organometallic</a:t>
                      </a:r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 chemistry</a:t>
                      </a:r>
                      <a:endParaRPr lang="en-US" sz="15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FFFF"/>
                          </a:solidFill>
                        </a:rPr>
                        <a:t>Ch6ab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Physical chemistry</a:t>
                      </a:r>
                      <a:endParaRPr lang="en-US" sz="15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FFFF"/>
                          </a:solidFill>
                        </a:rPr>
                        <a:t>Ch7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Bioorganic chemistry</a:t>
                      </a:r>
                      <a:endParaRPr lang="en-US" sz="15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FFFF"/>
                          </a:solidFill>
                        </a:rPr>
                        <a:t>Ch15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Analytical chemistry</a:t>
                      </a:r>
                      <a:endParaRPr lang="en-US" sz="15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FFFF"/>
                          </a:solidFill>
                        </a:rPr>
                        <a:t>Bi10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Cell biology</a:t>
                      </a:r>
                      <a:endParaRPr lang="en-US" sz="15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FFFF"/>
                          </a:solidFill>
                        </a:rPr>
                        <a:t>Ch10c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Freshman research</a:t>
                      </a:r>
                      <a:endParaRPr lang="en-US" sz="15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29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2150" y="183019"/>
            <a:ext cx="36527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FFFF"/>
                </a:solidFill>
              </a:rPr>
              <a:t>Requirements 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667" y="908768"/>
            <a:ext cx="260910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 smtClean="0">
                <a:solidFill>
                  <a:srgbClr val="FF5F08"/>
                </a:solidFill>
              </a:rPr>
              <a:t>Chemistry</a:t>
            </a:r>
            <a:endParaRPr lang="en-US" sz="2600" dirty="0">
              <a:solidFill>
                <a:srgbClr val="FF5F08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08447" y="6581001"/>
            <a:ext cx="62048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</a:rPr>
              <a:t>* Only 2 </a:t>
            </a:r>
            <a:r>
              <a:rPr lang="en-US" sz="1100" dirty="0" err="1" smtClean="0">
                <a:solidFill>
                  <a:srgbClr val="FFFFFF"/>
                </a:solidFill>
              </a:rPr>
              <a:t>add’l</a:t>
            </a:r>
            <a:r>
              <a:rPr lang="en-US" sz="1100" dirty="0" smtClean="0">
                <a:solidFill>
                  <a:srgbClr val="FFFFFF"/>
                </a:solidFill>
              </a:rPr>
              <a:t> electives required if </a:t>
            </a:r>
            <a:r>
              <a:rPr lang="en-US" sz="1100" dirty="0" err="1" smtClean="0">
                <a:solidFill>
                  <a:srgbClr val="FFFFFF"/>
                </a:solidFill>
              </a:rPr>
              <a:t>ChE</a:t>
            </a:r>
            <a:r>
              <a:rPr lang="en-US" sz="1100" dirty="0" smtClean="0">
                <a:solidFill>
                  <a:srgbClr val="FFFFFF"/>
                </a:solidFill>
              </a:rPr>
              <a:t> 90ab (senior thesis) is selected instead of Advanced Lab.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70971" y="4997032"/>
            <a:ext cx="2934006" cy="584775"/>
          </a:xfrm>
          <a:prstGeom prst="rect">
            <a:avLst/>
          </a:prstGeom>
          <a:solidFill>
            <a:srgbClr val="7394FF"/>
          </a:solidFill>
          <a:ln>
            <a:solidFill>
              <a:srgbClr val="7394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600" b="1" dirty="0" smtClean="0"/>
              <a:t>29</a:t>
            </a:r>
            <a:r>
              <a:rPr lang="fr-FR" sz="1600" dirty="0" smtClean="0"/>
              <a:t> </a:t>
            </a:r>
            <a:r>
              <a:rPr lang="fr-FR" sz="1600" dirty="0" err="1" smtClean="0"/>
              <a:t>Terms</a:t>
            </a:r>
            <a:r>
              <a:rPr lang="fr-FR" sz="1600" dirty="0" smtClean="0"/>
              <a:t> of lecture courses </a:t>
            </a:r>
          </a:p>
          <a:p>
            <a:r>
              <a:rPr lang="en-US" sz="1600" b="1" dirty="0" smtClean="0"/>
              <a:t>3</a:t>
            </a:r>
            <a:r>
              <a:rPr lang="en-US" sz="1600" dirty="0" smtClean="0"/>
              <a:t> Terms of laboratory courses 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8627" y="4997031"/>
            <a:ext cx="2927840" cy="584775"/>
          </a:xfrm>
          <a:prstGeom prst="rect">
            <a:avLst/>
          </a:prstGeom>
          <a:solidFill>
            <a:srgbClr val="FF5F08"/>
          </a:solidFill>
          <a:ln>
            <a:solidFill>
              <a:srgbClr val="FF5F08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600" b="1" dirty="0" smtClean="0"/>
              <a:t>14</a:t>
            </a:r>
            <a:r>
              <a:rPr lang="fr-FR" sz="1600" dirty="0" smtClean="0"/>
              <a:t> </a:t>
            </a:r>
            <a:r>
              <a:rPr lang="fr-FR" sz="1600" dirty="0" err="1" smtClean="0"/>
              <a:t>Terms</a:t>
            </a:r>
            <a:r>
              <a:rPr lang="fr-FR" sz="1600" dirty="0" smtClean="0"/>
              <a:t> of lecture </a:t>
            </a:r>
            <a:r>
              <a:rPr lang="fr-FR" sz="1600" dirty="0"/>
              <a:t>courses </a:t>
            </a:r>
            <a:endParaRPr lang="fr-FR" sz="1600" dirty="0" smtClean="0"/>
          </a:p>
          <a:p>
            <a:r>
              <a:rPr lang="fr-FR" sz="1600" b="1" dirty="0" smtClean="0"/>
              <a:t>6</a:t>
            </a:r>
            <a:r>
              <a:rPr lang="fr-FR" sz="1600" dirty="0" smtClean="0"/>
              <a:t> </a:t>
            </a:r>
            <a:r>
              <a:rPr lang="fr-FR" sz="1600" dirty="0" err="1" smtClean="0"/>
              <a:t>Terms</a:t>
            </a:r>
            <a:r>
              <a:rPr lang="fr-FR" sz="1600" dirty="0" smtClean="0"/>
              <a:t> of </a:t>
            </a:r>
            <a:r>
              <a:rPr lang="fr-FR" sz="1600" dirty="0" err="1" smtClean="0"/>
              <a:t>laboratory</a:t>
            </a:r>
            <a:r>
              <a:rPr lang="fr-FR" sz="1600" dirty="0" smtClean="0"/>
              <a:t> </a:t>
            </a:r>
            <a:r>
              <a:rPr lang="fr-FR" sz="1600" dirty="0"/>
              <a:t>courses 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788234" y="900142"/>
            <a:ext cx="38905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7394FF"/>
                </a:solidFill>
              </a:rPr>
              <a:t>Chemical Engineering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20093" y="1391824"/>
            <a:ext cx="23646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Both Options 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491056"/>
              </p:ext>
            </p:extLst>
          </p:nvPr>
        </p:nvGraphicFramePr>
        <p:xfrm>
          <a:off x="-2135" y="1517153"/>
          <a:ext cx="2929976" cy="24384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4491"/>
                <a:gridCol w="19954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Ch21bc</a:t>
                      </a:r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 or</a:t>
                      </a:r>
                    </a:p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Ch24</a:t>
                      </a:r>
                      <a:r>
                        <a:rPr lang="en-US" sz="1500" b="1" baseline="0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sz="1500" b="1" baseline="0" dirty="0" err="1" smtClean="0">
                          <a:solidFill>
                            <a:srgbClr val="FFFFFF"/>
                          </a:solidFill>
                        </a:rPr>
                        <a:t>ab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Physical chemistry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or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Biophysical</a:t>
                      </a:r>
                      <a:r>
                        <a:rPr lang="en-US" sz="1400" baseline="0" dirty="0" smtClean="0">
                          <a:solidFill>
                            <a:srgbClr val="FFFFFF"/>
                          </a:solidFill>
                        </a:rPr>
                        <a:t> chemistry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Ch14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Chemical</a:t>
                      </a:r>
                      <a:r>
                        <a:rPr lang="en-US" sz="1400" baseline="0" dirty="0" smtClean="0">
                          <a:solidFill>
                            <a:srgbClr val="FFFFFF"/>
                          </a:solidFill>
                        </a:rPr>
                        <a:t> equilibrium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Ch90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Oral presentation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5 advanced</a:t>
                      </a:r>
                      <a:r>
                        <a:rPr lang="en-US" sz="1500" baseline="0" dirty="0" smtClean="0">
                          <a:solidFill>
                            <a:srgbClr val="FFFFFF"/>
                          </a:solidFill>
                        </a:rPr>
                        <a:t> electives (any Ch listed classes 100 or above)</a:t>
                      </a:r>
                      <a:endParaRPr lang="en-US" sz="15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FFFFFF"/>
                          </a:solidFill>
                        </a:rPr>
                        <a:t>5 terms of advanced</a:t>
                      </a:r>
                      <a:r>
                        <a:rPr lang="en-US" sz="1500" baseline="0" dirty="0" smtClean="0">
                          <a:solidFill>
                            <a:srgbClr val="FFFFFF"/>
                          </a:solidFill>
                        </a:rPr>
                        <a:t> lab courses</a:t>
                      </a:r>
                      <a:endParaRPr lang="en-US" sz="15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971774"/>
              </p:ext>
            </p:extLst>
          </p:nvPr>
        </p:nvGraphicFramePr>
        <p:xfrm>
          <a:off x="2927841" y="2103854"/>
          <a:ext cx="3013300" cy="1482497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64619"/>
                <a:gridCol w="1848681"/>
              </a:tblGrid>
              <a:tr h="36997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Core Curriculum</a:t>
                      </a:r>
                      <a:endParaRPr lang="en-US" sz="16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Ch41abc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Organic</a:t>
                      </a:r>
                      <a:r>
                        <a:rPr lang="en-US" sz="1400" baseline="0" dirty="0" smtClean="0">
                          <a:solidFill>
                            <a:srgbClr val="FFFFFF"/>
                          </a:solidFill>
                        </a:rPr>
                        <a:t> chemistry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Ch21a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Quantum chemistry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Ch/</a:t>
                      </a:r>
                      <a:r>
                        <a:rPr lang="en-US" sz="1500" b="1" dirty="0" err="1" smtClean="0">
                          <a:solidFill>
                            <a:srgbClr val="FFFFFF"/>
                          </a:solidFill>
                        </a:rPr>
                        <a:t>ChE</a:t>
                      </a:r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 91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Scientific writing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219632"/>
              </p:ext>
            </p:extLst>
          </p:nvPr>
        </p:nvGraphicFramePr>
        <p:xfrm>
          <a:off x="5949086" y="1516995"/>
          <a:ext cx="3177330" cy="48971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200434"/>
                <a:gridCol w="19768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ChE63ab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Thermodynamics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ChE62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FFFFFF"/>
                          </a:solidFill>
                        </a:rPr>
                        <a:t>ChemE</a:t>
                      </a:r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 principles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ChE103abc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Transport phenomena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ACM95abc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Applied mathematics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ChE101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Kinetics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Ch21ab</a:t>
                      </a:r>
                    </a:p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or</a:t>
                      </a:r>
                    </a:p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Ch21a +24a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Spectroscopy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or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Spectroscopy (bio)</a:t>
                      </a: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ChE105</a:t>
                      </a:r>
                    </a:p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or</a:t>
                      </a:r>
                    </a:p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CDS110a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Control and dynamics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or</a:t>
                      </a:r>
                    </a:p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Intro</a:t>
                      </a:r>
                      <a:r>
                        <a:rPr lang="en-US" sz="1400" baseline="0" dirty="0" smtClean="0">
                          <a:solidFill>
                            <a:srgbClr val="FFFFFF"/>
                          </a:solidFill>
                        </a:rPr>
                        <a:t> c</a:t>
                      </a:r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ontrol</a:t>
                      </a:r>
                      <a:r>
                        <a:rPr lang="en-US" sz="1400" baseline="0" dirty="0" smtClean="0">
                          <a:solidFill>
                            <a:srgbClr val="FFFFFF"/>
                          </a:solidFill>
                        </a:rPr>
                        <a:t> theory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err="1" smtClean="0">
                          <a:solidFill>
                            <a:srgbClr val="FFFFFF"/>
                          </a:solidFill>
                        </a:rPr>
                        <a:t>ChE</a:t>
                      </a:r>
                      <a:r>
                        <a:rPr lang="en-US" sz="1500" b="1" baseline="0" dirty="0" smtClean="0">
                          <a:solidFill>
                            <a:srgbClr val="FFFFFF"/>
                          </a:solidFill>
                        </a:rPr>
                        <a:t> 9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Freshman lab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err="1" smtClean="0">
                          <a:solidFill>
                            <a:srgbClr val="FFFFFF"/>
                          </a:solidFill>
                        </a:rPr>
                        <a:t>ChE</a:t>
                      </a:r>
                      <a:r>
                        <a:rPr lang="en-US" sz="1500" b="1" baseline="0" dirty="0" smtClean="0">
                          <a:solidFill>
                            <a:srgbClr val="FFFFFF"/>
                          </a:solidFill>
                        </a:rPr>
                        <a:t> 126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Senior lab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500" b="1" dirty="0" smtClean="0">
                          <a:solidFill>
                            <a:srgbClr val="FFFFFF"/>
                          </a:solidFill>
                        </a:rPr>
                        <a:t>Track :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en-US" sz="1400" b="0" dirty="0" smtClean="0">
                          <a:solidFill>
                            <a:srgbClr val="FFFFFF"/>
                          </a:solidFill>
                        </a:rPr>
                        <a:t> advanced</a:t>
                      </a:r>
                      <a:r>
                        <a:rPr lang="en-US" sz="1400" b="0" baseline="0" dirty="0" smtClean="0">
                          <a:solidFill>
                            <a:srgbClr val="FFFFFF"/>
                          </a:solidFill>
                        </a:rPr>
                        <a:t> lab or senior thesis 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</a:rPr>
                        <a:t>+</a:t>
                      </a:r>
                      <a:r>
                        <a:rPr lang="en-US" sz="1400" b="0" baseline="0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</a:rPr>
                        <a:t>7</a:t>
                      </a:r>
                      <a:r>
                        <a:rPr lang="en-US" sz="1400" b="0" baseline="0" dirty="0" smtClean="0">
                          <a:solidFill>
                            <a:srgbClr val="FFFFFF"/>
                          </a:solidFill>
                        </a:rPr>
                        <a:t> directed electives 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</a:rPr>
                        <a:t>+ 3 </a:t>
                      </a:r>
                      <a:r>
                        <a:rPr lang="en-US" sz="1400" b="0" baseline="0" dirty="0" smtClean="0">
                          <a:solidFill>
                            <a:srgbClr val="FFFFFF"/>
                          </a:solidFill>
                        </a:rPr>
                        <a:t>science / engineering electives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</a:rPr>
                        <a:t>*</a:t>
                      </a:r>
                      <a:endParaRPr lang="en-US" sz="15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1362977" y="3955553"/>
            <a:ext cx="0" cy="1041479"/>
          </a:xfrm>
          <a:prstGeom prst="straightConnector1">
            <a:avLst/>
          </a:prstGeom>
          <a:ln w="19050">
            <a:solidFill>
              <a:srgbClr val="FF5F08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234971" y="5581806"/>
            <a:ext cx="1714115" cy="832309"/>
          </a:xfrm>
          <a:prstGeom prst="straightConnector1">
            <a:avLst/>
          </a:prstGeom>
          <a:ln w="19050">
            <a:solidFill>
              <a:srgbClr val="7394FF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842786" y="3586352"/>
            <a:ext cx="392185" cy="1410680"/>
          </a:xfrm>
          <a:prstGeom prst="straightConnector1">
            <a:avLst/>
          </a:prstGeom>
          <a:ln w="19050">
            <a:solidFill>
              <a:srgbClr val="FFFFFF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889185" y="3586352"/>
            <a:ext cx="1953601" cy="1410680"/>
          </a:xfrm>
          <a:prstGeom prst="straightConnector1">
            <a:avLst/>
          </a:prstGeom>
          <a:ln w="19050">
            <a:solidFill>
              <a:schemeClr val="bg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190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5459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 smtClean="0">
                <a:solidFill>
                  <a:srgbClr val="FFFFFF"/>
                </a:solidFill>
              </a:rPr>
              <a:t>Research </a:t>
            </a:r>
            <a:r>
              <a:rPr lang="en-US" sz="4000" dirty="0">
                <a:solidFill>
                  <a:srgbClr val="FFFFFF"/>
                </a:solidFill>
              </a:rPr>
              <a:t>for Credit </a:t>
            </a:r>
          </a:p>
        </p:txBody>
      </p:sp>
      <p:sp>
        <p:nvSpPr>
          <p:cNvPr id="4" name="Rectangle 3"/>
          <p:cNvSpPr/>
          <p:nvPr/>
        </p:nvSpPr>
        <p:spPr>
          <a:xfrm>
            <a:off x="447524" y="1028343"/>
            <a:ext cx="3870476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FF5F08"/>
                </a:solidFill>
              </a:rPr>
              <a:t>Chemistry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Ch </a:t>
            </a:r>
            <a:r>
              <a:rPr lang="en-US" b="1" dirty="0">
                <a:solidFill>
                  <a:srgbClr val="FFFFFF"/>
                </a:solidFill>
              </a:rPr>
              <a:t>80 </a:t>
            </a:r>
            <a:r>
              <a:rPr lang="en-US" dirty="0">
                <a:solidFill>
                  <a:srgbClr val="FFFFFF"/>
                </a:solidFill>
              </a:rPr>
              <a:t>Chemical Research </a:t>
            </a:r>
            <a:endParaRPr lang="en-US" dirty="0" smtClean="0">
              <a:solidFill>
                <a:srgbClr val="FFFFFF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rgbClr val="FFFFFF"/>
                </a:solidFill>
              </a:rPr>
              <a:t>	</a:t>
            </a:r>
            <a:r>
              <a:rPr lang="en-US" sz="1600" dirty="0" smtClean="0">
                <a:solidFill>
                  <a:srgbClr val="FFFFFF"/>
                </a:solidFill>
              </a:rPr>
              <a:t>Up </a:t>
            </a:r>
            <a:r>
              <a:rPr lang="en-US" sz="1600" dirty="0">
                <a:solidFill>
                  <a:srgbClr val="FFFFFF"/>
                </a:solidFill>
              </a:rPr>
              <a:t>to 27 units for credit </a:t>
            </a:r>
            <a:endParaRPr lang="en-US" sz="1600" dirty="0" smtClean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Ch </a:t>
            </a:r>
            <a:r>
              <a:rPr lang="en-US" b="1" dirty="0">
                <a:solidFill>
                  <a:srgbClr val="FFFFFF"/>
                </a:solidFill>
              </a:rPr>
              <a:t>82 </a:t>
            </a:r>
            <a:r>
              <a:rPr lang="en-US" dirty="0">
                <a:solidFill>
                  <a:srgbClr val="FFFFFF"/>
                </a:solidFill>
              </a:rPr>
              <a:t>Senior Thesis </a:t>
            </a:r>
            <a:endParaRPr lang="en-US" dirty="0" smtClean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>
                <a:solidFill>
                  <a:srgbClr val="FFFFFF"/>
                </a:solidFill>
              </a:rPr>
              <a:t>	</a:t>
            </a:r>
            <a:r>
              <a:rPr lang="en-US" sz="1600" dirty="0" smtClean="0">
                <a:solidFill>
                  <a:srgbClr val="FFFFFF"/>
                </a:solidFill>
              </a:rPr>
              <a:t>27 </a:t>
            </a:r>
            <a:r>
              <a:rPr lang="en-US" sz="1600" dirty="0">
                <a:solidFill>
                  <a:srgbClr val="FFFFFF"/>
                </a:solidFill>
              </a:rPr>
              <a:t>more units of research for </a:t>
            </a:r>
            <a:r>
              <a:rPr lang="en-US" sz="1600" dirty="0" smtClean="0">
                <a:solidFill>
                  <a:srgbClr val="FFFFFF"/>
                </a:solidFill>
              </a:rPr>
              <a:t>		credit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Satisfies Scientific writing (Ch91) 	requirement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FF"/>
                </a:solidFill>
              </a:rPr>
              <a:t> Ch10c </a:t>
            </a:r>
            <a:endParaRPr lang="en-US" dirty="0" smtClean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>
                <a:solidFill>
                  <a:srgbClr val="FFFFFF"/>
                </a:solidFill>
              </a:rPr>
              <a:t>	</a:t>
            </a:r>
            <a:r>
              <a:rPr lang="en-US" sz="1600" dirty="0" smtClean="0">
                <a:solidFill>
                  <a:srgbClr val="FFFFFF"/>
                </a:solidFill>
              </a:rPr>
              <a:t>8 units </a:t>
            </a:r>
            <a:r>
              <a:rPr lang="en-US" sz="1600" dirty="0">
                <a:solidFill>
                  <a:srgbClr val="FFFFFF"/>
                </a:solidFill>
              </a:rPr>
              <a:t>of research for </a:t>
            </a:r>
            <a:r>
              <a:rPr lang="en-US" sz="1600" dirty="0" smtClean="0">
                <a:solidFill>
                  <a:srgbClr val="FFFFFF"/>
                </a:solidFill>
              </a:rPr>
              <a:t>		credit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Offered </a:t>
            </a:r>
            <a:r>
              <a:rPr lang="en-US" sz="1600" dirty="0">
                <a:solidFill>
                  <a:srgbClr val="FFFFFF"/>
                </a:solidFill>
              </a:rPr>
              <a:t>third term </a:t>
            </a:r>
            <a:r>
              <a:rPr lang="en-US" sz="1600" dirty="0" smtClean="0">
                <a:solidFill>
                  <a:srgbClr val="FFFFFF"/>
                </a:solidFill>
              </a:rPr>
              <a:t>and typically 	taken </a:t>
            </a:r>
            <a:r>
              <a:rPr lang="en-US" sz="1600" dirty="0">
                <a:solidFill>
                  <a:srgbClr val="FFFFFF"/>
                </a:solidFill>
              </a:rPr>
              <a:t>by freshmen </a:t>
            </a:r>
            <a:r>
              <a:rPr lang="en-US" sz="1600" dirty="0" smtClean="0">
                <a:solidFill>
                  <a:srgbClr val="FFFFFF"/>
                </a:solidFill>
              </a:rPr>
              <a:t>right before 	their </a:t>
            </a:r>
            <a:r>
              <a:rPr lang="en-US" sz="1600" dirty="0">
                <a:solidFill>
                  <a:srgbClr val="FFFFFF"/>
                </a:solidFill>
              </a:rPr>
              <a:t>SURFs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50190" y="1028343"/>
            <a:ext cx="3803953" cy="3693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7394FF"/>
                </a:solidFill>
              </a:rPr>
              <a:t>Chemical </a:t>
            </a:r>
            <a:r>
              <a:rPr lang="en-US" sz="2800" dirty="0">
                <a:solidFill>
                  <a:srgbClr val="7394FF"/>
                </a:solidFill>
              </a:rPr>
              <a:t>Engineering </a:t>
            </a:r>
          </a:p>
          <a:p>
            <a:pPr>
              <a:spcAft>
                <a:spcPts val="400"/>
              </a:spcAft>
            </a:pPr>
            <a:r>
              <a:rPr lang="en-US" sz="1600" dirty="0">
                <a:solidFill>
                  <a:srgbClr val="FFFFFF"/>
                </a:solidFill>
              </a:rPr>
              <a:t>•</a:t>
            </a:r>
            <a:r>
              <a:rPr lang="en-US" sz="1600" b="1" dirty="0" err="1">
                <a:solidFill>
                  <a:srgbClr val="FFFFFF"/>
                </a:solidFill>
              </a:rPr>
              <a:t>ChE</a:t>
            </a:r>
            <a:r>
              <a:rPr lang="en-US" sz="1600" b="1" dirty="0">
                <a:solidFill>
                  <a:srgbClr val="FFFFFF"/>
                </a:solidFill>
              </a:rPr>
              <a:t> 80 </a:t>
            </a:r>
            <a:r>
              <a:rPr lang="en-US" sz="1600" dirty="0">
                <a:solidFill>
                  <a:srgbClr val="FFFFFF"/>
                </a:solidFill>
              </a:rPr>
              <a:t>Undergraduate Research </a:t>
            </a:r>
            <a:r>
              <a:rPr lang="en-US" sz="1600" dirty="0" smtClean="0">
                <a:solidFill>
                  <a:srgbClr val="FFFFFF"/>
                </a:solidFill>
              </a:rPr>
              <a:t>	</a:t>
            </a: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Can </a:t>
            </a:r>
            <a:r>
              <a:rPr lang="en-US" sz="1600" dirty="0">
                <a:solidFill>
                  <a:srgbClr val="FFFFFF"/>
                </a:solidFill>
              </a:rPr>
              <a:t>be taken to satisfy science</a:t>
            </a:r>
            <a:r>
              <a:rPr lang="en-US" sz="1600" dirty="0" smtClean="0">
                <a:solidFill>
                  <a:srgbClr val="FFFFFF"/>
                </a:solidFill>
              </a:rPr>
              <a:t>/	engineering </a:t>
            </a:r>
            <a:r>
              <a:rPr lang="en-US" sz="1600" dirty="0">
                <a:solidFill>
                  <a:srgbClr val="FFFFFF"/>
                </a:solidFill>
              </a:rPr>
              <a:t>electives 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Must </a:t>
            </a:r>
            <a:r>
              <a:rPr lang="en-US" sz="1600" dirty="0">
                <a:solidFill>
                  <a:srgbClr val="FFFFFF"/>
                </a:solidFill>
              </a:rPr>
              <a:t>be in </a:t>
            </a:r>
            <a:r>
              <a:rPr lang="en-US" sz="1600" dirty="0" err="1">
                <a:solidFill>
                  <a:srgbClr val="FFFFFF"/>
                </a:solidFill>
              </a:rPr>
              <a:t>ChE</a:t>
            </a:r>
            <a:r>
              <a:rPr lang="en-US" sz="1600" dirty="0">
                <a:solidFill>
                  <a:srgbClr val="FFFFFF"/>
                </a:solidFill>
              </a:rPr>
              <a:t> department 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</a:rPr>
              <a:t>•</a:t>
            </a:r>
            <a:r>
              <a:rPr lang="en-US" sz="1600" b="1" dirty="0" err="1">
                <a:solidFill>
                  <a:srgbClr val="FFFFFF"/>
                </a:solidFill>
              </a:rPr>
              <a:t>ChE</a:t>
            </a:r>
            <a:r>
              <a:rPr lang="en-US" sz="1600" b="1" dirty="0">
                <a:solidFill>
                  <a:srgbClr val="FFFFFF"/>
                </a:solidFill>
              </a:rPr>
              <a:t> 90 </a:t>
            </a:r>
            <a:r>
              <a:rPr lang="en-US" sz="1600" dirty="0">
                <a:solidFill>
                  <a:srgbClr val="FFFFFF"/>
                </a:solidFill>
              </a:rPr>
              <a:t>Senior Thesis </a:t>
            </a:r>
            <a:endParaRPr lang="en-US" sz="1600" dirty="0" smtClean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>
                <a:solidFill>
                  <a:srgbClr val="FFFFFF"/>
                </a:solidFill>
              </a:rPr>
              <a:t>	</a:t>
            </a:r>
            <a:r>
              <a:rPr lang="en-US" sz="1600" dirty="0" smtClean="0">
                <a:solidFill>
                  <a:srgbClr val="FFFFFF"/>
                </a:solidFill>
              </a:rPr>
              <a:t>18 </a:t>
            </a:r>
            <a:r>
              <a:rPr lang="en-US" sz="1600" dirty="0">
                <a:solidFill>
                  <a:srgbClr val="FFFFFF"/>
                </a:solidFill>
              </a:rPr>
              <a:t>units over 2 terms: 9 units </a:t>
            </a:r>
            <a:r>
              <a:rPr lang="en-US" sz="1600" dirty="0" smtClean="0">
                <a:solidFill>
                  <a:srgbClr val="FFFFFF"/>
                </a:solidFill>
              </a:rPr>
              <a:t>		satisfy </a:t>
            </a:r>
            <a:r>
              <a:rPr lang="en-US" sz="1600" dirty="0">
                <a:solidFill>
                  <a:srgbClr val="FFFFFF"/>
                </a:solidFill>
              </a:rPr>
              <a:t>science/engineering </a:t>
            </a:r>
            <a:r>
              <a:rPr lang="en-US" sz="1600" dirty="0" smtClean="0">
                <a:solidFill>
                  <a:srgbClr val="FFFFFF"/>
                </a:solidFill>
              </a:rPr>
              <a:t>		electives</a:t>
            </a:r>
            <a:r>
              <a:rPr lang="en-US" sz="1600" dirty="0">
                <a:solidFill>
                  <a:srgbClr val="FFFFFF"/>
                </a:solidFill>
              </a:rPr>
              <a:t>, other 9 units </a:t>
            </a:r>
            <a:r>
              <a:rPr lang="en-US" sz="1600" dirty="0" smtClean="0">
                <a:solidFill>
                  <a:srgbClr val="FFFFFF"/>
                </a:solidFill>
              </a:rPr>
              <a:t>		satisfy </a:t>
            </a:r>
            <a:r>
              <a:rPr lang="en-US" sz="1600" dirty="0">
                <a:solidFill>
                  <a:srgbClr val="FFFFFF"/>
                </a:solidFill>
              </a:rPr>
              <a:t>track specific lab </a:t>
            </a:r>
            <a:r>
              <a:rPr lang="en-US" sz="1600" dirty="0" smtClean="0">
                <a:solidFill>
                  <a:srgbClr val="FFFFFF"/>
                </a:solidFill>
              </a:rPr>
              <a:t>		requirement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Can </a:t>
            </a:r>
            <a:r>
              <a:rPr lang="en-US" sz="1600" dirty="0">
                <a:solidFill>
                  <a:srgbClr val="FFFFFF"/>
                </a:solidFill>
              </a:rPr>
              <a:t>be outside </a:t>
            </a:r>
            <a:r>
              <a:rPr lang="en-US" sz="1600" dirty="0" err="1" smtClean="0">
                <a:solidFill>
                  <a:srgbClr val="FFFFFF"/>
                </a:solidFill>
              </a:rPr>
              <a:t>ChE</a:t>
            </a:r>
            <a:r>
              <a:rPr lang="en-US" sz="1600" dirty="0" smtClean="0">
                <a:solidFill>
                  <a:srgbClr val="FFFFFF"/>
                </a:solidFill>
              </a:rPr>
              <a:t> department </a:t>
            </a:r>
          </a:p>
        </p:txBody>
      </p:sp>
    </p:spTree>
    <p:extLst>
      <p:ext uri="{BB962C8B-B14F-4D97-AF65-F5344CB8AC3E}">
        <p14:creationId xmlns:p14="http://schemas.microsoft.com/office/powerpoint/2010/main" val="302304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73905" y="33158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Life </a:t>
            </a:r>
            <a:r>
              <a:rPr lang="en-US" sz="4800" dirty="0">
                <a:solidFill>
                  <a:schemeClr val="bg1"/>
                </a:solidFill>
              </a:rPr>
              <a:t>After Tech </a:t>
            </a:r>
          </a:p>
        </p:txBody>
      </p:sp>
      <p:sp>
        <p:nvSpPr>
          <p:cNvPr id="4" name="Rectangle 3"/>
          <p:cNvSpPr/>
          <p:nvPr/>
        </p:nvSpPr>
        <p:spPr>
          <a:xfrm>
            <a:off x="798286" y="1403296"/>
            <a:ext cx="376161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FF5F08"/>
                </a:solidFill>
              </a:rPr>
              <a:t>Chemistry </a:t>
            </a:r>
            <a:endParaRPr lang="en-US" sz="2800" dirty="0">
              <a:solidFill>
                <a:srgbClr val="FF5F08"/>
              </a:solidFill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Trained </a:t>
            </a:r>
            <a:r>
              <a:rPr lang="en-US" sz="1600" dirty="0">
                <a:solidFill>
                  <a:srgbClr val="FFFFFF"/>
                </a:solidFill>
              </a:rPr>
              <a:t>to solve theoretical problems, as well as real life applications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Teaching </a:t>
            </a:r>
            <a:r>
              <a:rPr lang="en-US" sz="1600" dirty="0">
                <a:solidFill>
                  <a:srgbClr val="FFFFFF"/>
                </a:solidFill>
              </a:rPr>
              <a:t>experience due </a:t>
            </a:r>
            <a:r>
              <a:rPr lang="en-US" sz="1600" dirty="0" smtClean="0">
                <a:solidFill>
                  <a:srgbClr val="FFFFFF"/>
                </a:solidFill>
              </a:rPr>
              <a:t>to TA-</a:t>
            </a:r>
            <a:r>
              <a:rPr lang="en-US" sz="1600" dirty="0" err="1" smtClean="0">
                <a:solidFill>
                  <a:srgbClr val="FFFFFF"/>
                </a:solidFill>
              </a:rPr>
              <a:t>ing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>
                <a:solidFill>
                  <a:srgbClr val="FFFFFF"/>
                </a:solidFill>
              </a:rPr>
              <a:t>opportunities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Graduate </a:t>
            </a:r>
            <a:r>
              <a:rPr lang="en-US" sz="1600" dirty="0">
                <a:solidFill>
                  <a:srgbClr val="FFFFFF"/>
                </a:solidFill>
              </a:rPr>
              <a:t>work is strongly desirable for most attractive </a:t>
            </a:r>
            <a:r>
              <a:rPr lang="en-US" sz="1600" dirty="0" smtClean="0">
                <a:solidFill>
                  <a:srgbClr val="FFFFFF"/>
                </a:solidFill>
              </a:rPr>
              <a:t>jobs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Academia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Research </a:t>
            </a:r>
            <a:r>
              <a:rPr lang="en-US" sz="1600" dirty="0">
                <a:solidFill>
                  <a:srgbClr val="FFFFFF"/>
                </a:solidFill>
              </a:rPr>
              <a:t>and development : </a:t>
            </a:r>
            <a:r>
              <a:rPr lang="en-US" sz="1600" dirty="0" smtClean="0">
                <a:solidFill>
                  <a:srgbClr val="FFFFFF"/>
                </a:solidFill>
              </a:rPr>
              <a:t>	Pharmaceutical </a:t>
            </a:r>
            <a:r>
              <a:rPr lang="en-US" sz="1600" dirty="0">
                <a:solidFill>
                  <a:srgbClr val="FFFFFF"/>
                </a:solidFill>
              </a:rPr>
              <a:t>industry </a:t>
            </a:r>
          </a:p>
          <a:p>
            <a:pPr>
              <a:spcAft>
                <a:spcPts val="400"/>
              </a:spcAft>
            </a:pPr>
            <a:r>
              <a:rPr lang="hu-HU" sz="1600" dirty="0" smtClean="0">
                <a:solidFill>
                  <a:srgbClr val="FFFFFF"/>
                </a:solidFill>
              </a:rPr>
              <a:t>	Biotechnology </a:t>
            </a:r>
            <a:endParaRPr lang="hu-HU" sz="16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Chemical </a:t>
            </a:r>
            <a:r>
              <a:rPr lang="en-US" sz="1600" dirty="0">
                <a:solidFill>
                  <a:srgbClr val="FFFFFF"/>
                </a:solidFill>
              </a:rPr>
              <a:t>industries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Medical </a:t>
            </a:r>
            <a:r>
              <a:rPr lang="en-US" sz="1600" dirty="0">
                <a:solidFill>
                  <a:srgbClr val="FFFFFF"/>
                </a:solidFill>
              </a:rPr>
              <a:t>school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Consulting 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59905" y="1403296"/>
            <a:ext cx="4257524" cy="5247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7394FF"/>
                </a:solidFill>
              </a:rPr>
              <a:t>Chemical </a:t>
            </a:r>
            <a:r>
              <a:rPr lang="en-US" sz="2800" dirty="0">
                <a:solidFill>
                  <a:srgbClr val="7394FF"/>
                </a:solidFill>
              </a:rPr>
              <a:t>Engineering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Trained </a:t>
            </a:r>
            <a:r>
              <a:rPr lang="en-US" sz="1600" dirty="0">
                <a:solidFill>
                  <a:srgbClr val="FFFFFF"/>
                </a:solidFill>
              </a:rPr>
              <a:t>to be both an engineer and a</a:t>
            </a:r>
            <a:r>
              <a:rPr lang="en-US" sz="1600" dirty="0" smtClean="0">
                <a:solidFill>
                  <a:srgbClr val="FFFFFF"/>
                </a:solidFill>
              </a:rPr>
              <a:t> scientist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Broadly </a:t>
            </a:r>
            <a:r>
              <a:rPr lang="en-US" sz="1600" dirty="0">
                <a:solidFill>
                  <a:srgbClr val="FFFFFF"/>
                </a:solidFill>
              </a:rPr>
              <a:t>applicable, highly marketable skills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Diverse </a:t>
            </a:r>
            <a:r>
              <a:rPr lang="en-US" sz="1600" dirty="0">
                <a:solidFill>
                  <a:srgbClr val="FFFFFF"/>
                </a:solidFill>
              </a:rPr>
              <a:t>job opportunities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Major </a:t>
            </a:r>
            <a:r>
              <a:rPr lang="en-US" sz="1600" dirty="0">
                <a:solidFill>
                  <a:srgbClr val="FFFFFF"/>
                </a:solidFill>
              </a:rPr>
              <a:t>industrial employment: </a:t>
            </a:r>
          </a:p>
          <a:p>
            <a:pPr>
              <a:spcAft>
                <a:spcPts val="400"/>
              </a:spcAft>
            </a:pPr>
            <a:r>
              <a:rPr lang="hu-HU" sz="1600" dirty="0" smtClean="0">
                <a:solidFill>
                  <a:srgbClr val="FFFFFF"/>
                </a:solidFill>
              </a:rPr>
              <a:t>	Biotechnology </a:t>
            </a:r>
            <a:endParaRPr lang="hu-HU" sz="1600" dirty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Pharmaceuticals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hu-HU" sz="1600" dirty="0" smtClean="0">
                <a:solidFill>
                  <a:srgbClr val="FFFFFF"/>
                </a:solidFill>
              </a:rPr>
              <a:t>	Fuel </a:t>
            </a:r>
            <a:r>
              <a:rPr lang="hu-HU" sz="1600" dirty="0">
                <a:solidFill>
                  <a:srgbClr val="FFFFFF"/>
                </a:solidFill>
              </a:rPr>
              <a:t>&amp; Alternative Energy </a:t>
            </a: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Chemical </a:t>
            </a:r>
            <a:r>
              <a:rPr lang="en-US" sz="1600" dirty="0">
                <a:solidFill>
                  <a:srgbClr val="FFFFFF"/>
                </a:solidFill>
              </a:rPr>
              <a:t>industries </a:t>
            </a: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Electronics </a:t>
            </a:r>
            <a:r>
              <a:rPr lang="en-US" sz="1600" dirty="0">
                <a:solidFill>
                  <a:srgbClr val="FFFFFF"/>
                </a:solidFill>
              </a:rPr>
              <a:t>and semiconductors 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Environmental </a:t>
            </a:r>
            <a:r>
              <a:rPr lang="en-US" sz="1600" dirty="0">
                <a:solidFill>
                  <a:srgbClr val="FFFFFF"/>
                </a:solidFill>
              </a:rPr>
              <a:t>engineering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 Other </a:t>
            </a:r>
            <a:r>
              <a:rPr lang="en-US" sz="1600" dirty="0">
                <a:solidFill>
                  <a:srgbClr val="FFFFFF"/>
                </a:solidFill>
              </a:rPr>
              <a:t>options: </a:t>
            </a:r>
            <a:endParaRPr lang="en-US" sz="1600" dirty="0" smtClean="0">
              <a:solidFill>
                <a:srgbClr val="FFFFFF"/>
              </a:solidFill>
            </a:endParaRPr>
          </a:p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Finance 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	Consulting</a:t>
            </a:r>
            <a:endParaRPr lang="en-US" sz="1600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5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4954" y="276045"/>
            <a:ext cx="572104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algn="ctr"/>
            <a:r>
              <a:rPr lang="tr-TR" sz="6600" dirty="0" err="1">
                <a:solidFill>
                  <a:schemeClr val="bg1"/>
                </a:solidFill>
              </a:rPr>
              <a:t>Thank</a:t>
            </a:r>
            <a:r>
              <a:rPr lang="tr-TR" sz="6600" dirty="0">
                <a:solidFill>
                  <a:schemeClr val="bg1"/>
                </a:solidFill>
              </a:rPr>
              <a:t> </a:t>
            </a:r>
            <a:r>
              <a:rPr lang="tr-TR" sz="6600" dirty="0" err="1">
                <a:solidFill>
                  <a:schemeClr val="bg1"/>
                </a:solidFill>
              </a:rPr>
              <a:t>you</a:t>
            </a:r>
            <a:r>
              <a:rPr lang="tr-TR" sz="6600" dirty="0">
                <a:solidFill>
                  <a:schemeClr val="bg1"/>
                </a:solidFill>
              </a:rPr>
              <a:t>! </a:t>
            </a:r>
          </a:p>
          <a:p>
            <a:pPr algn="ctr"/>
            <a:r>
              <a:rPr lang="it-IT" sz="6600" dirty="0" smtClean="0">
                <a:solidFill>
                  <a:schemeClr val="bg1"/>
                </a:solidFill>
              </a:rPr>
              <a:t>Questions? 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2432" y="2648319"/>
            <a:ext cx="7076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4800" dirty="0" smtClean="0"/>
              <a:t> </a:t>
            </a:r>
          </a:p>
          <a:p>
            <a:pPr algn="ctr"/>
            <a:r>
              <a:rPr lang="pl-PL" sz="3600" dirty="0" smtClean="0">
                <a:solidFill>
                  <a:srgbClr val="FF5F08"/>
                </a:solidFill>
              </a:rPr>
              <a:t>Ch</a:t>
            </a:r>
            <a:r>
              <a:rPr lang="en-US" sz="3600" dirty="0" err="1" smtClean="0">
                <a:solidFill>
                  <a:srgbClr val="FF5F08"/>
                </a:solidFill>
              </a:rPr>
              <a:t>em</a:t>
            </a:r>
            <a:r>
              <a:rPr lang="pl-PL" sz="3600" dirty="0" smtClean="0">
                <a:solidFill>
                  <a:srgbClr val="C00000"/>
                </a:solidFill>
              </a:rPr>
              <a:t> </a:t>
            </a:r>
            <a:r>
              <a:rPr lang="pl-PL" sz="3600" dirty="0">
                <a:solidFill>
                  <a:schemeClr val="bg1"/>
                </a:solidFill>
              </a:rPr>
              <a:t>vs. </a:t>
            </a:r>
            <a:r>
              <a:rPr lang="pl-PL" sz="3600" dirty="0" smtClean="0">
                <a:solidFill>
                  <a:srgbClr val="7394FF"/>
                </a:solidFill>
              </a:rPr>
              <a:t>Ch</a:t>
            </a:r>
            <a:r>
              <a:rPr lang="en-US" sz="3600" dirty="0" err="1" smtClean="0">
                <a:solidFill>
                  <a:srgbClr val="7394FF"/>
                </a:solidFill>
              </a:rPr>
              <a:t>em</a:t>
            </a:r>
            <a:r>
              <a:rPr lang="pl-PL" sz="3600" dirty="0" smtClean="0">
                <a:solidFill>
                  <a:srgbClr val="7394FF"/>
                </a:solidFill>
              </a:rPr>
              <a:t>E </a:t>
            </a:r>
            <a:r>
              <a:rPr lang="pl-PL" sz="3600" dirty="0" smtClean="0">
                <a:solidFill>
                  <a:srgbClr val="FFFFFF"/>
                </a:solidFill>
              </a:rPr>
              <a:t>Showdown</a:t>
            </a:r>
            <a:r>
              <a:rPr lang="pl-PL" sz="3600" dirty="0" smtClean="0">
                <a:solidFill>
                  <a:srgbClr val="000090"/>
                </a:solidFill>
              </a:rPr>
              <a:t> </a:t>
            </a:r>
            <a:endParaRPr lang="pl-PL" sz="3600" dirty="0">
              <a:solidFill>
                <a:srgbClr val="000090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Presented </a:t>
            </a:r>
            <a:r>
              <a:rPr lang="en-US" dirty="0">
                <a:solidFill>
                  <a:schemeClr val="bg1"/>
                </a:solidFill>
              </a:rPr>
              <a:t>by </a:t>
            </a:r>
            <a:r>
              <a:rPr lang="en-US" dirty="0" smtClean="0">
                <a:solidFill>
                  <a:srgbClr val="FF5F08"/>
                </a:solidFill>
              </a:rPr>
              <a:t>Nadine Currie</a:t>
            </a:r>
            <a:r>
              <a:rPr lang="en-US" dirty="0" smtClean="0">
                <a:solidFill>
                  <a:srgbClr val="FF5F08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dirty="0"/>
              <a:t> </a:t>
            </a:r>
            <a:r>
              <a:rPr lang="en-US" dirty="0" smtClean="0">
                <a:solidFill>
                  <a:srgbClr val="7394FF"/>
                </a:solidFill>
              </a:rPr>
              <a:t>Ashley </a:t>
            </a:r>
            <a:r>
              <a:rPr lang="en-US" dirty="0" err="1" smtClean="0">
                <a:solidFill>
                  <a:srgbClr val="7394FF"/>
                </a:solidFill>
              </a:rPr>
              <a:t>Guo</a:t>
            </a:r>
            <a:endParaRPr lang="en-US" dirty="0">
              <a:solidFill>
                <a:srgbClr val="7394FF"/>
              </a:solidFill>
            </a:endParaRPr>
          </a:p>
          <a:p>
            <a:pPr lvl="1" algn="ctr"/>
            <a:endParaRPr lang="en-US" dirty="0" smtClean="0"/>
          </a:p>
          <a:p>
            <a:pPr lvl="1" algn="ctr"/>
            <a:r>
              <a:rPr lang="en-US" dirty="0" smtClean="0">
                <a:solidFill>
                  <a:srgbClr val="FFFFFF"/>
                </a:solidFill>
              </a:rPr>
              <a:t>Jointly </a:t>
            </a:r>
            <a:r>
              <a:rPr lang="en-US" dirty="0">
                <a:solidFill>
                  <a:srgbClr val="FFFFFF"/>
                </a:solidFill>
              </a:rPr>
              <a:t>sponsored by </a:t>
            </a:r>
          </a:p>
          <a:p>
            <a:pPr algn="ctr"/>
            <a:r>
              <a:rPr lang="cs-CZ" dirty="0">
                <a:solidFill>
                  <a:srgbClr val="FF5F08"/>
                </a:solidFill>
              </a:rPr>
              <a:t>Caltech </a:t>
            </a:r>
            <a:r>
              <a:rPr lang="cs-CZ" dirty="0" err="1" smtClean="0">
                <a:solidFill>
                  <a:srgbClr val="FF5F08"/>
                </a:solidFill>
              </a:rPr>
              <a:t>Chemistry</a:t>
            </a:r>
            <a:r>
              <a:rPr lang="cs-CZ" dirty="0" smtClean="0">
                <a:solidFill>
                  <a:srgbClr val="FF5F08"/>
                </a:solidFill>
              </a:rPr>
              <a:t> </a:t>
            </a:r>
            <a:r>
              <a:rPr lang="cs-CZ" dirty="0">
                <a:solidFill>
                  <a:srgbClr val="FF5F08"/>
                </a:solidFill>
              </a:rPr>
              <a:t>Club </a:t>
            </a:r>
            <a:r>
              <a:rPr lang="cs-CZ" dirty="0">
                <a:solidFill>
                  <a:srgbClr val="FFFFFF"/>
                </a:solidFill>
              </a:rPr>
              <a:t>and</a:t>
            </a:r>
            <a:r>
              <a:rPr lang="cs-CZ" dirty="0"/>
              <a:t> </a:t>
            </a:r>
            <a:r>
              <a:rPr lang="cs-CZ" dirty="0">
                <a:solidFill>
                  <a:srgbClr val="7394FF"/>
                </a:solidFill>
              </a:rPr>
              <a:t>Caltech </a:t>
            </a:r>
            <a:r>
              <a:rPr lang="cs-CZ" dirty="0" err="1">
                <a:solidFill>
                  <a:srgbClr val="7394FF"/>
                </a:solidFill>
              </a:rPr>
              <a:t>AIChE</a:t>
            </a:r>
            <a:r>
              <a:rPr lang="cs-CZ" dirty="0">
                <a:solidFill>
                  <a:srgbClr val="7394FF"/>
                </a:solidFill>
              </a:rPr>
              <a:t> </a:t>
            </a:r>
            <a:r>
              <a:rPr lang="cs-CZ" dirty="0" err="1">
                <a:solidFill>
                  <a:srgbClr val="7394FF"/>
                </a:solidFill>
              </a:rPr>
              <a:t>Chapter</a:t>
            </a:r>
            <a:r>
              <a:rPr lang="cs-CZ" dirty="0">
                <a:solidFill>
                  <a:srgbClr val="7394FF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22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February</a:t>
            </a:r>
            <a:r>
              <a:rPr lang="en-US" dirty="0" smtClean="0">
                <a:solidFill>
                  <a:srgbClr val="FFFFFF"/>
                </a:solidFill>
              </a:rPr>
              <a:t> 2013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940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658</TotalTime>
  <Words>466</Words>
  <Application>Microsoft Macintosh PowerPoint</Application>
  <PresentationFormat>On-screen Show (4:3)</PresentationFormat>
  <Paragraphs>196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Kowalski</dc:creator>
  <cp:lastModifiedBy>David Currie</cp:lastModifiedBy>
  <cp:revision>27</cp:revision>
  <dcterms:created xsi:type="dcterms:W3CDTF">2012-03-07T07:28:30Z</dcterms:created>
  <dcterms:modified xsi:type="dcterms:W3CDTF">2013-01-23T00:33:24Z</dcterms:modified>
</cp:coreProperties>
</file>