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png"/><Relationship Id="rId4" Type="http://schemas.openxmlformats.org/officeDocument/2006/relationships/image" Target="../media/image-10-4.png"/><Relationship Id="rId5" Type="http://schemas.openxmlformats.org/officeDocument/2006/relationships/image" Target="../media/image-10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png"/><Relationship Id="rId4" Type="http://schemas.openxmlformats.org/officeDocument/2006/relationships/image" Target="../media/image-12-4.png"/><Relationship Id="rId5" Type="http://schemas.openxmlformats.org/officeDocument/2006/relationships/image" Target="../media/image-12-5.png"/><Relationship Id="rId6" Type="http://schemas.openxmlformats.org/officeDocument/2006/relationships/image" Target="../media/image-12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image" Target="../media/image-8-6.png"/><Relationship Id="rId7" Type="http://schemas.openxmlformats.org/officeDocument/2006/relationships/image" Target="../media/image-8-7.png"/><Relationship Id="rId8" Type="http://schemas.openxmlformats.org/officeDocument/2006/relationships/image" Target="../media/image-8-8.png"/><Relationship Id="rId9" Type="http://schemas.openxmlformats.org/officeDocument/2006/relationships/slideLayout" Target="../slideLayouts/slideLayout1.xml"/><Relationship Id="rId10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146471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250" y="282930"/>
            <a:ext cx="2857500" cy="2857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56105" y="3429000"/>
            <a:ext cx="3431763" cy="617209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40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VidComply AI</a:t>
            </a:r>
            <a:endParaRPr lang="en-US" sz="4050" dirty="0"/>
          </a:p>
        </p:txBody>
      </p:sp>
      <p:sp>
        <p:nvSpPr>
          <p:cNvPr id="5" name="Text 1"/>
          <p:cNvSpPr/>
          <p:nvPr/>
        </p:nvSpPr>
        <p:spPr>
          <a:xfrm>
            <a:off x="1714500" y="4189084"/>
            <a:ext cx="5715000" cy="7715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Automated Global Compliance for Content Teams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2504219" y="5246359"/>
            <a:ext cx="4135562" cy="2571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Save days of manual review. Eliminate regional risk.</a:t>
            </a:r>
            <a:endParaRPr lang="en-US" sz="13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Real Savings, Faster Launches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2861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VidComply delivers measurable ROI through automation, helping content teams achieve global compliance with less effort and cost.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785938"/>
            <a:ext cx="3286125" cy="74295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392906" y="1943100"/>
            <a:ext cx="428625" cy="428625"/>
          </a:xfrm>
          <a:prstGeom prst="ellipse">
            <a:avLst/>
          </a:prstGeom>
          <a:solidFill>
            <a:srgbClr val="FF8E8E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78" y="2071688"/>
            <a:ext cx="192881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928688" y="1893094"/>
            <a:ext cx="1426183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FF6B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10× faster</a:t>
            </a:r>
            <a:endParaRPr lang="en-US" sz="1575" dirty="0"/>
          </a:p>
        </p:txBody>
      </p:sp>
      <p:sp>
        <p:nvSpPr>
          <p:cNvPr id="9" name="Text 5"/>
          <p:cNvSpPr/>
          <p:nvPr/>
        </p:nvSpPr>
        <p:spPr>
          <a:xfrm>
            <a:off x="928688" y="2228850"/>
            <a:ext cx="142618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review turnaround time</a:t>
            </a:r>
            <a:endParaRPr lang="en-US" sz="942" dirty="0"/>
          </a:p>
        </p:txBody>
      </p:sp>
      <p:sp>
        <p:nvSpPr>
          <p:cNvPr id="10" name="Shape 6"/>
          <p:cNvSpPr/>
          <p:nvPr/>
        </p:nvSpPr>
        <p:spPr>
          <a:xfrm>
            <a:off x="285750" y="2671763"/>
            <a:ext cx="3286125" cy="74295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392906" y="2828925"/>
            <a:ext cx="428625" cy="428625"/>
          </a:xfrm>
          <a:prstGeom prst="ellipse">
            <a:avLst/>
          </a:prstGeom>
          <a:solidFill>
            <a:srgbClr val="FFE066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641" y="2957513"/>
            <a:ext cx="107156" cy="171450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928688" y="2778919"/>
            <a:ext cx="1662010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70% lower</a:t>
            </a:r>
            <a:endParaRPr lang="en-US" sz="1575" dirty="0"/>
          </a:p>
        </p:txBody>
      </p:sp>
      <p:sp>
        <p:nvSpPr>
          <p:cNvPr id="14" name="Text 9"/>
          <p:cNvSpPr/>
          <p:nvPr/>
        </p:nvSpPr>
        <p:spPr>
          <a:xfrm>
            <a:off x="928688" y="3114675"/>
            <a:ext cx="1662010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compliance processing cost</a:t>
            </a:r>
            <a:endParaRPr lang="en-US" sz="942" dirty="0"/>
          </a:p>
        </p:txBody>
      </p:sp>
      <p:sp>
        <p:nvSpPr>
          <p:cNvPr id="15" name="Shape 10"/>
          <p:cNvSpPr/>
          <p:nvPr/>
        </p:nvSpPr>
        <p:spPr>
          <a:xfrm>
            <a:off x="285750" y="3557588"/>
            <a:ext cx="3286125" cy="742950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6" name="Shape 11"/>
          <p:cNvSpPr/>
          <p:nvPr/>
        </p:nvSpPr>
        <p:spPr>
          <a:xfrm>
            <a:off x="392906" y="3714750"/>
            <a:ext cx="428625" cy="428625"/>
          </a:xfrm>
          <a:prstGeom prst="ellipse">
            <a:avLst/>
          </a:prstGeom>
          <a:solidFill>
            <a:srgbClr val="6EE7DF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494" y="3843338"/>
            <a:ext cx="171450" cy="171450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928688" y="3664744"/>
            <a:ext cx="1439689" cy="30003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575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95% accuracy</a:t>
            </a:r>
            <a:endParaRPr lang="en-US" sz="1575" dirty="0"/>
          </a:p>
        </p:txBody>
      </p:sp>
      <p:sp>
        <p:nvSpPr>
          <p:cNvPr id="19" name="Text 13"/>
          <p:cNvSpPr/>
          <p:nvPr/>
        </p:nvSpPr>
        <p:spPr>
          <a:xfrm>
            <a:off x="928688" y="4000500"/>
            <a:ext cx="143968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 compliance detection</a:t>
            </a:r>
            <a:endParaRPr lang="en-US" sz="942" dirty="0"/>
          </a:p>
        </p:txBody>
      </p:sp>
      <p:pic>
        <p:nvPicPr>
          <p:cNvPr id="20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43375" y="985838"/>
            <a:ext cx="4286250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729288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Why Leading Platforms Choose VidComply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714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VidComply offers unique advantages that make it the preferred choice for content platforms worldwide. </a:t>
            </a:r>
            <a:endParaRPr lang="en-US" sz="1046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81" y="1735931"/>
            <a:ext cx="3929063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4071938" cy="72006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36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Make Your Next Title Global-Ready</a:t>
            </a:r>
            <a:endParaRPr lang="en-US" sz="2363" dirty="0"/>
          </a:p>
        </p:txBody>
      </p:sp>
      <p:sp>
        <p:nvSpPr>
          <p:cNvPr id="4" name="Text 1"/>
          <p:cNvSpPr/>
          <p:nvPr/>
        </p:nvSpPr>
        <p:spPr>
          <a:xfrm>
            <a:off x="285750" y="1220130"/>
            <a:ext cx="4071938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Transform your compliance workflow from weeks to hours with AI-powered automation. </a:t>
            </a:r>
            <a:endParaRPr lang="en-US" sz="1350" dirty="0"/>
          </a:p>
        </p:txBody>
      </p:sp>
      <p:sp>
        <p:nvSpPr>
          <p:cNvPr id="5" name="Shape 2"/>
          <p:cNvSpPr/>
          <p:nvPr/>
        </p:nvSpPr>
        <p:spPr>
          <a:xfrm>
            <a:off x="285750" y="2054498"/>
            <a:ext cx="4071938" cy="464344"/>
          </a:xfrm>
          <a:prstGeom prst="roundRect">
            <a:avLst/>
          </a:prstGeom>
          <a:solidFill>
            <a:srgbClr val="FF8E8E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6" y="2209874"/>
            <a:ext cx="157163" cy="15716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1359768" y="2179513"/>
            <a:ext cx="213821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23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Start Your Free 14-Day Pilot </a:t>
            </a:r>
            <a:endParaRPr lang="en-US" sz="1238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2758157"/>
            <a:ext cx="142875" cy="142875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500063" y="2733154"/>
            <a:ext cx="832358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No setup fees</a:t>
            </a:r>
            <a:endParaRPr lang="en-US" sz="942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750" y="3093913"/>
            <a:ext cx="142875" cy="142875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500063" y="3068910"/>
            <a:ext cx="149974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 access to all features</a:t>
            </a:r>
            <a:endParaRPr lang="en-US" sz="942" dirty="0"/>
          </a:p>
        </p:txBody>
      </p:sp>
      <p:pic>
        <p:nvPicPr>
          <p:cNvPr id="1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5750" y="3429670"/>
            <a:ext cx="142875" cy="142875"/>
          </a:xfrm>
          <a:prstGeom prst="rect">
            <a:avLst/>
          </a:prstGeom>
        </p:spPr>
      </p:pic>
      <p:sp>
        <p:nvSpPr>
          <p:cNvPr id="13" name="Text 6"/>
          <p:cNvSpPr/>
          <p:nvPr/>
        </p:nvSpPr>
        <p:spPr>
          <a:xfrm>
            <a:off x="500063" y="3404667"/>
            <a:ext cx="1861589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Dedicated onboarding support</a:t>
            </a:r>
            <a:endParaRPr lang="en-US" sz="942" dirty="0"/>
          </a:p>
        </p:txBody>
      </p:sp>
      <p:pic>
        <p:nvPicPr>
          <p:cNvPr id="14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7781" y="405743"/>
            <a:ext cx="3214688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Manual Review Can't Keep Up with Regulation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7147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Content teams are drowning in complex regulations while trying to scale globally.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514475"/>
            <a:ext cx="3714750" cy="600075"/>
          </a:xfrm>
          <a:prstGeom prst="rect">
            <a:avLst/>
          </a:prstGeom>
          <a:solidFill>
            <a:srgbClr val="FF6B6B">
              <a:alpha val="10000"/>
            </a:srgbClr>
          </a:solidFill>
          <a:ln/>
        </p:spPr>
      </p:sp>
      <p:sp>
        <p:nvSpPr>
          <p:cNvPr id="6" name="Shape 3"/>
          <p:cNvSpPr/>
          <p:nvPr/>
        </p:nvSpPr>
        <p:spPr>
          <a:xfrm>
            <a:off x="392906" y="1635919"/>
            <a:ext cx="357188" cy="357188"/>
          </a:xfrm>
          <a:prstGeom prst="ellipse">
            <a:avLst/>
          </a:prstGeom>
          <a:solidFill>
            <a:srgbClr val="FF6B6B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063" y="1743075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57250" y="1630561"/>
            <a:ext cx="177773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Dozens of new regional rules</a:t>
            </a:r>
            <a:endParaRPr lang="en-US" sz="942" dirty="0"/>
          </a:p>
        </p:txBody>
      </p:sp>
      <p:sp>
        <p:nvSpPr>
          <p:cNvPr id="9" name="Text 5"/>
          <p:cNvSpPr/>
          <p:nvPr/>
        </p:nvSpPr>
        <p:spPr>
          <a:xfrm>
            <a:off x="2634983" y="1630561"/>
            <a:ext cx="102113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per year making </a:t>
            </a:r>
            <a:endParaRPr lang="en-US" sz="942" dirty="0"/>
          </a:p>
        </p:txBody>
      </p:sp>
      <p:sp>
        <p:nvSpPr>
          <p:cNvPr id="10" name="Text 6"/>
          <p:cNvSpPr/>
          <p:nvPr/>
        </p:nvSpPr>
        <p:spPr>
          <a:xfrm>
            <a:off x="857250" y="1823442"/>
            <a:ext cx="198950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compliance increasingly complex </a:t>
            </a:r>
            <a:endParaRPr lang="en-US" sz="942" dirty="0"/>
          </a:p>
        </p:txBody>
      </p:sp>
      <p:sp>
        <p:nvSpPr>
          <p:cNvPr id="11" name="Shape 7"/>
          <p:cNvSpPr/>
          <p:nvPr/>
        </p:nvSpPr>
        <p:spPr>
          <a:xfrm>
            <a:off x="285750" y="2257425"/>
            <a:ext cx="3714750" cy="600075"/>
          </a:xfrm>
          <a:prstGeom prst="rect">
            <a:avLst/>
          </a:prstGeom>
          <a:solidFill>
            <a:srgbClr val="FF6B6B">
              <a:alpha val="10000"/>
            </a:srgbClr>
          </a:solidFill>
          <a:ln/>
        </p:spPr>
      </p:sp>
      <p:sp>
        <p:nvSpPr>
          <p:cNvPr id="12" name="Shape 8"/>
          <p:cNvSpPr/>
          <p:nvPr/>
        </p:nvSpPr>
        <p:spPr>
          <a:xfrm>
            <a:off x="392906" y="2378869"/>
            <a:ext cx="357188" cy="357188"/>
          </a:xfrm>
          <a:prstGeom prst="ellipse">
            <a:avLst/>
          </a:prstGeom>
          <a:solidFill>
            <a:srgbClr val="FF6B6B"/>
          </a:solidFill>
          <a:ln/>
        </p:spPr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063" y="2486025"/>
            <a:ext cx="142875" cy="1428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57250" y="2373511"/>
            <a:ext cx="158806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Inconsistent enforcement</a:t>
            </a:r>
            <a:endParaRPr lang="en-US" sz="942" dirty="0"/>
          </a:p>
        </p:txBody>
      </p:sp>
      <p:sp>
        <p:nvSpPr>
          <p:cNvPr id="15" name="Text 10"/>
          <p:cNvSpPr/>
          <p:nvPr/>
        </p:nvSpPr>
        <p:spPr>
          <a:xfrm>
            <a:off x="2445311" y="2373511"/>
            <a:ext cx="118005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and legal exposure </a:t>
            </a:r>
            <a:endParaRPr lang="en-US" sz="942" dirty="0"/>
          </a:p>
        </p:txBody>
      </p:sp>
      <p:sp>
        <p:nvSpPr>
          <p:cNvPr id="16" name="Text 11"/>
          <p:cNvSpPr/>
          <p:nvPr/>
        </p:nvSpPr>
        <p:spPr>
          <a:xfrm>
            <a:off x="857250" y="2566392"/>
            <a:ext cx="146912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across different markets </a:t>
            </a:r>
            <a:endParaRPr lang="en-US" sz="942" dirty="0"/>
          </a:p>
        </p:txBody>
      </p:sp>
      <p:sp>
        <p:nvSpPr>
          <p:cNvPr id="17" name="Shape 12"/>
          <p:cNvSpPr/>
          <p:nvPr/>
        </p:nvSpPr>
        <p:spPr>
          <a:xfrm>
            <a:off x="285750" y="3000375"/>
            <a:ext cx="3714750" cy="600075"/>
          </a:xfrm>
          <a:prstGeom prst="rect">
            <a:avLst/>
          </a:prstGeom>
          <a:solidFill>
            <a:srgbClr val="FF6B6B">
              <a:alpha val="10000"/>
            </a:srgbClr>
          </a:solidFill>
          <a:ln/>
        </p:spPr>
      </p:sp>
      <p:sp>
        <p:nvSpPr>
          <p:cNvPr id="18" name="Shape 13"/>
          <p:cNvSpPr/>
          <p:nvPr/>
        </p:nvSpPr>
        <p:spPr>
          <a:xfrm>
            <a:off x="392906" y="3121819"/>
            <a:ext cx="357188" cy="357188"/>
          </a:xfrm>
          <a:prstGeom prst="ellipse">
            <a:avLst/>
          </a:prstGeom>
          <a:solidFill>
            <a:srgbClr val="FF6B6B"/>
          </a:solidFill>
          <a:ln/>
        </p:spPr>
      </p:sp>
      <p:pic>
        <p:nvPicPr>
          <p:cNvPr id="1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063" y="3228975"/>
            <a:ext cx="142875" cy="142875"/>
          </a:xfrm>
          <a:prstGeom prst="rect">
            <a:avLst/>
          </a:prstGeom>
        </p:spPr>
      </p:pic>
      <p:sp>
        <p:nvSpPr>
          <p:cNvPr id="20" name="Text 14"/>
          <p:cNvSpPr/>
          <p:nvPr/>
        </p:nvSpPr>
        <p:spPr>
          <a:xfrm>
            <a:off x="857250" y="3116461"/>
            <a:ext cx="107178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3–5× higher costs</a:t>
            </a:r>
            <a:endParaRPr lang="en-US" sz="942" dirty="0"/>
          </a:p>
        </p:txBody>
      </p:sp>
      <p:sp>
        <p:nvSpPr>
          <p:cNvPr id="21" name="Text 15"/>
          <p:cNvSpPr/>
          <p:nvPr/>
        </p:nvSpPr>
        <p:spPr>
          <a:xfrm>
            <a:off x="1929036" y="3116461"/>
            <a:ext cx="1317017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when scaling content </a:t>
            </a:r>
            <a:endParaRPr lang="en-US" sz="942" dirty="0"/>
          </a:p>
        </p:txBody>
      </p:sp>
      <p:sp>
        <p:nvSpPr>
          <p:cNvPr id="22" name="Text 16"/>
          <p:cNvSpPr/>
          <p:nvPr/>
        </p:nvSpPr>
        <p:spPr>
          <a:xfrm>
            <a:off x="857250" y="3309342"/>
            <a:ext cx="161261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distribution internationally </a:t>
            </a:r>
            <a:endParaRPr lang="en-US" sz="942" dirty="0"/>
          </a:p>
        </p:txBody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281" y="885825"/>
            <a:ext cx="3929063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Trusted by Leading OTT &amp; Studios</a:t>
            </a:r>
            <a:endParaRPr lang="en-US" sz="2025" dirty="0"/>
          </a:p>
        </p:txBody>
      </p:sp>
      <p:sp>
        <p:nvSpPr>
          <p:cNvPr id="4" name="Shape 1"/>
          <p:cNvSpPr/>
          <p:nvPr/>
        </p:nvSpPr>
        <p:spPr>
          <a:xfrm>
            <a:off x="285750" y="1158013"/>
            <a:ext cx="4071938" cy="1312999"/>
          </a:xfrm>
          <a:prstGeom prst="rect">
            <a:avLst/>
          </a:prstGeom>
          <a:solidFill>
            <a:srgbClr val="4ECDC4">
              <a:alpha val="5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285750" y="1158013"/>
            <a:ext cx="35719" cy="1312999"/>
          </a:xfrm>
          <a:prstGeom prst="rect">
            <a:avLst/>
          </a:prstGeom>
          <a:solidFill>
            <a:srgbClr val="4ECDC4"/>
          </a:solidFill>
          <a:ln/>
        </p:spPr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104435"/>
            <a:ext cx="189309" cy="214313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00063" y="1372326"/>
            <a:ext cx="3643313" cy="54861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"VidComply reduced our review time from 3 days to under 1 hour." 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500063" y="2063818"/>
            <a:ext cx="3643313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— Head of Content Ops, EU OTT Partner </a:t>
            </a:r>
            <a:endParaRPr lang="en-US" sz="942" dirty="0"/>
          </a:p>
        </p:txBody>
      </p:sp>
      <p:sp>
        <p:nvSpPr>
          <p:cNvPr id="9" name="Shape 5"/>
          <p:cNvSpPr/>
          <p:nvPr/>
        </p:nvSpPr>
        <p:spPr>
          <a:xfrm>
            <a:off x="285750" y="2899637"/>
            <a:ext cx="977857" cy="28575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906" y="2985362"/>
            <a:ext cx="114300" cy="11430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564356" y="2956787"/>
            <a:ext cx="592094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StreamFlix </a:t>
            </a:r>
            <a:endParaRPr lang="en-US" sz="837" dirty="0"/>
          </a:p>
        </p:txBody>
      </p:sp>
      <p:sp>
        <p:nvSpPr>
          <p:cNvPr id="12" name="Shape 7"/>
          <p:cNvSpPr/>
          <p:nvPr/>
        </p:nvSpPr>
        <p:spPr>
          <a:xfrm>
            <a:off x="1406482" y="2899637"/>
            <a:ext cx="994432" cy="28575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638" y="2985362"/>
            <a:ext cx="114300" cy="114300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685088" y="2956787"/>
            <a:ext cx="60867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MediaCorp </a:t>
            </a:r>
            <a:endParaRPr lang="en-US" sz="837" dirty="0"/>
          </a:p>
        </p:txBody>
      </p:sp>
      <p:sp>
        <p:nvSpPr>
          <p:cNvPr id="15" name="Shape 9"/>
          <p:cNvSpPr/>
          <p:nvPr/>
        </p:nvSpPr>
        <p:spPr>
          <a:xfrm>
            <a:off x="2543789" y="2899637"/>
            <a:ext cx="931673" cy="28575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50945" y="2985362"/>
            <a:ext cx="142875" cy="114300"/>
          </a:xfrm>
          <a:prstGeom prst="rect">
            <a:avLst/>
          </a:prstGeom>
        </p:spPr>
      </p:pic>
      <p:sp>
        <p:nvSpPr>
          <p:cNvPr id="17" name="Text 10"/>
          <p:cNvSpPr/>
          <p:nvPr/>
        </p:nvSpPr>
        <p:spPr>
          <a:xfrm>
            <a:off x="2850970" y="2956787"/>
            <a:ext cx="517336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ViewNow </a:t>
            </a:r>
            <a:endParaRPr lang="en-US" sz="837" dirty="0"/>
          </a:p>
        </p:txBody>
      </p:sp>
      <p:sp>
        <p:nvSpPr>
          <p:cNvPr id="18" name="Shape 11"/>
          <p:cNvSpPr/>
          <p:nvPr/>
        </p:nvSpPr>
        <p:spPr>
          <a:xfrm>
            <a:off x="285750" y="3328262"/>
            <a:ext cx="1158571" cy="285750"/>
          </a:xfrm>
          <a:prstGeom prst="rect">
            <a:avLst/>
          </a:prstGeom>
          <a:solidFill>
            <a:srgbClr val="FFFFFF">
              <a:alpha val="10000"/>
            </a:srgbClr>
          </a:solidFill>
          <a:ln/>
        </p:spPr>
      </p:sp>
      <p:pic>
        <p:nvPicPr>
          <p:cNvPr id="19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2906" y="3413987"/>
            <a:ext cx="128588" cy="114300"/>
          </a:xfrm>
          <a:prstGeom prst="rect">
            <a:avLst/>
          </a:prstGeom>
        </p:spPr>
      </p:pic>
      <p:sp>
        <p:nvSpPr>
          <p:cNvPr id="20" name="Text 12"/>
          <p:cNvSpPr/>
          <p:nvPr/>
        </p:nvSpPr>
        <p:spPr>
          <a:xfrm>
            <a:off x="578644" y="3385412"/>
            <a:ext cx="758521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GlobalStream </a:t>
            </a:r>
            <a:endParaRPr lang="en-US" sz="837" dirty="0"/>
          </a:p>
        </p:txBody>
      </p:sp>
      <p:pic>
        <p:nvPicPr>
          <p:cNvPr id="21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29188" y="957263"/>
            <a:ext cx="3571875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One Platform for Every Regulation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03684"/>
            <a:ext cx="1000348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once.</a:t>
            </a:r>
            <a:endParaRPr lang="en-US" sz="1238" dirty="0"/>
          </a:p>
        </p:txBody>
      </p:sp>
      <p:sp>
        <p:nvSpPr>
          <p:cNvPr id="5" name="Text 2"/>
          <p:cNvSpPr/>
          <p:nvPr/>
        </p:nvSpPr>
        <p:spPr>
          <a:xfrm>
            <a:off x="1286098" y="903684"/>
            <a:ext cx="2185681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AI detects, fixes, and certifies </a:t>
            </a:r>
            <a:endParaRPr lang="en-US" sz="1238" dirty="0"/>
          </a:p>
        </p:txBody>
      </p:sp>
      <p:sp>
        <p:nvSpPr>
          <p:cNvPr id="6" name="Text 3"/>
          <p:cNvSpPr/>
          <p:nvPr/>
        </p:nvSpPr>
        <p:spPr>
          <a:xfrm>
            <a:off x="285750" y="1155139"/>
            <a:ext cx="197650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 across all markets. </a:t>
            </a:r>
            <a:endParaRPr lang="en-US" sz="1238" dirty="0"/>
          </a:p>
        </p:txBody>
      </p:sp>
      <p:sp>
        <p:nvSpPr>
          <p:cNvPr id="7" name="Shape 4"/>
          <p:cNvSpPr/>
          <p:nvPr/>
        </p:nvSpPr>
        <p:spPr>
          <a:xfrm>
            <a:off x="285750" y="1603046"/>
            <a:ext cx="3714750" cy="500063"/>
          </a:xfrm>
          <a:prstGeom prst="rect">
            <a:avLst/>
          </a:prstGeom>
          <a:solidFill>
            <a:srgbClr val="4ECDC4">
              <a:alpha val="10000"/>
            </a:srgbClr>
          </a:solidFill>
          <a:ln/>
        </p:spPr>
      </p:sp>
      <p:sp>
        <p:nvSpPr>
          <p:cNvPr id="8" name="Shape 5"/>
          <p:cNvSpPr/>
          <p:nvPr/>
        </p:nvSpPr>
        <p:spPr>
          <a:xfrm>
            <a:off x="392906" y="1710203"/>
            <a:ext cx="285750" cy="285750"/>
          </a:xfrm>
          <a:prstGeom prst="ellipse">
            <a:avLst/>
          </a:prstGeom>
          <a:solidFill>
            <a:srgbClr val="4ECDC4"/>
          </a:solidFill>
          <a:ln/>
        </p:spPr>
      </p:sp>
      <p:sp>
        <p:nvSpPr>
          <p:cNvPr id="9" name="Text 6"/>
          <p:cNvSpPr/>
          <p:nvPr/>
        </p:nvSpPr>
        <p:spPr>
          <a:xfrm>
            <a:off x="392906" y="1710203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2E1A4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785813" y="1756637"/>
            <a:ext cx="305526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Upload your content to our secure cloud platform</a:t>
            </a:r>
            <a:endParaRPr lang="en-US" sz="942" dirty="0"/>
          </a:p>
        </p:txBody>
      </p:sp>
      <p:sp>
        <p:nvSpPr>
          <p:cNvPr id="11" name="Shape 8"/>
          <p:cNvSpPr/>
          <p:nvPr/>
        </p:nvSpPr>
        <p:spPr>
          <a:xfrm>
            <a:off x="285750" y="2245984"/>
            <a:ext cx="3714750" cy="600075"/>
          </a:xfrm>
          <a:prstGeom prst="rect">
            <a:avLst/>
          </a:prstGeom>
          <a:solidFill>
            <a:srgbClr val="4ECDC4">
              <a:alpha val="10000"/>
            </a:srgbClr>
          </a:solidFill>
          <a:ln/>
        </p:spPr>
      </p:sp>
      <p:sp>
        <p:nvSpPr>
          <p:cNvPr id="12" name="Shape 9"/>
          <p:cNvSpPr/>
          <p:nvPr/>
        </p:nvSpPr>
        <p:spPr>
          <a:xfrm>
            <a:off x="392906" y="2403146"/>
            <a:ext cx="285750" cy="285750"/>
          </a:xfrm>
          <a:prstGeom prst="ellipse">
            <a:avLst/>
          </a:prstGeom>
          <a:solidFill>
            <a:srgbClr val="4ECDC4"/>
          </a:solidFill>
          <a:ln/>
        </p:spPr>
      </p:sp>
      <p:sp>
        <p:nvSpPr>
          <p:cNvPr id="13" name="Text 10"/>
          <p:cNvSpPr/>
          <p:nvPr/>
        </p:nvSpPr>
        <p:spPr>
          <a:xfrm>
            <a:off x="392906" y="2403146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2E1A4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785813" y="2353140"/>
            <a:ext cx="310753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analyzes against all relevant regional regulations</a:t>
            </a:r>
            <a:endParaRPr lang="en-US" sz="942" dirty="0"/>
          </a:p>
        </p:txBody>
      </p:sp>
      <p:sp>
        <p:nvSpPr>
          <p:cNvPr id="15" name="Shape 12"/>
          <p:cNvSpPr/>
          <p:nvPr/>
        </p:nvSpPr>
        <p:spPr>
          <a:xfrm>
            <a:off x="285750" y="2988934"/>
            <a:ext cx="3714750" cy="500063"/>
          </a:xfrm>
          <a:prstGeom prst="rect">
            <a:avLst/>
          </a:prstGeom>
          <a:solidFill>
            <a:srgbClr val="4ECDC4">
              <a:alpha val="10000"/>
            </a:srgbClr>
          </a:solidFill>
          <a:ln/>
        </p:spPr>
      </p:sp>
      <p:sp>
        <p:nvSpPr>
          <p:cNvPr id="16" name="Shape 13"/>
          <p:cNvSpPr/>
          <p:nvPr/>
        </p:nvSpPr>
        <p:spPr>
          <a:xfrm>
            <a:off x="392906" y="3096090"/>
            <a:ext cx="285750" cy="285750"/>
          </a:xfrm>
          <a:prstGeom prst="ellipse">
            <a:avLst/>
          </a:prstGeom>
          <a:solidFill>
            <a:srgbClr val="4ECDC4"/>
          </a:solidFill>
          <a:ln/>
        </p:spPr>
      </p:sp>
      <p:sp>
        <p:nvSpPr>
          <p:cNvPr id="17" name="Text 14"/>
          <p:cNvSpPr/>
          <p:nvPr/>
        </p:nvSpPr>
        <p:spPr>
          <a:xfrm>
            <a:off x="392906" y="3096090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2E1A4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8" name="Text 15"/>
          <p:cNvSpPr/>
          <p:nvPr/>
        </p:nvSpPr>
        <p:spPr>
          <a:xfrm>
            <a:off x="785813" y="3142524"/>
            <a:ext cx="2988264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Receive automated fixes and compliance reports</a:t>
            </a:r>
            <a:endParaRPr lang="en-US" sz="942" dirty="0"/>
          </a:p>
        </p:txBody>
      </p:sp>
      <p:sp>
        <p:nvSpPr>
          <p:cNvPr id="19" name="Shape 16"/>
          <p:cNvSpPr/>
          <p:nvPr/>
        </p:nvSpPr>
        <p:spPr>
          <a:xfrm>
            <a:off x="285750" y="3631871"/>
            <a:ext cx="3714750" cy="600075"/>
          </a:xfrm>
          <a:prstGeom prst="rect">
            <a:avLst/>
          </a:prstGeom>
          <a:solidFill>
            <a:srgbClr val="4ECDC4">
              <a:alpha val="10000"/>
            </a:srgbClr>
          </a:solidFill>
          <a:ln/>
        </p:spPr>
      </p:sp>
      <p:sp>
        <p:nvSpPr>
          <p:cNvPr id="20" name="Shape 17"/>
          <p:cNvSpPr/>
          <p:nvPr/>
        </p:nvSpPr>
        <p:spPr>
          <a:xfrm>
            <a:off x="392906" y="3789034"/>
            <a:ext cx="285750" cy="285750"/>
          </a:xfrm>
          <a:prstGeom prst="ellipse">
            <a:avLst/>
          </a:prstGeom>
          <a:solidFill>
            <a:srgbClr val="4ECDC4"/>
          </a:solidFill>
          <a:ln/>
        </p:spPr>
      </p:sp>
      <p:sp>
        <p:nvSpPr>
          <p:cNvPr id="21" name="Text 18"/>
          <p:cNvSpPr/>
          <p:nvPr/>
        </p:nvSpPr>
        <p:spPr>
          <a:xfrm>
            <a:off x="392906" y="3789034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2E1A4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1046" dirty="0"/>
          </a:p>
        </p:txBody>
      </p:sp>
      <p:sp>
        <p:nvSpPr>
          <p:cNvPr id="22" name="Text 19"/>
          <p:cNvSpPr/>
          <p:nvPr/>
        </p:nvSpPr>
        <p:spPr>
          <a:xfrm>
            <a:off x="785813" y="3739028"/>
            <a:ext cx="310753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Export certified content ready for global distribution</a:t>
            </a:r>
            <a:endParaRPr lang="en-US" sz="942" dirty="0"/>
          </a:p>
        </p:txBody>
      </p:sp>
      <p:pic>
        <p:nvPicPr>
          <p:cNvPr id="2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81" y="1130136"/>
            <a:ext cx="3929063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Advanced VFX Editorial Capabilities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01898"/>
            <a:ext cx="365104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VidComply AI doesn't just detect compliance issues—it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1130498"/>
            <a:ext cx="168179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automatically fixes them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1967545" y="1130498"/>
            <a:ext cx="137090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using advanced VFX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50" y="1359098"/>
            <a:ext cx="77769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techniques. 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285750" y="1785938"/>
            <a:ext cx="3714750" cy="8286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9" name="Shape 6"/>
          <p:cNvSpPr/>
          <p:nvPr/>
        </p:nvSpPr>
        <p:spPr>
          <a:xfrm>
            <a:off x="392906" y="1893094"/>
            <a:ext cx="285750" cy="285750"/>
          </a:xfrm>
          <a:prstGeom prst="ellipse">
            <a:avLst/>
          </a:prstGeom>
          <a:solidFill>
            <a:srgbClr val="FF8E8E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344" y="1978819"/>
            <a:ext cx="142875" cy="11430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85813" y="1893094"/>
            <a:ext cx="31075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Smart Content Blurring</a:t>
            </a:r>
            <a:endParaRPr lang="en-US" sz="942" dirty="0"/>
          </a:p>
        </p:txBody>
      </p:sp>
      <p:sp>
        <p:nvSpPr>
          <p:cNvPr id="12" name="Text 8"/>
          <p:cNvSpPr/>
          <p:nvPr/>
        </p:nvSpPr>
        <p:spPr>
          <a:xfrm>
            <a:off x="785813" y="2121694"/>
            <a:ext cx="310753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Automatically detects and blurs sensitive content while preserving surrounding context</a:t>
            </a:r>
            <a:endParaRPr lang="en-US" sz="942" dirty="0"/>
          </a:p>
        </p:txBody>
      </p:sp>
      <p:sp>
        <p:nvSpPr>
          <p:cNvPr id="13" name="Shape 9"/>
          <p:cNvSpPr/>
          <p:nvPr/>
        </p:nvSpPr>
        <p:spPr>
          <a:xfrm>
            <a:off x="285750" y="2757488"/>
            <a:ext cx="3714750" cy="8286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4" name="Shape 10"/>
          <p:cNvSpPr/>
          <p:nvPr/>
        </p:nvSpPr>
        <p:spPr>
          <a:xfrm>
            <a:off x="392906" y="2864644"/>
            <a:ext cx="285750" cy="285750"/>
          </a:xfrm>
          <a:prstGeom prst="ellipse">
            <a:avLst/>
          </a:prstGeom>
          <a:solidFill>
            <a:srgbClr val="6EE7DF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631" y="2950369"/>
            <a:ext cx="114300" cy="11430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785813" y="2864644"/>
            <a:ext cx="31075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Content Replacement</a:t>
            </a:r>
            <a:endParaRPr lang="en-US" sz="942" dirty="0"/>
          </a:p>
        </p:txBody>
      </p:sp>
      <p:sp>
        <p:nvSpPr>
          <p:cNvPr id="17" name="Text 12"/>
          <p:cNvSpPr/>
          <p:nvPr/>
        </p:nvSpPr>
        <p:spPr>
          <a:xfrm>
            <a:off x="785813" y="3093244"/>
            <a:ext cx="310753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Intelligently replaces problematic elements with compliant alternatives</a:t>
            </a:r>
            <a:endParaRPr lang="en-US" sz="942" dirty="0"/>
          </a:p>
        </p:txBody>
      </p:sp>
      <p:sp>
        <p:nvSpPr>
          <p:cNvPr id="18" name="Shape 13"/>
          <p:cNvSpPr/>
          <p:nvPr/>
        </p:nvSpPr>
        <p:spPr>
          <a:xfrm>
            <a:off x="285750" y="3729038"/>
            <a:ext cx="3714750" cy="828675"/>
          </a:xfrm>
          <a:prstGeom prst="rect">
            <a:avLst/>
          </a:prstGeom>
          <a:solidFill>
            <a:srgbClr val="FFFFFF">
              <a:alpha val="5000"/>
            </a:srgbClr>
          </a:solidFill>
          <a:ln/>
        </p:spPr>
      </p:sp>
      <p:sp>
        <p:nvSpPr>
          <p:cNvPr id="19" name="Shape 14"/>
          <p:cNvSpPr/>
          <p:nvPr/>
        </p:nvSpPr>
        <p:spPr>
          <a:xfrm>
            <a:off x="392906" y="3836194"/>
            <a:ext cx="285750" cy="285750"/>
          </a:xfrm>
          <a:prstGeom prst="ellipse">
            <a:avLst/>
          </a:prstGeom>
          <a:solidFill>
            <a:srgbClr val="FFE066"/>
          </a:solidFill>
          <a:ln/>
        </p:spPr>
      </p:sp>
      <p:pic>
        <p:nvPicPr>
          <p:cNvPr id="2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631" y="3921919"/>
            <a:ext cx="114300" cy="114300"/>
          </a:xfrm>
          <a:prstGeom prst="rect">
            <a:avLst/>
          </a:prstGeom>
        </p:spPr>
      </p:pic>
      <p:sp>
        <p:nvSpPr>
          <p:cNvPr id="21" name="Text 15"/>
          <p:cNvSpPr/>
          <p:nvPr/>
        </p:nvSpPr>
        <p:spPr>
          <a:xfrm>
            <a:off x="785813" y="3836194"/>
            <a:ext cx="3107531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Visual Overlays</a:t>
            </a:r>
            <a:endParaRPr lang="en-US" sz="942" dirty="0"/>
          </a:p>
        </p:txBody>
      </p:sp>
      <p:sp>
        <p:nvSpPr>
          <p:cNvPr id="22" name="Text 16"/>
          <p:cNvSpPr/>
          <p:nvPr/>
        </p:nvSpPr>
        <p:spPr>
          <a:xfrm>
            <a:off x="785813" y="4064794"/>
            <a:ext cx="3107531" cy="385763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Applies appropriate warnings, age gates, or informational overlays as needed</a:t>
            </a:r>
            <a:endParaRPr lang="en-US" sz="942" dirty="0"/>
          </a:p>
        </p:txBody>
      </p:sp>
      <p:pic>
        <p:nvPicPr>
          <p:cNvPr id="2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281" y="1293019"/>
            <a:ext cx="3929063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Fully Agentic AI Capabilities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01898"/>
            <a:ext cx="186437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VidComply AI operates as a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150129" y="901898"/>
            <a:ext cx="163792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6B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fully autonomous agent</a:t>
            </a:r>
            <a:endParaRPr lang="en-US" sz="1046" dirty="0"/>
          </a:p>
        </p:txBody>
      </p:sp>
      <p:sp>
        <p:nvSpPr>
          <p:cNvPr id="6" name="Text 3"/>
          <p:cNvSpPr/>
          <p:nvPr/>
        </p:nvSpPr>
        <p:spPr>
          <a:xfrm>
            <a:off x="285750" y="1130498"/>
            <a:ext cx="365160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that doesn't just detect issues—it makes decisions and 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285750" y="1359098"/>
            <a:ext cx="1929538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takes action to resolve them. </a:t>
            </a:r>
            <a:endParaRPr lang="en-US" sz="1046" dirty="0"/>
          </a:p>
        </p:txBody>
      </p:sp>
      <p:sp>
        <p:nvSpPr>
          <p:cNvPr id="8" name="Shape 5"/>
          <p:cNvSpPr/>
          <p:nvPr/>
        </p:nvSpPr>
        <p:spPr>
          <a:xfrm>
            <a:off x="428625" y="2214563"/>
            <a:ext cx="3429000" cy="21431"/>
          </a:xfrm>
          <a:prstGeom prst="rect">
            <a:avLst/>
          </a:prstGeom>
          <a:solidFill>
            <a:srgbClr val="4ECDC4"/>
          </a:solidFill>
          <a:ln/>
        </p:spPr>
      </p:sp>
      <p:sp>
        <p:nvSpPr>
          <p:cNvPr id="9" name="Text 6"/>
          <p:cNvSpPr/>
          <p:nvPr/>
        </p:nvSpPr>
        <p:spPr>
          <a:xfrm>
            <a:off x="285750" y="3480792"/>
            <a:ext cx="1278173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Our agentic AI can </a:t>
            </a:r>
            <a:endParaRPr lang="en-US" sz="1046" dirty="0"/>
          </a:p>
        </p:txBody>
      </p:sp>
      <p:sp>
        <p:nvSpPr>
          <p:cNvPr id="10" name="Text 7"/>
          <p:cNvSpPr/>
          <p:nvPr/>
        </p:nvSpPr>
        <p:spPr>
          <a:xfrm>
            <a:off x="1563923" y="3480792"/>
            <a:ext cx="1368754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 independently</a:t>
            </a:r>
            <a:endParaRPr lang="en-US" sz="1046" dirty="0"/>
          </a:p>
        </p:txBody>
      </p:sp>
      <p:sp>
        <p:nvSpPr>
          <p:cNvPr id="11" name="Text 8"/>
          <p:cNvSpPr/>
          <p:nvPr/>
        </p:nvSpPr>
        <p:spPr>
          <a:xfrm>
            <a:off x="2932677" y="3480792"/>
            <a:ext cx="344909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or in 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285750" y="3709392"/>
            <a:ext cx="2457310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b="1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collaboration with human reviewers</a:t>
            </a:r>
            <a:endParaRPr lang="en-US" sz="1046" dirty="0"/>
          </a:p>
        </p:txBody>
      </p:sp>
      <p:sp>
        <p:nvSpPr>
          <p:cNvPr id="13" name="Text 10"/>
          <p:cNvSpPr/>
          <p:nvPr/>
        </p:nvSpPr>
        <p:spPr>
          <a:xfrm>
            <a:off x="2743060" y="3709392"/>
            <a:ext cx="1195015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adapting to your </a:t>
            </a:r>
            <a:endParaRPr lang="en-US" sz="1046" dirty="0"/>
          </a:p>
        </p:txBody>
      </p:sp>
      <p:sp>
        <p:nvSpPr>
          <p:cNvPr id="14" name="Text 11"/>
          <p:cNvSpPr/>
          <p:nvPr/>
        </p:nvSpPr>
        <p:spPr>
          <a:xfrm>
            <a:off x="285750" y="3937992"/>
            <a:ext cx="1097152" cy="19466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workflow needs. </a:t>
            </a:r>
            <a:endParaRPr lang="en-US" sz="1046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6281" y="1196578"/>
            <a:ext cx="3929063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Compliance in Action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2861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Watch how VidComply transforms a complex compliance workflow into a simple 45-minute process. </a:t>
            </a:r>
            <a:endParaRPr lang="en-US" sz="1046" dirty="0"/>
          </a:p>
        </p:txBody>
      </p:sp>
      <p:sp>
        <p:nvSpPr>
          <p:cNvPr id="5" name="Shape 2"/>
          <p:cNvSpPr/>
          <p:nvPr/>
        </p:nvSpPr>
        <p:spPr>
          <a:xfrm>
            <a:off x="285750" y="1785938"/>
            <a:ext cx="285750" cy="285750"/>
          </a:xfrm>
          <a:prstGeom prst="ellipse">
            <a:avLst/>
          </a:prstGeom>
          <a:solidFill>
            <a:srgbClr val="FF8E8E"/>
          </a:solidFill>
          <a:ln/>
        </p:spPr>
      </p:sp>
      <p:sp>
        <p:nvSpPr>
          <p:cNvPr id="6" name="Text 3"/>
          <p:cNvSpPr/>
          <p:nvPr/>
        </p:nvSpPr>
        <p:spPr>
          <a:xfrm>
            <a:off x="285750" y="1785938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046" dirty="0"/>
          </a:p>
        </p:txBody>
      </p:sp>
      <p:sp>
        <p:nvSpPr>
          <p:cNvPr id="7" name="Text 4"/>
          <p:cNvSpPr/>
          <p:nvPr/>
        </p:nvSpPr>
        <p:spPr>
          <a:xfrm>
            <a:off x="678656" y="1841302"/>
            <a:ext cx="122866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Scene-level flagging</a:t>
            </a:r>
            <a:endParaRPr lang="en-US" sz="942" dirty="0"/>
          </a:p>
        </p:txBody>
      </p:sp>
      <p:sp>
        <p:nvSpPr>
          <p:cNvPr id="8" name="Shape 5"/>
          <p:cNvSpPr/>
          <p:nvPr/>
        </p:nvSpPr>
        <p:spPr>
          <a:xfrm>
            <a:off x="1976503" y="1818084"/>
            <a:ext cx="538265" cy="221456"/>
          </a:xfrm>
          <a:prstGeom prst="rect">
            <a:avLst/>
          </a:prstGeom>
          <a:solidFill>
            <a:srgbClr val="FFD166"/>
          </a:solidFill>
          <a:ln/>
        </p:spPr>
      </p:sp>
      <p:sp>
        <p:nvSpPr>
          <p:cNvPr id="9" name="Text 6"/>
          <p:cNvSpPr/>
          <p:nvPr/>
        </p:nvSpPr>
        <p:spPr>
          <a:xfrm>
            <a:off x="1976503" y="1818084"/>
            <a:ext cx="538265" cy="221456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E1A4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15 min</a:t>
            </a:r>
            <a:endParaRPr lang="en-US" sz="942" dirty="0"/>
          </a:p>
        </p:txBody>
      </p:sp>
      <p:sp>
        <p:nvSpPr>
          <p:cNvPr id="10" name="Shape 7"/>
          <p:cNvSpPr/>
          <p:nvPr/>
        </p:nvSpPr>
        <p:spPr>
          <a:xfrm>
            <a:off x="285750" y="2250281"/>
            <a:ext cx="285750" cy="285750"/>
          </a:xfrm>
          <a:prstGeom prst="ellipse">
            <a:avLst/>
          </a:prstGeom>
          <a:solidFill>
            <a:srgbClr val="FF8E8E"/>
          </a:solidFill>
          <a:ln/>
        </p:spPr>
      </p:sp>
      <p:sp>
        <p:nvSpPr>
          <p:cNvPr id="11" name="Text 8"/>
          <p:cNvSpPr/>
          <p:nvPr/>
        </p:nvSpPr>
        <p:spPr>
          <a:xfrm>
            <a:off x="285750" y="2250281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1046" dirty="0"/>
          </a:p>
        </p:txBody>
      </p:sp>
      <p:sp>
        <p:nvSpPr>
          <p:cNvPr id="12" name="Text 9"/>
          <p:cNvSpPr/>
          <p:nvPr/>
        </p:nvSpPr>
        <p:spPr>
          <a:xfrm>
            <a:off x="678656" y="2305645"/>
            <a:ext cx="95567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Instant preview</a:t>
            </a:r>
            <a:endParaRPr lang="en-US" sz="942" dirty="0"/>
          </a:p>
        </p:txBody>
      </p:sp>
      <p:sp>
        <p:nvSpPr>
          <p:cNvPr id="13" name="Shape 10"/>
          <p:cNvSpPr/>
          <p:nvPr/>
        </p:nvSpPr>
        <p:spPr>
          <a:xfrm>
            <a:off x="1703505" y="2282428"/>
            <a:ext cx="538265" cy="221456"/>
          </a:xfrm>
          <a:prstGeom prst="rect">
            <a:avLst/>
          </a:prstGeom>
          <a:solidFill>
            <a:srgbClr val="FFD166"/>
          </a:solidFill>
          <a:ln/>
        </p:spPr>
      </p:sp>
      <p:sp>
        <p:nvSpPr>
          <p:cNvPr id="14" name="Text 11"/>
          <p:cNvSpPr/>
          <p:nvPr/>
        </p:nvSpPr>
        <p:spPr>
          <a:xfrm>
            <a:off x="1703505" y="2282428"/>
            <a:ext cx="538265" cy="221456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E1A4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 min</a:t>
            </a:r>
            <a:endParaRPr lang="en-US" sz="942" dirty="0"/>
          </a:p>
        </p:txBody>
      </p:sp>
      <p:sp>
        <p:nvSpPr>
          <p:cNvPr id="15" name="Shape 12"/>
          <p:cNvSpPr/>
          <p:nvPr/>
        </p:nvSpPr>
        <p:spPr>
          <a:xfrm>
            <a:off x="285750" y="2714625"/>
            <a:ext cx="285750" cy="285750"/>
          </a:xfrm>
          <a:prstGeom prst="ellipse">
            <a:avLst/>
          </a:prstGeom>
          <a:solidFill>
            <a:srgbClr val="FF8E8E"/>
          </a:solidFill>
          <a:ln/>
        </p:spPr>
      </p:sp>
      <p:sp>
        <p:nvSpPr>
          <p:cNvPr id="16" name="Text 13"/>
          <p:cNvSpPr/>
          <p:nvPr/>
        </p:nvSpPr>
        <p:spPr>
          <a:xfrm>
            <a:off x="285750" y="2714625"/>
            <a:ext cx="285750" cy="2857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46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1046" dirty="0"/>
          </a:p>
        </p:txBody>
      </p:sp>
      <p:sp>
        <p:nvSpPr>
          <p:cNvPr id="17" name="Text 14"/>
          <p:cNvSpPr/>
          <p:nvPr/>
        </p:nvSpPr>
        <p:spPr>
          <a:xfrm>
            <a:off x="678656" y="2769989"/>
            <a:ext cx="8530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Report export</a:t>
            </a:r>
            <a:endParaRPr lang="en-US" sz="942" dirty="0"/>
          </a:p>
        </p:txBody>
      </p:sp>
      <p:sp>
        <p:nvSpPr>
          <p:cNvPr id="18" name="Shape 15"/>
          <p:cNvSpPr/>
          <p:nvPr/>
        </p:nvSpPr>
        <p:spPr>
          <a:xfrm>
            <a:off x="1600898" y="2746772"/>
            <a:ext cx="538265" cy="221456"/>
          </a:xfrm>
          <a:prstGeom prst="rect">
            <a:avLst/>
          </a:prstGeom>
          <a:solidFill>
            <a:srgbClr val="FFD166"/>
          </a:solidFill>
          <a:ln/>
        </p:spPr>
      </p:sp>
      <p:sp>
        <p:nvSpPr>
          <p:cNvPr id="19" name="Text 16"/>
          <p:cNvSpPr/>
          <p:nvPr/>
        </p:nvSpPr>
        <p:spPr>
          <a:xfrm>
            <a:off x="1600898" y="2746772"/>
            <a:ext cx="538265" cy="221456"/>
          </a:xfrm>
          <a:prstGeom prst="rect">
            <a:avLst/>
          </a:prstGeom>
          <a:noFill/>
          <a:ln/>
        </p:spPr>
        <p:txBody>
          <a:bodyPr wrap="none" lIns="68072" tIns="17018" rIns="68072" bIns="17018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2E1A4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10 min</a:t>
            </a:r>
            <a:endParaRPr lang="en-US" sz="942" dirty="0"/>
          </a:p>
        </p:txBody>
      </p:sp>
      <p:sp>
        <p:nvSpPr>
          <p:cNvPr id="20" name="Shape 17"/>
          <p:cNvSpPr/>
          <p:nvPr/>
        </p:nvSpPr>
        <p:spPr>
          <a:xfrm>
            <a:off x="285750" y="3321844"/>
            <a:ext cx="3286125" cy="571500"/>
          </a:xfrm>
          <a:prstGeom prst="rect">
            <a:avLst/>
          </a:prstGeom>
          <a:solidFill>
            <a:srgbClr val="4ECDC4">
              <a:alpha val="10000"/>
            </a:srgbClr>
          </a:solidFill>
          <a:ln/>
        </p:spPr>
      </p:sp>
      <p:sp>
        <p:nvSpPr>
          <p:cNvPr id="21" name="Text 18"/>
          <p:cNvSpPr/>
          <p:nvPr/>
        </p:nvSpPr>
        <p:spPr>
          <a:xfrm>
            <a:off x="392906" y="3429000"/>
            <a:ext cx="3071813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3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Compliance Progress</a:t>
            </a:r>
            <a:endParaRPr lang="en-US" sz="732" dirty="0"/>
          </a:p>
        </p:txBody>
      </p:sp>
      <p:sp>
        <p:nvSpPr>
          <p:cNvPr id="22" name="Shape 19"/>
          <p:cNvSpPr/>
          <p:nvPr/>
        </p:nvSpPr>
        <p:spPr>
          <a:xfrm>
            <a:off x="392906" y="3714750"/>
            <a:ext cx="3071813" cy="71438"/>
          </a:xfrm>
          <a:prstGeom prst="roundRect">
            <a:avLst/>
          </a:prstGeom>
          <a:solidFill>
            <a:srgbClr val="FFFFFF">
              <a:alpha val="10000"/>
            </a:srgbClr>
          </a:solidFill>
          <a:ln/>
        </p:spPr>
      </p:sp>
      <p:sp>
        <p:nvSpPr>
          <p:cNvPr id="23" name="Shape 20"/>
          <p:cNvSpPr/>
          <p:nvPr/>
        </p:nvSpPr>
        <p:spPr>
          <a:xfrm>
            <a:off x="392906" y="3714750"/>
            <a:ext cx="1382316" cy="71438"/>
          </a:xfrm>
          <a:prstGeom prst="roundRect">
            <a:avLst/>
          </a:prstGeom>
          <a:solidFill>
            <a:srgbClr val="56E0D8"/>
          </a:solidFill>
          <a:ln/>
        </p:spPr>
      </p:sp>
      <p:sp>
        <p:nvSpPr>
          <p:cNvPr id="24" name="Shape 21"/>
          <p:cNvSpPr/>
          <p:nvPr/>
        </p:nvSpPr>
        <p:spPr>
          <a:xfrm>
            <a:off x="746522" y="3643313"/>
            <a:ext cx="214313" cy="214313"/>
          </a:xfrm>
          <a:prstGeom prst="ellipse">
            <a:avLst/>
          </a:prstGeom>
          <a:solidFill>
            <a:srgbClr val="FF6B6B"/>
          </a:solidFill>
          <a:ln/>
        </p:spPr>
      </p:sp>
      <p:sp>
        <p:nvSpPr>
          <p:cNvPr id="25" name="Text 22"/>
          <p:cNvSpPr/>
          <p:nvPr/>
        </p:nvSpPr>
        <p:spPr>
          <a:xfrm>
            <a:off x="746522" y="364331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837" dirty="0"/>
          </a:p>
        </p:txBody>
      </p:sp>
      <p:sp>
        <p:nvSpPr>
          <p:cNvPr id="26" name="Shape 23"/>
          <p:cNvSpPr/>
          <p:nvPr/>
        </p:nvSpPr>
        <p:spPr>
          <a:xfrm>
            <a:off x="1668066" y="3643313"/>
            <a:ext cx="214313" cy="214313"/>
          </a:xfrm>
          <a:prstGeom prst="ellipse">
            <a:avLst/>
          </a:prstGeom>
          <a:solidFill>
            <a:srgbClr val="FF6B6B"/>
          </a:solidFill>
          <a:ln/>
        </p:spPr>
      </p:sp>
      <p:sp>
        <p:nvSpPr>
          <p:cNvPr id="27" name="Text 24"/>
          <p:cNvSpPr/>
          <p:nvPr/>
        </p:nvSpPr>
        <p:spPr>
          <a:xfrm>
            <a:off x="1668066" y="364331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837" dirty="0"/>
          </a:p>
        </p:txBody>
      </p:sp>
      <p:sp>
        <p:nvSpPr>
          <p:cNvPr id="28" name="Shape 25"/>
          <p:cNvSpPr/>
          <p:nvPr/>
        </p:nvSpPr>
        <p:spPr>
          <a:xfrm>
            <a:off x="2589609" y="3643313"/>
            <a:ext cx="214313" cy="214313"/>
          </a:xfrm>
          <a:prstGeom prst="ellipse">
            <a:avLst/>
          </a:prstGeom>
          <a:solidFill>
            <a:srgbClr val="FFFFFF">
              <a:alpha val="20000"/>
            </a:srgbClr>
          </a:solidFill>
          <a:ln/>
        </p:spPr>
      </p:sp>
      <p:sp>
        <p:nvSpPr>
          <p:cNvPr id="29" name="Text 26"/>
          <p:cNvSpPr/>
          <p:nvPr/>
        </p:nvSpPr>
        <p:spPr>
          <a:xfrm>
            <a:off x="2589609" y="3643313"/>
            <a:ext cx="214313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837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837" dirty="0"/>
          </a:p>
        </p:txBody>
      </p:sp>
      <p:sp>
        <p:nvSpPr>
          <p:cNvPr id="30" name="Text 27"/>
          <p:cNvSpPr/>
          <p:nvPr/>
        </p:nvSpPr>
        <p:spPr>
          <a:xfrm>
            <a:off x="392906" y="3929063"/>
            <a:ext cx="19246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Start</a:t>
            </a:r>
            <a:endParaRPr lang="en-US" sz="628" dirty="0"/>
          </a:p>
        </p:txBody>
      </p:sp>
      <p:sp>
        <p:nvSpPr>
          <p:cNvPr id="31" name="Text 28"/>
          <p:cNvSpPr/>
          <p:nvPr/>
        </p:nvSpPr>
        <p:spPr>
          <a:xfrm>
            <a:off x="3015751" y="3929063"/>
            <a:ext cx="448968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28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45 minutes</a:t>
            </a:r>
            <a:endParaRPr lang="en-US" sz="628" dirty="0"/>
          </a:p>
        </p:txBody>
      </p:sp>
      <p:pic>
        <p:nvPicPr>
          <p:cNvPr id="32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960834"/>
            <a:ext cx="42862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Comprehensive Global Regulation Coverage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971550"/>
            <a:ext cx="32861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VidComply's AI engine is trained on regulations across all major markets, ensuring your content meets local requirements everywhere.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285750" y="1871663"/>
            <a:ext cx="3286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Europe</a:t>
            </a:r>
            <a:endParaRPr lang="en-US" sz="942" dirty="0"/>
          </a:p>
        </p:txBody>
      </p:sp>
      <p:sp>
        <p:nvSpPr>
          <p:cNvPr id="6" name="Shape 3"/>
          <p:cNvSpPr/>
          <p:nvPr/>
        </p:nvSpPr>
        <p:spPr>
          <a:xfrm>
            <a:off x="285750" y="2100263"/>
            <a:ext cx="700032" cy="342900"/>
          </a:xfrm>
          <a:prstGeom prst="rect">
            <a:avLst/>
          </a:prstGeom>
          <a:solidFill>
            <a:srgbClr val="4ECDC4">
              <a:alpha val="2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285750" y="2100263"/>
            <a:ext cx="21431" cy="342900"/>
          </a:xfrm>
          <a:prstGeom prst="rect">
            <a:avLst/>
          </a:prstGeom>
          <a:solidFill>
            <a:srgbClr val="4ECDC4"/>
          </a:solidFill>
          <a:ln/>
        </p:spPr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8" y="2207419"/>
            <a:ext cx="128588" cy="128588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614363" y="2185988"/>
            <a:ext cx="22140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DSA</a:t>
            </a:r>
            <a:endParaRPr lang="en-US" sz="837" dirty="0"/>
          </a:p>
        </p:txBody>
      </p:sp>
      <p:sp>
        <p:nvSpPr>
          <p:cNvPr id="10" name="Shape 6"/>
          <p:cNvSpPr/>
          <p:nvPr/>
        </p:nvSpPr>
        <p:spPr>
          <a:xfrm>
            <a:off x="1071507" y="2100263"/>
            <a:ext cx="902847" cy="342900"/>
          </a:xfrm>
          <a:prstGeom prst="rect">
            <a:avLst/>
          </a:prstGeom>
          <a:solidFill>
            <a:srgbClr val="4ECDC4">
              <a:alpha val="20000"/>
            </a:srgbClr>
          </a:solidFill>
          <a:ln/>
        </p:spPr>
      </p:sp>
      <p:sp>
        <p:nvSpPr>
          <p:cNvPr id="11" name="Shape 7"/>
          <p:cNvSpPr/>
          <p:nvPr/>
        </p:nvSpPr>
        <p:spPr>
          <a:xfrm>
            <a:off x="1071507" y="2100263"/>
            <a:ext cx="21431" cy="342900"/>
          </a:xfrm>
          <a:prstGeom prst="rect">
            <a:avLst/>
          </a:prstGeom>
          <a:solidFill>
            <a:srgbClr val="4ECDC4"/>
          </a:solidFill>
          <a:ln/>
        </p:spPr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0094" y="2207419"/>
            <a:ext cx="160734" cy="128588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432266" y="2185988"/>
            <a:ext cx="392069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AVMSD</a:t>
            </a:r>
            <a:endParaRPr lang="en-US" sz="837" dirty="0"/>
          </a:p>
        </p:txBody>
      </p:sp>
      <p:sp>
        <p:nvSpPr>
          <p:cNvPr id="14" name="Text 9"/>
          <p:cNvSpPr/>
          <p:nvPr/>
        </p:nvSpPr>
        <p:spPr>
          <a:xfrm>
            <a:off x="285750" y="2586038"/>
            <a:ext cx="3286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United States</a:t>
            </a:r>
            <a:endParaRPr lang="en-US" sz="942" dirty="0"/>
          </a:p>
        </p:txBody>
      </p:sp>
      <p:sp>
        <p:nvSpPr>
          <p:cNvPr id="15" name="Shape 10"/>
          <p:cNvSpPr/>
          <p:nvPr/>
        </p:nvSpPr>
        <p:spPr>
          <a:xfrm>
            <a:off x="285750" y="2814638"/>
            <a:ext cx="831298" cy="342900"/>
          </a:xfrm>
          <a:prstGeom prst="rect">
            <a:avLst/>
          </a:prstGeom>
          <a:solidFill>
            <a:srgbClr val="FF6B6B">
              <a:alpha val="20000"/>
            </a:srgbClr>
          </a:solidFill>
          <a:ln/>
        </p:spPr>
      </p:sp>
      <p:sp>
        <p:nvSpPr>
          <p:cNvPr id="16" name="Shape 11"/>
          <p:cNvSpPr/>
          <p:nvPr/>
        </p:nvSpPr>
        <p:spPr>
          <a:xfrm>
            <a:off x="285750" y="2814638"/>
            <a:ext cx="21431" cy="342900"/>
          </a:xfrm>
          <a:prstGeom prst="rect">
            <a:avLst/>
          </a:prstGeom>
          <a:solidFill>
            <a:srgbClr val="FF6B6B"/>
          </a:solidFill>
          <a:ln/>
        </p:spPr>
      </p:sp>
      <p:pic>
        <p:nvPicPr>
          <p:cNvPr id="17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338" y="2921794"/>
            <a:ext cx="112514" cy="128588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598289" y="2900363"/>
            <a:ext cx="36874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COPPA</a:t>
            </a:r>
            <a:endParaRPr lang="en-US" sz="837" dirty="0"/>
          </a:p>
        </p:txBody>
      </p:sp>
      <p:sp>
        <p:nvSpPr>
          <p:cNvPr id="19" name="Shape 13"/>
          <p:cNvSpPr/>
          <p:nvPr/>
        </p:nvSpPr>
        <p:spPr>
          <a:xfrm>
            <a:off x="1202773" y="2814638"/>
            <a:ext cx="697492" cy="342900"/>
          </a:xfrm>
          <a:prstGeom prst="rect">
            <a:avLst/>
          </a:prstGeom>
          <a:solidFill>
            <a:srgbClr val="FF6B6B">
              <a:alpha val="20000"/>
            </a:srgbClr>
          </a:solidFill>
          <a:ln/>
        </p:spPr>
      </p:sp>
      <p:sp>
        <p:nvSpPr>
          <p:cNvPr id="20" name="Shape 14"/>
          <p:cNvSpPr/>
          <p:nvPr/>
        </p:nvSpPr>
        <p:spPr>
          <a:xfrm>
            <a:off x="1202773" y="2814638"/>
            <a:ext cx="21431" cy="342900"/>
          </a:xfrm>
          <a:prstGeom prst="rect">
            <a:avLst/>
          </a:prstGeom>
          <a:solidFill>
            <a:srgbClr val="FF6B6B"/>
          </a:solidFill>
          <a:ln/>
        </p:spPr>
      </p:sp>
      <p:pic>
        <p:nvPicPr>
          <p:cNvPr id="2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31361" y="2921794"/>
            <a:ext cx="144661" cy="128588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1547459" y="2900363"/>
            <a:ext cx="20278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FCC</a:t>
            </a:r>
            <a:endParaRPr lang="en-US" sz="837" dirty="0"/>
          </a:p>
        </p:txBody>
      </p:sp>
      <p:sp>
        <p:nvSpPr>
          <p:cNvPr id="23" name="Text 16"/>
          <p:cNvSpPr/>
          <p:nvPr/>
        </p:nvSpPr>
        <p:spPr>
          <a:xfrm>
            <a:off x="285750" y="3300413"/>
            <a:ext cx="3286125" cy="19288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Asia &amp; Middle East</a:t>
            </a:r>
            <a:endParaRPr lang="en-US" sz="942" dirty="0"/>
          </a:p>
        </p:txBody>
      </p:sp>
      <p:sp>
        <p:nvSpPr>
          <p:cNvPr id="24" name="Shape 17"/>
          <p:cNvSpPr/>
          <p:nvPr/>
        </p:nvSpPr>
        <p:spPr>
          <a:xfrm>
            <a:off x="285750" y="3529013"/>
            <a:ext cx="758689" cy="342900"/>
          </a:xfrm>
          <a:prstGeom prst="rect">
            <a:avLst/>
          </a:prstGeom>
          <a:solidFill>
            <a:srgbClr val="FFD166">
              <a:alpha val="20000"/>
            </a:srgbClr>
          </a:solidFill>
          <a:ln/>
        </p:spPr>
      </p:sp>
      <p:sp>
        <p:nvSpPr>
          <p:cNvPr id="25" name="Shape 18"/>
          <p:cNvSpPr/>
          <p:nvPr/>
        </p:nvSpPr>
        <p:spPr>
          <a:xfrm>
            <a:off x="285750" y="3529013"/>
            <a:ext cx="21431" cy="342900"/>
          </a:xfrm>
          <a:prstGeom prst="rect">
            <a:avLst/>
          </a:prstGeom>
          <a:solidFill>
            <a:srgbClr val="FFD166"/>
          </a:solidFill>
          <a:ln/>
        </p:spPr>
      </p:sp>
      <p:pic>
        <p:nvPicPr>
          <p:cNvPr id="26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38" y="3636169"/>
            <a:ext cx="128588" cy="128588"/>
          </a:xfrm>
          <a:prstGeom prst="rect">
            <a:avLst/>
          </a:prstGeom>
        </p:spPr>
      </p:pic>
      <p:sp>
        <p:nvSpPr>
          <p:cNvPr id="27" name="Text 19"/>
          <p:cNvSpPr/>
          <p:nvPr/>
        </p:nvSpPr>
        <p:spPr>
          <a:xfrm>
            <a:off x="614363" y="3614738"/>
            <a:ext cx="280057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CBFC</a:t>
            </a:r>
            <a:endParaRPr lang="en-US" sz="837" dirty="0"/>
          </a:p>
        </p:txBody>
      </p:sp>
      <p:sp>
        <p:nvSpPr>
          <p:cNvPr id="28" name="Shape 20"/>
          <p:cNvSpPr/>
          <p:nvPr/>
        </p:nvSpPr>
        <p:spPr>
          <a:xfrm>
            <a:off x="1130164" y="3529013"/>
            <a:ext cx="941468" cy="342900"/>
          </a:xfrm>
          <a:prstGeom prst="rect">
            <a:avLst/>
          </a:prstGeom>
          <a:solidFill>
            <a:srgbClr val="FFD166">
              <a:alpha val="20000"/>
            </a:srgbClr>
          </a:solidFill>
          <a:ln/>
        </p:spPr>
      </p:sp>
      <p:sp>
        <p:nvSpPr>
          <p:cNvPr id="29" name="Shape 21"/>
          <p:cNvSpPr/>
          <p:nvPr/>
        </p:nvSpPr>
        <p:spPr>
          <a:xfrm>
            <a:off x="1130164" y="3529013"/>
            <a:ext cx="21431" cy="342900"/>
          </a:xfrm>
          <a:prstGeom prst="rect">
            <a:avLst/>
          </a:prstGeom>
          <a:solidFill>
            <a:srgbClr val="FFD166"/>
          </a:solidFill>
          <a:ln/>
        </p:spPr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8751" y="3636169"/>
            <a:ext cx="160734" cy="128588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1490923" y="3614738"/>
            <a:ext cx="430690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837" b="1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IT Rules</a:t>
            </a:r>
            <a:endParaRPr lang="en-US" sz="837" dirty="0"/>
          </a:p>
        </p:txBody>
      </p:sp>
      <p:pic>
        <p:nvPicPr>
          <p:cNvPr id="3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143375" y="885825"/>
            <a:ext cx="4286250" cy="32146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572500" cy="38576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70% Cost Reduction for Sports Broadcaster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285750" y="885825"/>
            <a:ext cx="371475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46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See how VidComply transformed compliance workflows for a major sports broadcaster expanding to multiple markets. </a:t>
            </a:r>
            <a:endParaRPr lang="en-US" sz="1046" dirty="0"/>
          </a:p>
        </p:txBody>
      </p:sp>
      <p:sp>
        <p:nvSpPr>
          <p:cNvPr id="5" name="Text 2"/>
          <p:cNvSpPr/>
          <p:nvPr/>
        </p:nvSpPr>
        <p:spPr>
          <a:xfrm>
            <a:off x="414338" y="1750219"/>
            <a:ext cx="35861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FF6B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Challenge</a:t>
            </a:r>
            <a:endParaRPr lang="en-US" sz="1238" dirty="0"/>
          </a:p>
        </p:txBody>
      </p:sp>
      <p:sp>
        <p:nvSpPr>
          <p:cNvPr id="6" name="Text 3"/>
          <p:cNvSpPr/>
          <p:nvPr/>
        </p:nvSpPr>
        <p:spPr>
          <a:xfrm>
            <a:off x="414338" y="2066330"/>
            <a:ext cx="159489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6B6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4-hour weekly sports feed</a:t>
            </a:r>
            <a:endParaRPr lang="en-US" sz="942" dirty="0"/>
          </a:p>
        </p:txBody>
      </p:sp>
      <p:sp>
        <p:nvSpPr>
          <p:cNvPr id="7" name="Text 4"/>
          <p:cNvSpPr/>
          <p:nvPr/>
        </p:nvSpPr>
        <p:spPr>
          <a:xfrm>
            <a:off x="2009235" y="2066330"/>
            <a:ext cx="1749828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needed distribution across 5 </a:t>
            </a:r>
            <a:endParaRPr lang="en-US" sz="942" dirty="0"/>
          </a:p>
        </p:txBody>
      </p:sp>
      <p:sp>
        <p:nvSpPr>
          <p:cNvPr id="8" name="Text 5"/>
          <p:cNvSpPr/>
          <p:nvPr/>
        </p:nvSpPr>
        <p:spPr>
          <a:xfrm>
            <a:off x="414338" y="2259211"/>
            <a:ext cx="345118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regional markets with different compliance requirements </a:t>
            </a:r>
            <a:endParaRPr lang="en-US" sz="942" dirty="0"/>
          </a:p>
        </p:txBody>
      </p:sp>
      <p:sp>
        <p:nvSpPr>
          <p:cNvPr id="9" name="Text 6"/>
          <p:cNvSpPr/>
          <p:nvPr/>
        </p:nvSpPr>
        <p:spPr>
          <a:xfrm>
            <a:off x="414338" y="2586038"/>
            <a:ext cx="35861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Solution</a:t>
            </a:r>
            <a:endParaRPr lang="en-US" sz="1238" dirty="0"/>
          </a:p>
        </p:txBody>
      </p:sp>
      <p:sp>
        <p:nvSpPr>
          <p:cNvPr id="10" name="Text 7"/>
          <p:cNvSpPr/>
          <p:nvPr/>
        </p:nvSpPr>
        <p:spPr>
          <a:xfrm>
            <a:off x="414338" y="2902148"/>
            <a:ext cx="85228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Implemented </a:t>
            </a:r>
            <a:endParaRPr lang="en-US" sz="942" dirty="0"/>
          </a:p>
        </p:txBody>
      </p:sp>
      <p:sp>
        <p:nvSpPr>
          <p:cNvPr id="11" name="Text 8"/>
          <p:cNvSpPr/>
          <p:nvPr/>
        </p:nvSpPr>
        <p:spPr>
          <a:xfrm>
            <a:off x="1266620" y="2902148"/>
            <a:ext cx="88482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4ECDC4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AI automation</a:t>
            </a:r>
            <a:endParaRPr lang="en-US" sz="942" dirty="0"/>
          </a:p>
        </p:txBody>
      </p:sp>
      <p:sp>
        <p:nvSpPr>
          <p:cNvPr id="12" name="Text 9"/>
          <p:cNvSpPr/>
          <p:nvPr/>
        </p:nvSpPr>
        <p:spPr>
          <a:xfrm>
            <a:off x="2151441" y="2902148"/>
            <a:ext cx="1592191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with region-specific policy </a:t>
            </a:r>
            <a:endParaRPr lang="en-US" sz="942" dirty="0"/>
          </a:p>
        </p:txBody>
      </p:sp>
      <p:sp>
        <p:nvSpPr>
          <p:cNvPr id="13" name="Text 10"/>
          <p:cNvSpPr/>
          <p:nvPr/>
        </p:nvSpPr>
        <p:spPr>
          <a:xfrm>
            <a:off x="414338" y="3095030"/>
            <a:ext cx="2347643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engines and real-time content flagging </a:t>
            </a:r>
            <a:endParaRPr lang="en-US" sz="942" dirty="0"/>
          </a:p>
        </p:txBody>
      </p:sp>
      <p:sp>
        <p:nvSpPr>
          <p:cNvPr id="14" name="Text 11"/>
          <p:cNvSpPr/>
          <p:nvPr/>
        </p:nvSpPr>
        <p:spPr>
          <a:xfrm>
            <a:off x="414338" y="3421856"/>
            <a:ext cx="3586163" cy="23574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238" b="1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Results</a:t>
            </a:r>
            <a:endParaRPr lang="en-US" sz="1238" dirty="0"/>
          </a:p>
        </p:txBody>
      </p:sp>
      <p:sp>
        <p:nvSpPr>
          <p:cNvPr id="15" name="Text 12"/>
          <p:cNvSpPr/>
          <p:nvPr/>
        </p:nvSpPr>
        <p:spPr>
          <a:xfrm>
            <a:off x="414338" y="3737967"/>
            <a:ext cx="103796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70% cost savings</a:t>
            </a:r>
            <a:endParaRPr lang="en-US" sz="942" dirty="0"/>
          </a:p>
        </p:txBody>
      </p:sp>
      <p:sp>
        <p:nvSpPr>
          <p:cNvPr id="16" name="Text 13"/>
          <p:cNvSpPr/>
          <p:nvPr/>
        </p:nvSpPr>
        <p:spPr>
          <a:xfrm>
            <a:off x="1452302" y="3737967"/>
            <a:ext cx="1999162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, zero compliance violations, and </a:t>
            </a:r>
            <a:endParaRPr lang="en-US" sz="942" dirty="0"/>
          </a:p>
        </p:txBody>
      </p:sp>
      <p:sp>
        <p:nvSpPr>
          <p:cNvPr id="17" name="Text 14"/>
          <p:cNvSpPr/>
          <p:nvPr/>
        </p:nvSpPr>
        <p:spPr>
          <a:xfrm>
            <a:off x="3451464" y="3737967"/>
            <a:ext cx="539939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b="1" dirty="0">
                <a:solidFill>
                  <a:srgbClr val="FFD16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5× faster</a:t>
            </a:r>
            <a:endParaRPr lang="en-US" sz="942" dirty="0"/>
          </a:p>
        </p:txBody>
      </p:sp>
      <p:sp>
        <p:nvSpPr>
          <p:cNvPr id="18" name="Text 15"/>
          <p:cNvSpPr/>
          <p:nvPr/>
        </p:nvSpPr>
        <p:spPr>
          <a:xfrm>
            <a:off x="414338" y="3930848"/>
            <a:ext cx="91247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42" dirty="0">
                <a:solidFill>
                  <a:srgbClr val="E1E1E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time-to-market </a:t>
            </a:r>
            <a:endParaRPr lang="en-US" sz="942" dirty="0"/>
          </a:p>
        </p:txBody>
      </p:sp>
      <p:pic>
        <p:nvPicPr>
          <p:cNvPr id="1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5" y="1143000"/>
            <a:ext cx="4714875" cy="2857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2025-10-08T04:28:48Z</dcterms:created>
  <dcterms:modified xsi:type="dcterms:W3CDTF">2025-10-08T04:28:48Z</dcterms:modified>
</cp:coreProperties>
</file>