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470064"/>
            <a:ext cx="3571875" cy="2143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6105" y="2898939"/>
            <a:ext cx="3431763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VidComply AI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784068" y="3730461"/>
            <a:ext cx="557583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Partnering for the Future of Video Compliance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1231069" y="4473411"/>
            <a:ext cx="668183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Unlock faster, safer, and globally compliant content workflows with VidComply's agentic AI platform.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071938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Let's Build the Compliance Standard Together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220130"/>
            <a:ext cx="4071938" cy="7543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Compliance should be as standard as encoding or delivery. Join us in creating the future of video compliance. </a:t>
            </a:r>
            <a:endParaRPr lang="en-US" sz="1238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303106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2260243"/>
            <a:ext cx="154871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hello@vidcomply.ai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667437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4356" y="2624575"/>
            <a:ext cx="219681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www.vidcomply.ai/partners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285750" y="3360381"/>
            <a:ext cx="2273443" cy="428625"/>
          </a:xfrm>
          <a:prstGeom prst="rect">
            <a:avLst/>
          </a:prstGeom>
          <a:solidFill>
            <a:srgbClr val="3E92CC"/>
          </a:solidFill>
          <a:ln/>
        </p:spPr>
      </p:sp>
      <p:sp>
        <p:nvSpPr>
          <p:cNvPr id="10" name="Text 5"/>
          <p:cNvSpPr/>
          <p:nvPr/>
        </p:nvSpPr>
        <p:spPr>
          <a:xfrm>
            <a:off x="285750" y="3360381"/>
            <a:ext cx="2273443" cy="428625"/>
          </a:xfrm>
          <a:prstGeom prst="rect">
            <a:avLst/>
          </a:prstGeom>
          <a:noFill/>
          <a:ln/>
        </p:spPr>
        <p:txBody>
          <a:bodyPr wrap="square" lIns="255143" tIns="127508" rIns="255143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Schedule a Partner Session </a:t>
            </a:r>
            <a:endParaRPr lang="en-US" sz="1046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88" y="787208"/>
            <a:ext cx="3571875" cy="25003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Regulation is Reshaping the Video Ecosystem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01898"/>
            <a:ext cx="13486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Global frameworks (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1634356" y="901898"/>
            <a:ext cx="17403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DSA, OSA, COPPA, AVMSD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374724" y="901898"/>
            <a:ext cx="3641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now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130498"/>
            <a:ext cx="30685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 proactive moderation and audit-ready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359098"/>
            <a:ext cx="6425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pipelines.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759148"/>
            <a:ext cx="23530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Platforms and tech providers need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638778" y="1759148"/>
            <a:ext cx="5512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1987748"/>
            <a:ext cx="16217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compliance automation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1907549" y="1987748"/>
            <a:ext cx="14750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built-in to meet these 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85750" y="2216348"/>
            <a:ext cx="16300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requirements efficiently. 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2657475"/>
            <a:ext cx="3714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Regulatory Challenges: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57200" y="2943225"/>
            <a:ext cx="3543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Cross-border content distribution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457200" y="3171825"/>
            <a:ext cx="3543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moderation requirements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57200" y="3400425"/>
            <a:ext cx="3543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Audit trail documentation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457200" y="3629025"/>
            <a:ext cx="3543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Varying regional standards</a:t>
            </a:r>
            <a:endParaRPr lang="en-US" sz="837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8" y="914400"/>
            <a:ext cx="4286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Industry Needs a Unified Compliance Layer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885825"/>
            <a:ext cx="3929063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43500" y="885825"/>
            <a:ext cx="37147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Today, every OTT or CMS solves compliance differently, creating inefficiencies and inconsistencies across the industry. 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5143500" y="1759148"/>
            <a:ext cx="1284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271948" y="1759148"/>
            <a:ext cx="11194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shared standard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391396" y="1759148"/>
            <a:ext cx="23480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accelerates launches, reduces risk, 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5143500" y="1987748"/>
            <a:ext cx="23471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enables new regional markets. 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272088" y="2428875"/>
            <a:ext cx="35861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 of Standardization:</a:t>
            </a:r>
            <a:endParaRPr lang="en-US" sz="1046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8" y="2727127"/>
            <a:ext cx="100013" cy="10001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429250" y="2693194"/>
            <a:ext cx="21667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Consistent compliance across platforms</a:t>
            </a:r>
            <a:endParaRPr lang="en-US" sz="837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88" y="2955727"/>
            <a:ext cx="100013" cy="10001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429250" y="2921794"/>
            <a:ext cx="15939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Reduced duplication of effort</a:t>
            </a:r>
            <a:endParaRPr lang="en-US" sz="837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88" y="3184327"/>
            <a:ext cx="100013" cy="10001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429250" y="3150394"/>
            <a:ext cx="1714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Faster market entry for content</a:t>
            </a:r>
            <a:endParaRPr lang="en-US" sz="837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88" y="3412927"/>
            <a:ext cx="100013" cy="10001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429250" y="3378994"/>
            <a:ext cx="16907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Enhanced trust with regulators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VidComply API + SDK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Embed automated video compliance into existing media workflows: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571625"/>
            <a:ext cx="257175" cy="257175"/>
          </a:xfrm>
          <a:prstGeom prst="ellipse">
            <a:avLst/>
          </a:prstGeom>
          <a:solidFill>
            <a:srgbClr val="3E92CC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43063"/>
            <a:ext cx="142875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50081" y="1514475"/>
            <a:ext cx="181222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50081" y="1714500"/>
            <a:ext cx="181222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rule-based compliance checks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285750" y="2114550"/>
            <a:ext cx="257175" cy="257175"/>
          </a:xfrm>
          <a:prstGeom prst="ellipse">
            <a:avLst/>
          </a:prstGeom>
          <a:solidFill>
            <a:srgbClr val="3E92CC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185988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50081" y="2057400"/>
            <a:ext cx="21303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SDK Integration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650081" y="2257425"/>
            <a:ext cx="21303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post-production &amp; CMS integrations</a:t>
            </a:r>
            <a:endParaRPr lang="en-US" sz="837" dirty="0"/>
          </a:p>
        </p:txBody>
      </p:sp>
      <p:sp>
        <p:nvSpPr>
          <p:cNvPr id="13" name="Shape 8"/>
          <p:cNvSpPr/>
          <p:nvPr/>
        </p:nvSpPr>
        <p:spPr>
          <a:xfrm>
            <a:off x="285750" y="2657475"/>
            <a:ext cx="257175" cy="257175"/>
          </a:xfrm>
          <a:prstGeom prst="ellipse">
            <a:avLst/>
          </a:prstGeom>
          <a:solidFill>
            <a:srgbClr val="3E92CC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2728913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50081" y="2600325"/>
            <a:ext cx="232989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Region-specific Policy Engine</a:t>
            </a:r>
            <a:endParaRPr lang="en-US" sz="1046" dirty="0"/>
          </a:p>
        </p:txBody>
      </p:sp>
      <p:sp>
        <p:nvSpPr>
          <p:cNvPr id="16" name="Text 10"/>
          <p:cNvSpPr/>
          <p:nvPr/>
        </p:nvSpPr>
        <p:spPr>
          <a:xfrm>
            <a:off x="650081" y="2800350"/>
            <a:ext cx="23298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Maintained by AI for up-to-date compliance</a:t>
            </a:r>
            <a:endParaRPr lang="en-US" sz="837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8" y="885825"/>
            <a:ext cx="4286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Partners Win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Strategic partnership with VidComply delivers measurable advantages for your platform and customers. 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00225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752005"/>
            <a:ext cx="18448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content certification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409174" y="1752005"/>
            <a:ext cx="12803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→ shorter time-to-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64356" y="1966317"/>
            <a:ext cx="48122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371725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4356" y="2323505"/>
            <a:ext cx="10384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trust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1602795" y="2323505"/>
            <a:ext cx="19826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regulators &amp; advertisers </a:t>
            </a:r>
            <a:endParaRPr lang="en-US" sz="1046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786063"/>
            <a:ext cx="171450" cy="1714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64356" y="2737842"/>
            <a:ext cx="17349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Reduced operational cost</a:t>
            </a:r>
            <a:endParaRPr lang="en-US" sz="1046" dirty="0"/>
          </a:p>
        </p:txBody>
      </p:sp>
      <p:sp>
        <p:nvSpPr>
          <p:cNvPr id="14" name="Text 8"/>
          <p:cNvSpPr/>
          <p:nvPr/>
        </p:nvSpPr>
        <p:spPr>
          <a:xfrm>
            <a:off x="2299311" y="2737842"/>
            <a:ext cx="9738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customers </a:t>
            </a:r>
            <a:endParaRPr lang="en-US" sz="1046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200400"/>
            <a:ext cx="128588" cy="1714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1494" y="3152180"/>
            <a:ext cx="13623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Differentiated value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1883829" y="3152180"/>
            <a:ext cx="14656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platform partners </a:t>
            </a:r>
            <a:endParaRPr lang="en-US" sz="1046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81" y="885825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Scenarios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VidComply offers flexible integration options across the video production and distribution ecosystem.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514475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28" y="1585913"/>
            <a:ext cx="178594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8656" y="1514475"/>
            <a:ext cx="33218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MediaConvert Plugin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678656" y="1721644"/>
            <a:ext cx="332184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compliance check during cloud transcoding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250281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321719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78656" y="2250281"/>
            <a:ext cx="22266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Adobe Premiere / DaVinci Resolve</a:t>
            </a:r>
            <a:endParaRPr lang="en-US" sz="837" dirty="0"/>
          </a:p>
        </p:txBody>
      </p:sp>
      <p:sp>
        <p:nvSpPr>
          <p:cNvPr id="12" name="Text 7"/>
          <p:cNvSpPr/>
          <p:nvPr/>
        </p:nvSpPr>
        <p:spPr>
          <a:xfrm>
            <a:off x="678656" y="2457450"/>
            <a:ext cx="222664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Export validation at the editing stage</a:t>
            </a:r>
            <a:endParaRPr lang="en-US" sz="942" dirty="0"/>
          </a:p>
        </p:txBody>
      </p:sp>
      <p:sp>
        <p:nvSpPr>
          <p:cNvPr id="13" name="Shape 8"/>
          <p:cNvSpPr/>
          <p:nvPr/>
        </p:nvSpPr>
        <p:spPr>
          <a:xfrm>
            <a:off x="285750" y="2793206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58" y="2864644"/>
            <a:ext cx="16073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78656" y="2793206"/>
            <a:ext cx="28583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Magnite DSP</a:t>
            </a:r>
            <a:endParaRPr lang="en-US" sz="837" dirty="0"/>
          </a:p>
        </p:txBody>
      </p:sp>
      <p:sp>
        <p:nvSpPr>
          <p:cNvPr id="16" name="Text 10"/>
          <p:cNvSpPr/>
          <p:nvPr/>
        </p:nvSpPr>
        <p:spPr>
          <a:xfrm>
            <a:off x="678656" y="3000375"/>
            <a:ext cx="28583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Brand-safety pre-screen for advertising content</a:t>
            </a:r>
            <a:endParaRPr lang="en-US" sz="942" dirty="0"/>
          </a:p>
        </p:txBody>
      </p:sp>
      <p:sp>
        <p:nvSpPr>
          <p:cNvPr id="17" name="Shape 11"/>
          <p:cNvSpPr/>
          <p:nvPr/>
        </p:nvSpPr>
        <p:spPr>
          <a:xfrm>
            <a:off x="285750" y="3336131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58" y="3407569"/>
            <a:ext cx="160734" cy="1428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78656" y="3336131"/>
            <a:ext cx="269174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YouTube Content ID Extension</a:t>
            </a:r>
            <a:endParaRPr lang="en-US" sz="837" dirty="0"/>
          </a:p>
        </p:txBody>
      </p:sp>
      <p:sp>
        <p:nvSpPr>
          <p:cNvPr id="20" name="Text 13"/>
          <p:cNvSpPr/>
          <p:nvPr/>
        </p:nvSpPr>
        <p:spPr>
          <a:xfrm>
            <a:off x="678656" y="3543300"/>
            <a:ext cx="269174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Regulatory certification for platform uploads</a:t>
            </a:r>
            <a:endParaRPr lang="en-US" sz="942" dirty="0"/>
          </a:p>
        </p:txBody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88" y="953691"/>
            <a:ext cx="4286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364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Agentic AI Stack Ready for Partnership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Our modular architecture is designed for seamless API integration, providing partners with flexible access to our advanced AI capabilities.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14338" y="1850231"/>
            <a:ext cx="34790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SceneVision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414338" y="2121694"/>
            <a:ext cx="34790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 &amp; gesture analysis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14338" y="2671763"/>
            <a:ext cx="34790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AudioGuard</a:t>
            </a:r>
            <a:endParaRPr lang="en-US" sz="1238" dirty="0"/>
          </a:p>
        </p:txBody>
      </p:sp>
      <p:sp>
        <p:nvSpPr>
          <p:cNvPr id="8" name="Text 5"/>
          <p:cNvSpPr/>
          <p:nvPr/>
        </p:nvSpPr>
        <p:spPr>
          <a:xfrm>
            <a:off x="414338" y="2943225"/>
            <a:ext cx="34790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Speech &amp; tone filter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14338" y="3493294"/>
            <a:ext cx="34790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PolicyBrain</a:t>
            </a:r>
            <a:endParaRPr lang="en-US" sz="1238" dirty="0"/>
          </a:p>
        </p:txBody>
      </p:sp>
      <p:sp>
        <p:nvSpPr>
          <p:cNvPr id="10" name="Text 7"/>
          <p:cNvSpPr/>
          <p:nvPr/>
        </p:nvSpPr>
        <p:spPr>
          <a:xfrm>
            <a:off x="414338" y="3764756"/>
            <a:ext cx="34790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Regulation database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14338" y="4314825"/>
            <a:ext cx="34790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EditBot</a:t>
            </a:r>
            <a:endParaRPr lang="en-US" sz="1238" dirty="0"/>
          </a:p>
        </p:txBody>
      </p:sp>
      <p:sp>
        <p:nvSpPr>
          <p:cNvPr id="12" name="Text 9"/>
          <p:cNvSpPr/>
          <p:nvPr/>
        </p:nvSpPr>
        <p:spPr>
          <a:xfrm>
            <a:off x="414338" y="4586288"/>
            <a:ext cx="34790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Auto-edit engine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14338" y="5136356"/>
            <a:ext cx="34790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E92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VerifyAI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414338" y="5407819"/>
            <a:ext cx="34790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Certification report API</a:t>
            </a:r>
            <a:endParaRPr lang="en-US" sz="942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1" y="1939528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Proven Scale &amp; Accuracy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157288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43013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8656" y="1057275"/>
            <a:ext cx="201523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5,000+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78656" y="1350169"/>
            <a:ext cx="201523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Videos processed across 12 pilots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285750" y="1785938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871663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8656" y="1685925"/>
            <a:ext cx="212300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678656" y="1978819"/>
            <a:ext cx="212300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Approval rate from regional boards</a:t>
            </a:r>
            <a:endParaRPr lang="en-US" sz="942" dirty="0"/>
          </a:p>
        </p:txBody>
      </p:sp>
      <p:sp>
        <p:nvSpPr>
          <p:cNvPr id="12" name="Shape 7"/>
          <p:cNvSpPr/>
          <p:nvPr/>
        </p:nvSpPr>
        <p:spPr>
          <a:xfrm>
            <a:off x="285750" y="2414588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500313"/>
            <a:ext cx="71438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78656" y="2314575"/>
            <a:ext cx="225441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678656" y="2607469"/>
            <a:ext cx="22544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Average cost reduction vs manual QC</a:t>
            </a:r>
            <a:endParaRPr lang="en-US" sz="942" dirty="0"/>
          </a:p>
        </p:txBody>
      </p:sp>
      <p:sp>
        <p:nvSpPr>
          <p:cNvPr id="16" name="Shape 10"/>
          <p:cNvSpPr/>
          <p:nvPr/>
        </p:nvSpPr>
        <p:spPr>
          <a:xfrm>
            <a:off x="285750" y="3043238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63" y="3128963"/>
            <a:ext cx="85725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78656" y="2943225"/>
            <a:ext cx="140868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10×</a:t>
            </a:r>
            <a:endParaRPr lang="en-US" sz="1350" dirty="0"/>
          </a:p>
        </p:txBody>
      </p:sp>
      <p:sp>
        <p:nvSpPr>
          <p:cNvPr id="19" name="Text 12"/>
          <p:cNvSpPr/>
          <p:nvPr/>
        </p:nvSpPr>
        <p:spPr>
          <a:xfrm>
            <a:off x="678656" y="3236119"/>
            <a:ext cx="140868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turnaround time</a:t>
            </a:r>
            <a:endParaRPr lang="en-US" sz="942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75" y="885825"/>
            <a:ext cx="4714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Shared Revenue and White-Label Opportunities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Flexible business models designed to align incentives and drive mutual growth.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514475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600200"/>
            <a:ext cx="85725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8656" y="1514475"/>
            <a:ext cx="3321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Usage Rev-Share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78656" y="1764506"/>
            <a:ext cx="332184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minute of video processed with tiered pricing based on volume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328863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" y="2414588"/>
            <a:ext cx="128588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78656" y="2328863"/>
            <a:ext cx="3321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Co-Branded Offerings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678656" y="2578894"/>
            <a:ext cx="332184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Via partner marketplaces (AWS, Adobe, Frame.io) with shared visibility</a:t>
            </a:r>
            <a:endParaRPr lang="en-US" sz="942" dirty="0"/>
          </a:p>
        </p:txBody>
      </p:sp>
      <p:sp>
        <p:nvSpPr>
          <p:cNvPr id="13" name="Shape 8"/>
          <p:cNvSpPr/>
          <p:nvPr/>
        </p:nvSpPr>
        <p:spPr>
          <a:xfrm>
            <a:off x="285750" y="3143250"/>
            <a:ext cx="285750" cy="285750"/>
          </a:xfrm>
          <a:prstGeom prst="ellipse">
            <a:avLst/>
          </a:prstGeom>
          <a:solidFill>
            <a:srgbClr val="3E92CC">
              <a:alpha val="20000"/>
            </a:srgbClr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228975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78656" y="3143250"/>
            <a:ext cx="3321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Private Deployment</a:t>
            </a:r>
            <a:endParaRPr lang="en-US" sz="1046" dirty="0"/>
          </a:p>
        </p:txBody>
      </p:sp>
      <p:sp>
        <p:nvSpPr>
          <p:cNvPr id="16" name="Text 10"/>
          <p:cNvSpPr/>
          <p:nvPr/>
        </p:nvSpPr>
        <p:spPr>
          <a:xfrm>
            <a:off x="678656" y="3393281"/>
            <a:ext cx="332184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Options for strategic accounts requiring on-premises solutions</a:t>
            </a:r>
            <a:endParaRPr lang="en-US" sz="942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992981"/>
            <a:ext cx="3571875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2025-10-08T04:12:35Z</dcterms:created>
  <dcterms:modified xsi:type="dcterms:W3CDTF">2025-10-08T04:12:35Z</dcterms:modified>
</cp:coreProperties>
</file>