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783" r:id="rId98"/>
  </p:sldMasterIdLst>
  <p:notesMasterIdLst>
    <p:notesMasterId r:id="rId100"/>
  </p:notesMasterIdLst>
  <p:handoutMasterIdLst>
    <p:handoutMasterId r:id="rId101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439"/>
    <p:restoredTop sz="98430"/>
  </p:normalViewPr>
  <p:slideViewPr>
    <p:cSldViewPr snapToObjects="1">
      <p:cViewPr>
        <p:scale>
          <a:sx n="75" d="100"/>
          <a:sy n="75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95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00" Type="http://schemas.openxmlformats.org/officeDocument/2006/relationships/notesMaster" Target="notesMasters/notesMaster1.xml"  /><Relationship Id="rId101" Type="http://schemas.openxmlformats.org/officeDocument/2006/relationships/handoutMaster" Target="handoutMasters/handoutMaster1.xml"  /><Relationship Id="rId102" Type="http://schemas.openxmlformats.org/officeDocument/2006/relationships/tableStyles" Target="tableStyles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slide" Target="slides/slide90.xml"  /><Relationship Id="rId91" Type="http://schemas.openxmlformats.org/officeDocument/2006/relationships/slide" Target="slides/slide91.xml"  /><Relationship Id="rId92" Type="http://schemas.openxmlformats.org/officeDocument/2006/relationships/slide" Target="slides/slide92.xml"  /><Relationship Id="rId93" Type="http://schemas.openxmlformats.org/officeDocument/2006/relationships/slide" Target="slides/slide93.xml"  /><Relationship Id="rId94" Type="http://schemas.openxmlformats.org/officeDocument/2006/relationships/slide" Target="slides/slide94.xml"  /><Relationship Id="rId95" Type="http://schemas.openxmlformats.org/officeDocument/2006/relationships/slide" Target="slides/slide95.xml"  /><Relationship Id="rId96" Type="http://schemas.openxmlformats.org/officeDocument/2006/relationships/presProps" Target="presProps.xml"  /><Relationship Id="rId97" Type="http://schemas.openxmlformats.org/officeDocument/2006/relationships/viewProps" Target="viewProps.xml"  /><Relationship Id="rId98" Type="http://schemas.openxmlformats.org/officeDocument/2006/relationships/slideMaster" Target="slideMasters/slideMaster1.xml"  /><Relationship Id="rId99" Type="http://schemas.openxmlformats.org/officeDocument/2006/relationships/theme" Target="theme/theme1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2015-02-16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9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0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6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gif"  /><Relationship Id="rId3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gif"  /><Relationship Id="rId3" Type="http://schemas.openxmlformats.org/officeDocument/2006/relationships/image" Target="../media/image8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gif"  /><Relationship Id="rId3" Type="http://schemas.openxmlformats.org/officeDocument/2006/relationships/image" Target="../media/image10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7828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8"/>
          <p:cNvSpPr/>
          <p:nvPr userDrawn="1"/>
        </p:nvSpPr>
        <p:spPr>
          <a:xfrm>
            <a:off x="72027" y="76734"/>
            <a:ext cx="6516729" cy="673449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9"/>
          <p:cNvSpPr/>
          <p:nvPr userDrawn="1"/>
        </p:nvSpPr>
        <p:spPr>
          <a:xfrm>
            <a:off x="5690133" y="119293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31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8" name="직사각형 8"/>
          <p:cNvSpPr/>
          <p:nvPr userDrawn="1"/>
        </p:nvSpPr>
        <p:spPr>
          <a:xfrm>
            <a:off x="72027" y="76734"/>
            <a:ext cx="6516729" cy="673449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21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62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17140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15468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06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62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3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27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3205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39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14051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0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14051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1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5005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42042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3205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32054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solidFill>
          <a:schemeClr val="bg1">
            <a:lumMod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2"/>
    <p:sldLayoutId id="2147484775" r:id="rId3"/>
    <p:sldLayoutId id="2147484776" r:id="rId4"/>
    <p:sldLayoutId id="2147484777" r:id="rId5"/>
    <p:sldLayoutId id="2147484778" r:id="rId6"/>
    <p:sldLayoutId id="2147484779" r:id="rId7"/>
    <p:sldLayoutId id="2147484780" r:id="rId8"/>
    <p:sldLayoutId id="2147484781" r:id="rId9"/>
    <p:sldLayoutId id="2147484782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4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5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6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8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40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화면설계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3053318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3053318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>
            <a:off x="820860" y="1318211"/>
            <a:ext cx="25654" cy="2911915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0706" y="409407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79707" y="409407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19353" y="366761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1892" y="367846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19354" y="453193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1014" y="452250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04175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77221" y="395158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3382" y="452250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19716" y="467884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28279" y="4240981"/>
            <a:ext cx="462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2041822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2041821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1540752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1540751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04175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2549131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2549128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40180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1687654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1612995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2188725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2751980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2696034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3189918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09670" y="380908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1042291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1042290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40180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1189193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145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835188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736988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736988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67"/>
          <p:cNvGraphicFramePr>
            <a:graphicFrameLocks noGrp="1"/>
          </p:cNvGraphicFramePr>
          <p:nvPr/>
        </p:nvGraphicFramePr>
        <p:xfrm>
          <a:off x="1512546" y="1820357"/>
          <a:ext cx="4963565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0229"/>
                <a:gridCol w="520470"/>
                <a:gridCol w="630364"/>
                <a:gridCol w="657620"/>
                <a:gridCol w="822025"/>
                <a:gridCol w="1882857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374535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46096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367332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49080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49090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12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관리의 첫 화면은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 또는 왼쪽 메뉴 의 역 관리를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전체로 기본 검색된다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7769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8721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9232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cxnSp>
        <p:nvCxnSpPr>
          <p:cNvPr id="120" name="직선 화살표 연결선 119"/>
          <p:cNvCxnSpPr>
            <a:endCxn id="121" idx="0"/>
          </p:cNvCxnSpPr>
          <p:nvPr/>
        </p:nvCxnSpPr>
        <p:spPr>
          <a:xfrm rot="10800000" flipV="1">
            <a:off x="675226" y="2829090"/>
            <a:ext cx="1488446" cy="21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 txBox="1"/>
          <p:nvPr/>
        </p:nvSpPr>
        <p:spPr>
          <a:xfrm>
            <a:off x="298826" y="3042606"/>
            <a:ext cx="752800" cy="241614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63565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0229"/>
                <a:gridCol w="520470"/>
                <a:gridCol w="630364"/>
                <a:gridCol w="657620"/>
                <a:gridCol w="822025"/>
                <a:gridCol w="1882857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558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삭제완료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삭제가 정상적으로 완료되었다면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추력한다.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삭제실패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삭제가 실패했을 때 이 메세지를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692861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1360145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570628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432156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432156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779278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1000016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720545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576208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576208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1894564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46" name="직사각형 93"/>
          <p:cNvSpPr/>
          <p:nvPr/>
        </p:nvSpPr>
        <p:spPr>
          <a:xfrm>
            <a:off x="3573901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섹자가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7" name="모서리가 둥근 직사각형 94"/>
          <p:cNvSpPr/>
          <p:nvPr/>
        </p:nvSpPr>
        <p:spPr>
          <a:xfrm>
            <a:off x="4241185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8" name="직사각형 11"/>
          <p:cNvSpPr/>
          <p:nvPr/>
        </p:nvSpPr>
        <p:spPr>
          <a:xfrm>
            <a:off x="3451668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9" name="모서리가 둥근 직사각형 13"/>
          <p:cNvSpPr/>
          <p:nvPr/>
        </p:nvSpPr>
        <p:spPr>
          <a:xfrm>
            <a:off x="3313196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3313196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1" name="직사각형 93"/>
          <p:cNvSpPr/>
          <p:nvPr/>
        </p:nvSpPr>
        <p:spPr>
          <a:xfrm>
            <a:off x="3573901" y="5319645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(삭제하지 못한 역의 번호:역명)은 현재 사용중인 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2" name="모서리가 둥근 직사각형 94"/>
          <p:cNvSpPr/>
          <p:nvPr/>
        </p:nvSpPr>
        <p:spPr>
          <a:xfrm>
            <a:off x="4241185" y="618395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3" name="직사각형 11"/>
          <p:cNvSpPr/>
          <p:nvPr/>
        </p:nvSpPr>
        <p:spPr>
          <a:xfrm>
            <a:off x="3451668" y="524761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54" name="모서리가 둥근 직사각형 13"/>
          <p:cNvSpPr/>
          <p:nvPr/>
        </p:nvSpPr>
        <p:spPr>
          <a:xfrm>
            <a:off x="3313196" y="5156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5" name="직사각형 15"/>
          <p:cNvSpPr txBox="1"/>
          <p:nvPr/>
        </p:nvSpPr>
        <p:spPr>
          <a:xfrm>
            <a:off x="3313196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표 67"/>
          <p:cNvGraphicFramePr>
            <a:graphicFrameLocks noGrp="1"/>
          </p:cNvGraphicFramePr>
          <p:nvPr/>
        </p:nvGraphicFramePr>
        <p:xfrm>
          <a:off x="1512546" y="1820357"/>
          <a:ext cx="4963565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0229"/>
                <a:gridCol w="520470"/>
                <a:gridCol w="630364"/>
                <a:gridCol w="657620"/>
                <a:gridCol w="822025"/>
                <a:gridCol w="1882857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3"/>
            <a:ext cx="2483246" cy="450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등록 또는 수정이 정상처리되었다면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7769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8721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9232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역명은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  <p:sp>
        <p:nvSpPr>
          <p:cNvPr id="256" name="직사각형 93"/>
          <p:cNvSpPr/>
          <p:nvPr/>
        </p:nvSpPr>
        <p:spPr>
          <a:xfrm>
            <a:off x="6018985" y="5762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(등록, 수정)이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7" name="모서리가 둥근 직사각형 94"/>
          <p:cNvSpPr/>
          <p:nvPr/>
        </p:nvSpPr>
        <p:spPr>
          <a:xfrm>
            <a:off x="6739245" y="6324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8" name="직사각형 11"/>
          <p:cNvSpPr/>
          <p:nvPr/>
        </p:nvSpPr>
        <p:spPr>
          <a:xfrm>
            <a:off x="5964052" y="5695810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89063" y="5618028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8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결과가 존재하지 않습니다.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전체▼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72068" cy="4389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629"/>
                <a:gridCol w="512070"/>
                <a:gridCol w="995181"/>
                <a:gridCol w="832734"/>
                <a:gridCol w="669889"/>
                <a:gridCol w="150356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374535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46096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367332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49080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49090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4662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cxnSp>
        <p:nvCxnSpPr>
          <p:cNvPr id="123" name="직선 화살표 연결선 119"/>
          <p:cNvCxnSpPr>
            <a:endCxn id="124" idx="0"/>
          </p:cNvCxnSpPr>
          <p:nvPr/>
        </p:nvCxnSpPr>
        <p:spPr>
          <a:xfrm rot="10800000" flipV="1">
            <a:off x="675226" y="2829090"/>
            <a:ext cx="1488446" cy="21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0"/>
          <p:cNvSpPr txBox="1"/>
          <p:nvPr/>
        </p:nvSpPr>
        <p:spPr>
          <a:xfrm>
            <a:off x="298826" y="3042606"/>
            <a:ext cx="752800" cy="24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직선 화살표 연결선 119"/>
          <p:cNvCxnSpPr>
            <a:endCxn id="169" idx="0"/>
          </p:cNvCxnSpPr>
          <p:nvPr/>
        </p:nvCxnSpPr>
        <p:spPr>
          <a:xfrm rot="10800000" flipV="1">
            <a:off x="675226" y="2829090"/>
            <a:ext cx="1488446" cy="21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67"/>
          <p:cNvGraphicFramePr>
            <a:graphicFrameLocks noGrp="1"/>
          </p:cNvGraphicFramePr>
          <p:nvPr/>
        </p:nvGraphicFramePr>
        <p:xfrm>
          <a:off x="1512546" y="1820357"/>
          <a:ext cx="4972068" cy="4389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629"/>
                <a:gridCol w="512070"/>
                <a:gridCol w="995181"/>
                <a:gridCol w="832734"/>
                <a:gridCol w="669889"/>
                <a:gridCol w="150356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55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삭제가 완료되었을 때  미 메세지를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삭제실패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열차가 운행일정등에서 사용중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 때 메세지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692861" y="3548515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1360145" y="441282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570628" y="347648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432156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432156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3304266" y="370184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525004" y="42640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245533" y="363006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3101196" y="34517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3101196" y="344325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4419553" y="42640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전체▼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69" name="직사각형 120"/>
          <p:cNvSpPr txBox="1"/>
          <p:nvPr/>
        </p:nvSpPr>
        <p:spPr>
          <a:xfrm>
            <a:off x="298826" y="3042606"/>
            <a:ext cx="752800" cy="24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/>
              <a:t>번호 추가</a:t>
            </a:r>
            <a:endParaRPr lang="ko-KR" altLang="en-US" sz="1000"/>
          </a:p>
        </p:txBody>
      </p:sp>
      <p:sp>
        <p:nvSpPr>
          <p:cNvPr id="170" name="직사각형 93"/>
          <p:cNvSpPr/>
          <p:nvPr/>
        </p:nvSpPr>
        <p:spPr>
          <a:xfrm>
            <a:off x="3456666" y="527190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삭제가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1" name="모서리가 둥근 직사각형 94"/>
          <p:cNvSpPr/>
          <p:nvPr/>
        </p:nvSpPr>
        <p:spPr>
          <a:xfrm>
            <a:off x="4135717" y="583410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72" name="직사각형 11"/>
          <p:cNvSpPr/>
          <p:nvPr/>
        </p:nvSpPr>
        <p:spPr>
          <a:xfrm>
            <a:off x="3397933" y="5200130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73" name="모서리가 둥근 직사각형 13"/>
          <p:cNvSpPr/>
          <p:nvPr/>
        </p:nvSpPr>
        <p:spPr>
          <a:xfrm>
            <a:off x="3253596" y="502182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74" name="직사각형 15"/>
          <p:cNvSpPr txBox="1"/>
          <p:nvPr/>
        </p:nvSpPr>
        <p:spPr>
          <a:xfrm>
            <a:off x="3253596" y="5013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6" name="직사각형 93"/>
          <p:cNvSpPr/>
          <p:nvPr/>
        </p:nvSpPr>
        <p:spPr>
          <a:xfrm>
            <a:off x="846206" y="522875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201(</a:t>
            </a:r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)는 사용중인 열차입니다.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7" name="모서리가 둥근 직사각형 94"/>
          <p:cNvSpPr/>
          <p:nvPr/>
        </p:nvSpPr>
        <p:spPr>
          <a:xfrm>
            <a:off x="1525257" y="579095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78" name="직사각형 11"/>
          <p:cNvSpPr/>
          <p:nvPr/>
        </p:nvSpPr>
        <p:spPr>
          <a:xfrm>
            <a:off x="787473" y="5156981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79" name="모서리가 둥근 직사각형 13"/>
          <p:cNvSpPr/>
          <p:nvPr/>
        </p:nvSpPr>
        <p:spPr>
          <a:xfrm>
            <a:off x="643136" y="497867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0" name="직사각형 15"/>
          <p:cNvSpPr txBox="1"/>
          <p:nvPr/>
        </p:nvSpPr>
        <p:spPr>
          <a:xfrm>
            <a:off x="643135" y="497017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94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4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전체▼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표 67"/>
          <p:cNvGraphicFramePr>
            <a:graphicFrameLocks noGrp="1"/>
          </p:cNvGraphicFramePr>
          <p:nvPr/>
        </p:nvGraphicFramePr>
        <p:xfrm>
          <a:off x="1512546" y="1820357"/>
          <a:ext cx="4972068" cy="4389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629"/>
                <a:gridCol w="512070"/>
                <a:gridCol w="995181"/>
                <a:gridCol w="832734"/>
                <a:gridCol w="669889"/>
                <a:gridCol w="150356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5"/>
            <a:ext cx="2483246" cy="465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열차종류 미선택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미선택 시 이 메세지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열차번호 중복 체크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이미 등록된 열차번호를 등록,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경우 메세지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확인 메세지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등록, 수정이 정상적으로 와뇨되었을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565623" y="368733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786361" y="42495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506890" y="361555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362553" y="34372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362553" y="342949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680909" y="42495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362553" y="187267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400217" y="190092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472243" y="227755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186878" y="187267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224542" y="190092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296568" y="227755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KTX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794709" y="29248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689257" y="29248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675749" y="29248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570297" y="29248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014507" y="368733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235245" y="42495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2955774" y="361555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2811437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2811437" y="33852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129793" y="42495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798144" y="47629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열차번호는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3518404" y="53251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2739411" y="4691215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4784636" y="54777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4784636" y="546924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290812" y="181490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146475" y="15845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146475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3108015" y="182379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96367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963678" y="170087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전체▼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1" name="직사각형 93"/>
          <p:cNvSpPr/>
          <p:nvPr/>
        </p:nvSpPr>
        <p:spPr>
          <a:xfrm>
            <a:off x="421286" y="478347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열차종류를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2" name="모서리가 둥근 직사각형 94"/>
          <p:cNvSpPr/>
          <p:nvPr/>
        </p:nvSpPr>
        <p:spPr>
          <a:xfrm>
            <a:off x="1141546" y="534567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3" name="직사각형 11"/>
          <p:cNvSpPr/>
          <p:nvPr/>
        </p:nvSpPr>
        <p:spPr>
          <a:xfrm>
            <a:off x="362553" y="4711700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407778" y="54982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5" name="직사각형 15"/>
          <p:cNvSpPr txBox="1"/>
          <p:nvPr/>
        </p:nvSpPr>
        <p:spPr>
          <a:xfrm>
            <a:off x="2407778" y="548972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6" name="직사각형 93"/>
          <p:cNvSpPr/>
          <p:nvPr/>
        </p:nvSpPr>
        <p:spPr>
          <a:xfrm>
            <a:off x="2994153" y="582199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(등록, 수정)이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7" name="모서리가 둥근 직사각형 94"/>
          <p:cNvSpPr/>
          <p:nvPr/>
        </p:nvSpPr>
        <p:spPr>
          <a:xfrm>
            <a:off x="3714413" y="638419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8" name="직사각형 11"/>
          <p:cNvSpPr/>
          <p:nvPr/>
        </p:nvSpPr>
        <p:spPr>
          <a:xfrm>
            <a:off x="2953066" y="5762080"/>
            <a:ext cx="2174886" cy="9369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9" name="모서리가 둥근 직사각형 13"/>
          <p:cNvSpPr/>
          <p:nvPr/>
        </p:nvSpPr>
        <p:spPr>
          <a:xfrm>
            <a:off x="4980645" y="65367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0" name="직사각형 15"/>
          <p:cNvSpPr txBox="1"/>
          <p:nvPr/>
        </p:nvSpPr>
        <p:spPr>
          <a:xfrm>
            <a:off x="4980645" y="652661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21" name="직사각형 93"/>
          <p:cNvSpPr/>
          <p:nvPr/>
        </p:nvSpPr>
        <p:spPr>
          <a:xfrm>
            <a:off x="458871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(열차번호)는(은) 이미 사용중인 열차번호 입니다..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22" name="모서리가 둥근 직사각형 94"/>
          <p:cNvSpPr/>
          <p:nvPr/>
        </p:nvSpPr>
        <p:spPr>
          <a:xfrm>
            <a:off x="1179131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23" name="직사각형 11"/>
          <p:cNvSpPr/>
          <p:nvPr/>
        </p:nvSpPr>
        <p:spPr>
          <a:xfrm>
            <a:off x="399600" y="5763600"/>
            <a:ext cx="2174400" cy="993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4" name="모서리가 둥근 직사각형 13"/>
          <p:cNvSpPr/>
          <p:nvPr/>
        </p:nvSpPr>
        <p:spPr>
          <a:xfrm>
            <a:off x="2445363" y="64823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5" name="직사각형 15"/>
          <p:cNvSpPr txBox="1"/>
          <p:nvPr/>
        </p:nvSpPr>
        <p:spPr>
          <a:xfrm>
            <a:off x="2445363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전체▼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6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결과가 존재하지 않습니다.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404175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3055018"/>
          <a:ext cx="5002191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500279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3025092"/>
            <a:ext cx="5104321" cy="18026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08" name="직선 화살표 연결선 350"/>
          <p:cNvCxnSpPr/>
          <p:nvPr/>
        </p:nvCxnSpPr>
        <p:spPr>
          <a:xfrm rot="10800000">
            <a:off x="917527" y="5272758"/>
            <a:ext cx="595019" cy="21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351"/>
          <p:cNvSpPr txBox="1"/>
          <p:nvPr/>
        </p:nvSpPr>
        <p:spPr>
          <a:xfrm>
            <a:off x="504182" y="5078410"/>
            <a:ext cx="719590" cy="241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  <p:cxnSp>
        <p:nvCxnSpPr>
          <p:cNvPr id="210" name="직선 화살표 연결선 350"/>
          <p:cNvCxnSpPr>
            <a:endCxn id="211" idx="3"/>
          </p:cNvCxnSpPr>
          <p:nvPr/>
        </p:nvCxnSpPr>
        <p:spPr>
          <a:xfrm rot="10800000" flipV="1">
            <a:off x="1152071" y="2713810"/>
            <a:ext cx="686243" cy="517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351"/>
          <p:cNvSpPr txBox="1"/>
          <p:nvPr/>
        </p:nvSpPr>
        <p:spPr>
          <a:xfrm>
            <a:off x="432480" y="2644568"/>
            <a:ext cx="719590" cy="241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81737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36" name="표 166"/>
          <p:cNvGraphicFramePr>
            <a:graphicFrameLocks noGrp="1"/>
          </p:cNvGraphicFramePr>
          <p:nvPr/>
        </p:nvGraphicFramePr>
        <p:xfrm>
          <a:off x="1512000" y="1944702"/>
          <a:ext cx="5002191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7" name="직선 화살표 연결선 350"/>
          <p:cNvCxnSpPr/>
          <p:nvPr/>
        </p:nvCxnSpPr>
        <p:spPr>
          <a:xfrm rot="10800000">
            <a:off x="917527" y="4155778"/>
            <a:ext cx="595019" cy="21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351"/>
          <p:cNvSpPr txBox="1"/>
          <p:nvPr/>
        </p:nvSpPr>
        <p:spPr>
          <a:xfrm>
            <a:off x="504182" y="3961430"/>
            <a:ext cx="719590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  <p:cxnSp>
        <p:nvCxnSpPr>
          <p:cNvPr id="239" name="직선 화살표 연결선 350"/>
          <p:cNvCxnSpPr/>
          <p:nvPr/>
        </p:nvCxnSpPr>
        <p:spPr>
          <a:xfrm rot="10800000">
            <a:off x="1872935" y="5348614"/>
            <a:ext cx="595019" cy="21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351"/>
          <p:cNvSpPr txBox="1"/>
          <p:nvPr/>
        </p:nvSpPr>
        <p:spPr>
          <a:xfrm>
            <a:off x="1459590" y="5154265"/>
            <a:ext cx="719590" cy="241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표 166"/>
          <p:cNvGraphicFramePr>
            <a:graphicFrameLocks noGrp="1"/>
          </p:cNvGraphicFramePr>
          <p:nvPr/>
        </p:nvGraphicFramePr>
        <p:xfrm>
          <a:off x="1512000" y="2923200"/>
          <a:ext cx="5002191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1356092"/>
                <a:gridCol w="746327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경유지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삭제가 성공하였을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삭제가 정상적으로 완료되었을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삭제실패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삭제가 실패하였을 경우 메세지를 출력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15915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5662838" y="4982839"/>
            <a:ext cx="806360" cy="10483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25416" y="21226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25416" y="21237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3041219" y="11630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708503" y="164293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982486" y="10912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838149" y="9034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838149" y="9044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4" name="직사각형 11"/>
          <p:cNvSpPr/>
          <p:nvPr/>
        </p:nvSpPr>
        <p:spPr>
          <a:xfrm>
            <a:off x="318715" y="100237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08420" y="77657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08420" y="77759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072157" y="245094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3292895" y="30131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3013424" y="237916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869086" y="22008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869086" y="219235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4187443" y="30131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272" name="직사각형 93"/>
          <p:cNvSpPr/>
          <p:nvPr/>
        </p:nvSpPr>
        <p:spPr>
          <a:xfrm>
            <a:off x="500250" y="38416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삭제가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3" name="모서리가 둥근 직사각형 94"/>
          <p:cNvSpPr/>
          <p:nvPr/>
        </p:nvSpPr>
        <p:spPr>
          <a:xfrm>
            <a:off x="1167534" y="43215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74" name="모서리가 둥근 직사각형 13"/>
          <p:cNvSpPr/>
          <p:nvPr/>
        </p:nvSpPr>
        <p:spPr>
          <a:xfrm>
            <a:off x="297180" y="358205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5" name="직사각형 15"/>
          <p:cNvSpPr txBox="1"/>
          <p:nvPr/>
        </p:nvSpPr>
        <p:spPr>
          <a:xfrm>
            <a:off x="297180" y="358308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7" name="직사각형 11"/>
          <p:cNvSpPr/>
          <p:nvPr/>
        </p:nvSpPr>
        <p:spPr>
          <a:xfrm>
            <a:off x="369753" y="23105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28486" y="23822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095770" y="28621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78" name="직사각형 11"/>
          <p:cNvSpPr/>
          <p:nvPr/>
        </p:nvSpPr>
        <p:spPr>
          <a:xfrm>
            <a:off x="451976" y="37786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987234" y="388038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1(201-</a:t>
            </a:r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)은(는) 현재 사용중인 열차입니다.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654518" y="436027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2938960" y="381737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027429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027429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1034437" y="15730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2" name="직사각형 93"/>
          <p:cNvSpPr/>
          <p:nvPr/>
        </p:nvSpPr>
        <p:spPr>
          <a:xfrm>
            <a:off x="367153" y="109319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전채▼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033456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공통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86884" cy="14010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252557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252091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262654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경유지/호실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경유지/호실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경유지/호실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경유지/호실 중 체크박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54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5" name="직선 화살표 연결선 350"/>
          <p:cNvCxnSpPr>
            <a:stCxn id="354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cxnSp>
        <p:nvCxnSpPr>
          <p:cNvPr id="357" name="직선 화살표 연결선 350"/>
          <p:cNvCxnSpPr>
            <a:endCxn id="358" idx="3"/>
          </p:cNvCxnSpPr>
          <p:nvPr/>
        </p:nvCxnSpPr>
        <p:spPr>
          <a:xfrm rot="10800000">
            <a:off x="2434015" y="2955776"/>
            <a:ext cx="461782" cy="343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직사각형 351"/>
          <p:cNvSpPr txBox="1"/>
          <p:nvPr/>
        </p:nvSpPr>
        <p:spPr>
          <a:xfrm>
            <a:off x="1714425" y="2836882"/>
            <a:ext cx="719590" cy="23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  <p:cxnSp>
        <p:nvCxnSpPr>
          <p:cNvPr id="359" name="직선 화살표 연결선 350"/>
          <p:cNvCxnSpPr>
            <a:endCxn id="360" idx="3"/>
          </p:cNvCxnSpPr>
          <p:nvPr/>
        </p:nvCxnSpPr>
        <p:spPr>
          <a:xfrm rot="10800000">
            <a:off x="3407992" y="4737198"/>
            <a:ext cx="595019" cy="21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직사각형 351"/>
          <p:cNvSpPr txBox="1"/>
          <p:nvPr/>
        </p:nvSpPr>
        <p:spPr>
          <a:xfrm>
            <a:off x="2688402" y="4618303"/>
            <a:ext cx="719590" cy="23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58"/>
            <a:ext cx="2414522" cy="435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입력한 운행일정 정보가 등록되어있는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운앻일정 정보와 동일한 경우 메세지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475346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531566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46816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74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5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13"/>
          <p:cNvSpPr/>
          <p:nvPr/>
        </p:nvSpPr>
        <p:spPr>
          <a:xfrm>
            <a:off x="252557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7" name="직사각형 15"/>
          <p:cNvSpPr txBox="1"/>
          <p:nvPr/>
        </p:nvSpPr>
        <p:spPr>
          <a:xfrm>
            <a:off x="252091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8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9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80" name="직사각형 11"/>
          <p:cNvSpPr/>
          <p:nvPr/>
        </p:nvSpPr>
        <p:spPr>
          <a:xfrm>
            <a:off x="262654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1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82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3" name="직선 화살표 연결선 350"/>
          <p:cNvCxnSpPr>
            <a:stCxn id="382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779453" y="28335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2764783" y="282504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93"/>
          <p:cNvSpPr/>
          <p:nvPr/>
        </p:nvSpPr>
        <p:spPr>
          <a:xfrm>
            <a:off x="2777683" y="313515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동일한 운행일정이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8" name="모서리가 둥근 직사각형 94"/>
          <p:cNvSpPr/>
          <p:nvPr/>
        </p:nvSpPr>
        <p:spPr>
          <a:xfrm>
            <a:off x="3481891" y="369735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9" name="직사각형 11"/>
          <p:cNvSpPr/>
          <p:nvPr/>
        </p:nvSpPr>
        <p:spPr>
          <a:xfrm>
            <a:off x="2718950" y="306337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1428118"/>
                <a:gridCol w="674301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(이전역, 다음역)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경유지/호실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6" name="직사각형 11"/>
          <p:cNvSpPr/>
          <p:nvPr/>
        </p:nvSpPr>
        <p:spPr>
          <a:xfrm>
            <a:off x="4955785" y="3508831"/>
            <a:ext cx="1513413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46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47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9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0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1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2" name="직선 화살표 연결선 350"/>
          <p:cNvCxnSpPr>
            <a:stCxn id="351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3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4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5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6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83246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371187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42740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361555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34617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345328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2534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3097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246314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22848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67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8" name="직선 화살표 연결선 350"/>
          <p:cNvCxnSpPr>
            <a:stCxn id="467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227633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4" name="직선 화살표 연결선 350"/>
          <p:cNvCxnSpPr>
            <a:stCxn id="393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graphicFrame>
        <p:nvGraphicFramePr>
          <p:cNvPr id="388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89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0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1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2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048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경유지 등록</a:t>
            </a:r>
            <a:r>
              <a:rPr lang="en-US" altLang="ko-KR" sz="1000" b="1" i="1">
                <a:solidFill>
                  <a:schemeClr val="accent1"/>
                </a:solidFill>
              </a:rPr>
              <a:t> </a:t>
            </a:r>
            <a:r>
              <a:rPr lang="ko-KR" altLang="en-US" sz="1000" b="1" i="1">
                <a:solidFill>
                  <a:schemeClr val="accent1"/>
                </a:solidFill>
              </a:rPr>
              <a:t>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경유지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1942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경유지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8939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654"/>
                <a:gridCol w="776741"/>
                <a:gridCol w="211838"/>
                <a:gridCol w="229095"/>
                <a:gridCol w="336499"/>
                <a:gridCol w="129153"/>
                <a:gridCol w="126132"/>
                <a:gridCol w="116840"/>
                <a:gridCol w="260656"/>
                <a:gridCol w="388133"/>
                <a:gridCol w="116840"/>
                <a:gridCol w="204526"/>
                <a:gridCol w="637530"/>
                <a:gridCol w="208280"/>
                <a:gridCol w="260892"/>
                <a:gridCol w="426304"/>
                <a:gridCol w="2082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190092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2776493" y="77109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604402" y="77323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747763" y="151221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5578878" y="151254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0887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1872676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0708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173712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172862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190747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391228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376559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2730340" y="739310"/>
            <a:ext cx="491779" cy="24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2563164" y="5474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2548495" y="5474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440520"/>
            <a:ext cx="622311" cy="3102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510188" y="16796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95519" y="170087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96" name="직사각형 11"/>
          <p:cNvSpPr/>
          <p:nvPr/>
        </p:nvSpPr>
        <p:spPr>
          <a:xfrm>
            <a:off x="5396646" y="1440520"/>
            <a:ext cx="622311" cy="3102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319202" y="162787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304533" y="161937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4" name="직선 화살표 연결선 350"/>
          <p:cNvCxnSpPr>
            <a:stCxn id="393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graphicFrame>
        <p:nvGraphicFramePr>
          <p:cNvPr id="388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89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0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1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2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1942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경유지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8939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654"/>
                <a:gridCol w="776741"/>
                <a:gridCol w="211838"/>
                <a:gridCol w="229095"/>
                <a:gridCol w="336499"/>
                <a:gridCol w="129153"/>
                <a:gridCol w="126132"/>
                <a:gridCol w="116840"/>
                <a:gridCol w="260656"/>
                <a:gridCol w="388133"/>
                <a:gridCol w="116840"/>
                <a:gridCol w="204526"/>
                <a:gridCol w="637530"/>
                <a:gridCol w="208280"/>
                <a:gridCol w="260892"/>
                <a:gridCol w="426304"/>
                <a:gridCol w="2082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190092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2776493" y="77109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604402" y="77323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747763" y="151221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5578878" y="151254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99" name="직사각형 92"/>
          <p:cNvSpPr txBox="1"/>
          <p:nvPr/>
        </p:nvSpPr>
        <p:spPr>
          <a:xfrm>
            <a:off x="6660754" y="941042"/>
            <a:ext cx="2414522" cy="573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출발역 또는 도착역을 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하지 않았을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다이알로그는 출력되지 않는다.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때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때 메세지를 출력한다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경우 다이알로그는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출력되지않는다.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출발역과 도착역이 동일할 경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우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경유지에 이미 등록된 역을 사용 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경우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이미 사용중인 출발일시 또는 도착일시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입력한 경우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출발일시 또는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운행일정의 출발일시와 도착일시의 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간을 벗어났을 경우 메세지를 츨력한다.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경유지가 등록된 상태에서 운행일정의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출발일시 또는 도착일시를 변경하려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했을 때 메세지를 출력한다.  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400" name="직사각형 93"/>
          <p:cNvSpPr/>
          <p:nvPr/>
        </p:nvSpPr>
        <p:spPr>
          <a:xfrm>
            <a:off x="404757" y="191518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(출발역 또는 도착역)을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1" name="모서리가 둥근 직사각형 94"/>
          <p:cNvSpPr/>
          <p:nvPr/>
        </p:nvSpPr>
        <p:spPr>
          <a:xfrm>
            <a:off x="1110626" y="24773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2" name="직사각형 11"/>
          <p:cNvSpPr/>
          <p:nvPr/>
        </p:nvSpPr>
        <p:spPr>
          <a:xfrm>
            <a:off x="346024" y="181886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01687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187018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8" name="직사각형 93"/>
          <p:cNvSpPr/>
          <p:nvPr/>
        </p:nvSpPr>
        <p:spPr>
          <a:xfrm>
            <a:off x="3789979" y="205527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출발일시는 도착일시보다 같거나 많을 수 없습니다.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9" name="모서리가 둥근 직사각형 94"/>
          <p:cNvSpPr/>
          <p:nvPr/>
        </p:nvSpPr>
        <p:spPr>
          <a:xfrm>
            <a:off x="4495848" y="26174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0" name="직사각형 11"/>
          <p:cNvSpPr/>
          <p:nvPr/>
        </p:nvSpPr>
        <p:spPr>
          <a:xfrm>
            <a:off x="3731246" y="19589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1" name="모서리가 둥근 직사각형 13"/>
          <p:cNvSpPr/>
          <p:nvPr/>
        </p:nvSpPr>
        <p:spPr>
          <a:xfrm>
            <a:off x="3586909" y="1805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2" name="직사각형 15"/>
          <p:cNvSpPr txBox="1"/>
          <p:nvPr/>
        </p:nvSpPr>
        <p:spPr>
          <a:xfrm>
            <a:off x="3572240" y="179669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3" name="직사각형 93"/>
          <p:cNvSpPr/>
          <p:nvPr/>
        </p:nvSpPr>
        <p:spPr>
          <a:xfrm>
            <a:off x="332731" y="313566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출발역과 도착역은 동일한 역을 사용할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4" name="모서리가 둥근 직사각형 94"/>
          <p:cNvSpPr/>
          <p:nvPr/>
        </p:nvSpPr>
        <p:spPr>
          <a:xfrm>
            <a:off x="1038600" y="369786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5" name="직사각형 11"/>
          <p:cNvSpPr/>
          <p:nvPr/>
        </p:nvSpPr>
        <p:spPr>
          <a:xfrm>
            <a:off x="273998" y="303935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6" name="모서리가 둥근 직사각형 13"/>
          <p:cNvSpPr/>
          <p:nvPr/>
        </p:nvSpPr>
        <p:spPr>
          <a:xfrm>
            <a:off x="129661" y="28855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7" name="직사각형 15"/>
          <p:cNvSpPr txBox="1"/>
          <p:nvPr/>
        </p:nvSpPr>
        <p:spPr>
          <a:xfrm>
            <a:off x="114992" y="287708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8" name="직사각형 93"/>
          <p:cNvSpPr/>
          <p:nvPr/>
        </p:nvSpPr>
        <p:spPr>
          <a:xfrm>
            <a:off x="2810675" y="313962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사용중인 (출발역 또는 도착역)입니다.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9" name="모서리가 둥근 직사각형 94"/>
          <p:cNvSpPr/>
          <p:nvPr/>
        </p:nvSpPr>
        <p:spPr>
          <a:xfrm>
            <a:off x="3516544" y="37018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0" name="직사각형 11"/>
          <p:cNvSpPr/>
          <p:nvPr/>
        </p:nvSpPr>
        <p:spPr>
          <a:xfrm>
            <a:off x="2751942" y="30433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모서리가 둥근 직사각형 13"/>
          <p:cNvSpPr/>
          <p:nvPr/>
        </p:nvSpPr>
        <p:spPr>
          <a:xfrm>
            <a:off x="2607605" y="28895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2" name="직사각형 15"/>
          <p:cNvSpPr txBox="1"/>
          <p:nvPr/>
        </p:nvSpPr>
        <p:spPr>
          <a:xfrm>
            <a:off x="2592936" y="28810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3" name="직사각형 93"/>
          <p:cNvSpPr/>
          <p:nvPr/>
        </p:nvSpPr>
        <p:spPr>
          <a:xfrm>
            <a:off x="361791" y="43640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입력하신 도착역은 출발역으로 등록된 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4" name="모서리가 둥근 직사각형 94"/>
          <p:cNvSpPr/>
          <p:nvPr/>
        </p:nvSpPr>
        <p:spPr>
          <a:xfrm>
            <a:off x="1067660" y="49262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5" name="직사각형 11"/>
          <p:cNvSpPr/>
          <p:nvPr/>
        </p:nvSpPr>
        <p:spPr>
          <a:xfrm>
            <a:off x="303058" y="42677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6" name="모서리가 둥근 직사각형 13"/>
          <p:cNvSpPr/>
          <p:nvPr/>
        </p:nvSpPr>
        <p:spPr>
          <a:xfrm>
            <a:off x="158721" y="41139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7" name="직사각형 15"/>
          <p:cNvSpPr txBox="1"/>
          <p:nvPr/>
        </p:nvSpPr>
        <p:spPr>
          <a:xfrm>
            <a:off x="144052" y="41054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8" name="직사각형 93"/>
          <p:cNvSpPr/>
          <p:nvPr/>
        </p:nvSpPr>
        <p:spPr>
          <a:xfrm>
            <a:off x="2882701" y="4436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사용중인 (출발일시 또는 도착일시)입니다.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9" name="모서리가 둥근 직사각형 94"/>
          <p:cNvSpPr/>
          <p:nvPr/>
        </p:nvSpPr>
        <p:spPr>
          <a:xfrm>
            <a:off x="3588570" y="49982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0" name="직사각형 11"/>
          <p:cNvSpPr/>
          <p:nvPr/>
        </p:nvSpPr>
        <p:spPr>
          <a:xfrm>
            <a:off x="2823968" y="433977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679631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2" name="직사각형 15"/>
          <p:cNvSpPr txBox="1"/>
          <p:nvPr/>
        </p:nvSpPr>
        <p:spPr>
          <a:xfrm>
            <a:off x="2664962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5" name="직사각형 93"/>
          <p:cNvSpPr/>
          <p:nvPr/>
        </p:nvSpPr>
        <p:spPr>
          <a:xfrm>
            <a:off x="471481" y="5564452"/>
            <a:ext cx="2305012" cy="98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경유지의 출발일시와 도착일시는 운행일정의 출발일시와 도착일시 내에서만 사용가능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6" name="모서리가 둥근 직사각형 94"/>
          <p:cNvSpPr/>
          <p:nvPr/>
        </p:nvSpPr>
        <p:spPr>
          <a:xfrm>
            <a:off x="1292342" y="6238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7" name="직사각형 11"/>
          <p:cNvSpPr/>
          <p:nvPr/>
        </p:nvSpPr>
        <p:spPr>
          <a:xfrm>
            <a:off x="412748" y="5492194"/>
            <a:ext cx="2421657" cy="11497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8" name="모서리가 둥근 직사각형 13"/>
          <p:cNvSpPr/>
          <p:nvPr/>
        </p:nvSpPr>
        <p:spPr>
          <a:xfrm>
            <a:off x="268411" y="533842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9" name="직사각형 15"/>
          <p:cNvSpPr txBox="1"/>
          <p:nvPr/>
        </p:nvSpPr>
        <p:spPr>
          <a:xfrm>
            <a:off x="253742" y="532992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0" name="직사각형 93"/>
          <p:cNvSpPr/>
          <p:nvPr/>
        </p:nvSpPr>
        <p:spPr>
          <a:xfrm>
            <a:off x="3242831" y="5660534"/>
            <a:ext cx="2072845" cy="8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경유지가 등록된 상태에서는 출발일시와 도착일시를 변경할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1" name="모서리가 둥근 직사각형 94"/>
          <p:cNvSpPr/>
          <p:nvPr/>
        </p:nvSpPr>
        <p:spPr>
          <a:xfrm>
            <a:off x="3948700" y="626626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2" name="직사각형 11"/>
          <p:cNvSpPr/>
          <p:nvPr/>
        </p:nvSpPr>
        <p:spPr>
          <a:xfrm>
            <a:off x="3184098" y="5564220"/>
            <a:ext cx="2174886" cy="1077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3" name="모서리가 둥근 직사각형 13"/>
          <p:cNvSpPr/>
          <p:nvPr/>
        </p:nvSpPr>
        <p:spPr>
          <a:xfrm>
            <a:off x="3039761" y="54104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4" name="직사각형 15"/>
          <p:cNvSpPr txBox="1"/>
          <p:nvPr/>
        </p:nvSpPr>
        <p:spPr>
          <a:xfrm>
            <a:off x="3025092" y="540195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01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2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3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4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83246" cy="588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경유지 등록 화면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검색 화면 (운행일정의 출발역 또는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 도착역 또한 같은 화면을 사용한다.)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경유지 등록화면의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역 검색 버튼을 클릭하면 이 화면이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역을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역을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운행일정에서 출발역 또는 도착역으로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사용 중인 역을 선택하였을 때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경유지에서 사용 중인 역 선택 시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457618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513838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447987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4326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431760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335570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31056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309711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5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6" name="직선 화살표 연결선 350"/>
          <p:cNvCxnSpPr>
            <a:stCxn id="405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413" name="직사각형 93"/>
          <p:cNvSpPr/>
          <p:nvPr/>
        </p:nvSpPr>
        <p:spPr>
          <a:xfrm>
            <a:off x="433817" y="5944678"/>
            <a:ext cx="2072845" cy="66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 중인 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4" name="모서리가 둥근 직사각형 94"/>
          <p:cNvSpPr/>
          <p:nvPr/>
        </p:nvSpPr>
        <p:spPr>
          <a:xfrm>
            <a:off x="1139686" y="6310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5" name="직사각형 11"/>
          <p:cNvSpPr/>
          <p:nvPr/>
        </p:nvSpPr>
        <p:spPr>
          <a:xfrm>
            <a:off x="375084" y="5848364"/>
            <a:ext cx="2174886" cy="7909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6" name="모서리가 둥근 직사각형 13"/>
          <p:cNvSpPr/>
          <p:nvPr/>
        </p:nvSpPr>
        <p:spPr>
          <a:xfrm>
            <a:off x="230747" y="56945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7" name="직사각형 15"/>
          <p:cNvSpPr txBox="1"/>
          <p:nvPr/>
        </p:nvSpPr>
        <p:spPr>
          <a:xfrm>
            <a:off x="216078" y="56860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8" name="직사각형 361"/>
          <p:cNvSpPr/>
          <p:nvPr/>
        </p:nvSpPr>
        <p:spPr>
          <a:xfrm>
            <a:off x="3174312" y="311264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직사각형 11"/>
          <p:cNvSpPr/>
          <p:nvPr/>
        </p:nvSpPr>
        <p:spPr>
          <a:xfrm>
            <a:off x="3097118" y="302509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343819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486952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45616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455316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09994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381038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345358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4" name="직사각형 10"/>
          <p:cNvSpPr/>
          <p:nvPr/>
        </p:nvSpPr>
        <p:spPr>
          <a:xfrm>
            <a:off x="4162814" y="583928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25" name="직사각형 93"/>
          <p:cNvSpPr/>
          <p:nvPr/>
        </p:nvSpPr>
        <p:spPr>
          <a:xfrm>
            <a:off x="4323221" y="5803760"/>
            <a:ext cx="2072845" cy="666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경유지로 등록된 역은 사용할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6" name="직사각형 11"/>
          <p:cNvSpPr/>
          <p:nvPr/>
        </p:nvSpPr>
        <p:spPr>
          <a:xfrm>
            <a:off x="4264488" y="5793171"/>
            <a:ext cx="2174886" cy="6974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120151" y="55632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105482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9" name="모서리가 둥근 직사각형 94"/>
          <p:cNvSpPr/>
          <p:nvPr/>
        </p:nvSpPr>
        <p:spPr>
          <a:xfrm>
            <a:off x="5000030" y="621278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5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6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7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8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62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1428118"/>
                <a:gridCol w="674301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6"/>
            <a:ext cx="2483246" cy="2371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입력(선택)하지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등록을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동일한 호실일 존재할 경우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입력한 호실이 이미 호실목록에 등록되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어 있다면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800" y="2919600"/>
          <a:ext cx="2257199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6680"/>
                <a:gridCol w="720259"/>
                <a:gridCol w="72026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rowSpan="2">
                  <a:txBody>
                    <a:bodyPr vert="horz" wrap="square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 특실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 b="1"/>
                        <a:t>일반실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v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69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0" name="직선 화살표 연결선 350"/>
          <p:cNvCxnSpPr>
            <a:stCxn id="469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472" name="타원 377"/>
          <p:cNvSpPr/>
          <p:nvPr/>
        </p:nvSpPr>
        <p:spPr>
          <a:xfrm>
            <a:off x="3621374" y="319643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타원 378"/>
          <p:cNvSpPr/>
          <p:nvPr/>
        </p:nvSpPr>
        <p:spPr>
          <a:xfrm>
            <a:off x="4326759" y="319643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직사각형 93"/>
          <p:cNvSpPr/>
          <p:nvPr/>
        </p:nvSpPr>
        <p:spPr>
          <a:xfrm>
            <a:off x="169629" y="543637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(호실번호) 호실은 사용 중인 호실입니다.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5" name="모서리가 둥근 직사각형 94"/>
          <p:cNvSpPr/>
          <p:nvPr/>
        </p:nvSpPr>
        <p:spPr>
          <a:xfrm>
            <a:off x="875498" y="599857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6" name="직사각형 11"/>
          <p:cNvSpPr/>
          <p:nvPr/>
        </p:nvSpPr>
        <p:spPr>
          <a:xfrm>
            <a:off x="110896" y="5364594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77" name="모서리가 둥근 직사각형 13"/>
          <p:cNvSpPr/>
          <p:nvPr/>
        </p:nvSpPr>
        <p:spPr>
          <a:xfrm>
            <a:off x="373324" y="518628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8" name="직사각형 15"/>
          <p:cNvSpPr txBox="1"/>
          <p:nvPr/>
        </p:nvSpPr>
        <p:spPr>
          <a:xfrm>
            <a:off x="384609" y="51858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39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0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1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2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경유지를 등록하실 수 있습니다.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호실을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3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4" name="직선 화살표 연결선 350"/>
          <p:cNvCxnSpPr>
            <a:stCxn id="343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경유지추가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경유지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경유지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3820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252557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252091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262654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0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1" name="직선 화살표 연결선 350"/>
          <p:cNvCxnSpPr>
            <a:stCxn id="350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cxnSp>
        <p:nvCxnSpPr>
          <p:cNvPr id="353" name="직선 화살표 연결선 350"/>
          <p:cNvCxnSpPr>
            <a:endCxn id="354" idx="3"/>
          </p:cNvCxnSpPr>
          <p:nvPr/>
        </p:nvCxnSpPr>
        <p:spPr>
          <a:xfrm rot="10800000">
            <a:off x="2434015" y="2955776"/>
            <a:ext cx="461782" cy="343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직사각형 351"/>
          <p:cNvSpPr txBox="1"/>
          <p:nvPr/>
        </p:nvSpPr>
        <p:spPr>
          <a:xfrm>
            <a:off x="1714425" y="2836882"/>
            <a:ext cx="719590" cy="23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  <p:cxnSp>
        <p:nvCxnSpPr>
          <p:cNvPr id="355" name="직선 화살표 연결선 350"/>
          <p:cNvCxnSpPr>
            <a:endCxn id="356" idx="3"/>
          </p:cNvCxnSpPr>
          <p:nvPr/>
        </p:nvCxnSpPr>
        <p:spPr>
          <a:xfrm rot="10800000">
            <a:off x="3407992" y="4737198"/>
            <a:ext cx="595019" cy="21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1"/>
          <p:cNvSpPr txBox="1"/>
          <p:nvPr/>
        </p:nvSpPr>
        <p:spPr>
          <a:xfrm>
            <a:off x="2688402" y="4618303"/>
            <a:ext cx="719590" cy="23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3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입력한 운행일정 정보가 등록되어있는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운앻일정 정보와 동일한 경우 메세지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47717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53339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46999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89967" y="45461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89967" y="453763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73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4" name="직사각형 11"/>
          <p:cNvSpPr/>
          <p:nvPr/>
        </p:nvSpPr>
        <p:spPr>
          <a:xfrm>
            <a:off x="1459570" y="1296468"/>
            <a:ext cx="5064452" cy="13820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13"/>
          <p:cNvSpPr/>
          <p:nvPr/>
        </p:nvSpPr>
        <p:spPr>
          <a:xfrm>
            <a:off x="252557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7" name="직사각형 15"/>
          <p:cNvSpPr txBox="1"/>
          <p:nvPr/>
        </p:nvSpPr>
        <p:spPr>
          <a:xfrm>
            <a:off x="252091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8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9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80" name="직사각형 11"/>
          <p:cNvSpPr/>
          <p:nvPr/>
        </p:nvSpPr>
        <p:spPr>
          <a:xfrm>
            <a:off x="262654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1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82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3" name="직선 화살표 연결선 350"/>
          <p:cNvCxnSpPr>
            <a:stCxn id="382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779453" y="28335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2764783" y="282504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93"/>
          <p:cNvSpPr/>
          <p:nvPr/>
        </p:nvSpPr>
        <p:spPr>
          <a:xfrm>
            <a:off x="2777683" y="313515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동일한 운행일정이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8" name="모서리가 둥근 직사각형 94"/>
          <p:cNvSpPr/>
          <p:nvPr/>
        </p:nvSpPr>
        <p:spPr>
          <a:xfrm>
            <a:off x="3481891" y="369735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9" name="직사각형 11"/>
          <p:cNvSpPr/>
          <p:nvPr/>
        </p:nvSpPr>
        <p:spPr>
          <a:xfrm>
            <a:off x="2718950" y="306337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42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1428118"/>
                <a:gridCol w="674301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3" name="직사각형 11"/>
          <p:cNvSpPr/>
          <p:nvPr/>
        </p:nvSpPr>
        <p:spPr>
          <a:xfrm>
            <a:off x="4955785" y="3508831"/>
            <a:ext cx="1513413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4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graphicFrame>
        <p:nvGraphicFramePr>
          <p:cNvPr id="346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47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49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0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1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2" name="직선 화살표 연결선 350"/>
          <p:cNvCxnSpPr>
            <a:stCxn id="351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2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3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4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5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66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7" name="직선 화살표 연결선 350"/>
          <p:cNvCxnSpPr>
            <a:stCxn id="466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5" name="직선 화살표 연결선 350"/>
          <p:cNvCxnSpPr>
            <a:stCxn id="484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graphicFrame>
        <p:nvGraphicFramePr>
          <p:cNvPr id="487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88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89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90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91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9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9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9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9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9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9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0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50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0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50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0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50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0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50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50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50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5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51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경유지 등록 화면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경유지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51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51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51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51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51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51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1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519" name="직사각형 315"/>
          <p:cNvSpPr/>
          <p:nvPr/>
        </p:nvSpPr>
        <p:spPr>
          <a:xfrm>
            <a:off x="337546" y="316352"/>
            <a:ext cx="5856689" cy="1942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52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경유지 등록</a:t>
            </a:r>
            <a:endParaRPr lang="ko-KR" altLang="en-US" sz="1400" b="1"/>
          </a:p>
        </p:txBody>
      </p:sp>
      <p:graphicFrame>
        <p:nvGraphicFramePr>
          <p:cNvPr id="521" name="표 322"/>
          <p:cNvGraphicFramePr>
            <a:graphicFrameLocks noGrp="1"/>
          </p:cNvGraphicFramePr>
          <p:nvPr/>
        </p:nvGraphicFramePr>
        <p:xfrm>
          <a:off x="481599" y="748508"/>
          <a:ext cx="558939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654"/>
                <a:gridCol w="776741"/>
                <a:gridCol w="211838"/>
                <a:gridCol w="229095"/>
                <a:gridCol w="336499"/>
                <a:gridCol w="129153"/>
                <a:gridCol w="126132"/>
                <a:gridCol w="116840"/>
                <a:gridCol w="260656"/>
                <a:gridCol w="388133"/>
                <a:gridCol w="116840"/>
                <a:gridCol w="204526"/>
                <a:gridCol w="637530"/>
                <a:gridCol w="208280"/>
                <a:gridCol w="260892"/>
                <a:gridCol w="426304"/>
                <a:gridCol w="2082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22" name="직사각형 10"/>
          <p:cNvSpPr/>
          <p:nvPr/>
        </p:nvSpPr>
        <p:spPr>
          <a:xfrm>
            <a:off x="2930665" y="190092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523" name="모서리가 둥근 직사각형 94"/>
          <p:cNvSpPr/>
          <p:nvPr/>
        </p:nvSpPr>
        <p:spPr>
          <a:xfrm>
            <a:off x="2776493" y="77109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524" name="모서리가 둥근 직사각형 94"/>
          <p:cNvSpPr/>
          <p:nvPr/>
        </p:nvSpPr>
        <p:spPr>
          <a:xfrm>
            <a:off x="5604402" y="77323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525" name="모서리가 둥근 직사각형 94"/>
          <p:cNvSpPr/>
          <p:nvPr/>
        </p:nvSpPr>
        <p:spPr>
          <a:xfrm>
            <a:off x="2747763" y="151221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526" name="모서리가 둥근 직사각형 94"/>
          <p:cNvSpPr/>
          <p:nvPr/>
        </p:nvSpPr>
        <p:spPr>
          <a:xfrm>
            <a:off x="5578878" y="151254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52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2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2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53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3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53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3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7" name="직사각형 11"/>
          <p:cNvSpPr/>
          <p:nvPr/>
        </p:nvSpPr>
        <p:spPr>
          <a:xfrm>
            <a:off x="250004" y="216078"/>
            <a:ext cx="6012520" cy="20887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3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40" name="직사각형 11"/>
          <p:cNvSpPr/>
          <p:nvPr/>
        </p:nvSpPr>
        <p:spPr>
          <a:xfrm>
            <a:off x="2881040" y="1872676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1" name="직사각형 11"/>
          <p:cNvSpPr/>
          <p:nvPr/>
        </p:nvSpPr>
        <p:spPr>
          <a:xfrm>
            <a:off x="432156" y="720260"/>
            <a:ext cx="5680086" cy="10708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2" name="모서리가 둥근 직사각형 13"/>
          <p:cNvSpPr/>
          <p:nvPr/>
        </p:nvSpPr>
        <p:spPr>
          <a:xfrm>
            <a:off x="662903" y="173712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43" name="직사각형 15"/>
          <p:cNvSpPr txBox="1"/>
          <p:nvPr/>
        </p:nvSpPr>
        <p:spPr>
          <a:xfrm>
            <a:off x="648234" y="172862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44" name="모서리가 둥근 직사각형 13"/>
          <p:cNvSpPr/>
          <p:nvPr/>
        </p:nvSpPr>
        <p:spPr>
          <a:xfrm>
            <a:off x="3471917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45" name="직사각형 15"/>
          <p:cNvSpPr txBox="1"/>
          <p:nvPr/>
        </p:nvSpPr>
        <p:spPr>
          <a:xfrm>
            <a:off x="3457248" y="190747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46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7" name="모서리가 둥근 직사각형 13"/>
          <p:cNvSpPr/>
          <p:nvPr/>
        </p:nvSpPr>
        <p:spPr>
          <a:xfrm>
            <a:off x="5391228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48" name="직사각형 15"/>
          <p:cNvSpPr txBox="1"/>
          <p:nvPr/>
        </p:nvSpPr>
        <p:spPr>
          <a:xfrm>
            <a:off x="5376559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49" name="직사각형 11"/>
          <p:cNvSpPr/>
          <p:nvPr/>
        </p:nvSpPr>
        <p:spPr>
          <a:xfrm>
            <a:off x="2730340" y="739310"/>
            <a:ext cx="491779" cy="24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0" name="모서리가 둥근 직사각형 13"/>
          <p:cNvSpPr/>
          <p:nvPr/>
        </p:nvSpPr>
        <p:spPr>
          <a:xfrm>
            <a:off x="2563164" y="5474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1" name="직사각형 15"/>
          <p:cNvSpPr txBox="1"/>
          <p:nvPr/>
        </p:nvSpPr>
        <p:spPr>
          <a:xfrm>
            <a:off x="2548495" y="5474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52" name="직사각형 11"/>
          <p:cNvSpPr/>
          <p:nvPr/>
        </p:nvSpPr>
        <p:spPr>
          <a:xfrm>
            <a:off x="2592936" y="1440520"/>
            <a:ext cx="622311" cy="3102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3" name="모서리가 둥근 직사각형 13"/>
          <p:cNvSpPr/>
          <p:nvPr/>
        </p:nvSpPr>
        <p:spPr>
          <a:xfrm>
            <a:off x="2510188" y="16796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4" name="직사각형 15"/>
          <p:cNvSpPr txBox="1"/>
          <p:nvPr/>
        </p:nvSpPr>
        <p:spPr>
          <a:xfrm>
            <a:off x="2495519" y="170087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5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55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557" name="직사각형 11"/>
          <p:cNvSpPr/>
          <p:nvPr/>
        </p:nvSpPr>
        <p:spPr>
          <a:xfrm>
            <a:off x="5396646" y="1440520"/>
            <a:ext cx="622311" cy="3102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8" name="모서리가 둥근 직사각형 13"/>
          <p:cNvSpPr/>
          <p:nvPr/>
        </p:nvSpPr>
        <p:spPr>
          <a:xfrm>
            <a:off x="5319202" y="162787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9" name="직사각형 15"/>
          <p:cNvSpPr txBox="1"/>
          <p:nvPr/>
        </p:nvSpPr>
        <p:spPr>
          <a:xfrm>
            <a:off x="5304533" y="161937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4" name="직선 화살표 연결선 350"/>
          <p:cNvCxnSpPr>
            <a:stCxn id="393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graphicFrame>
        <p:nvGraphicFramePr>
          <p:cNvPr id="388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89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0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1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92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1942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경유지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8939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1654"/>
                <a:gridCol w="776741"/>
                <a:gridCol w="211838"/>
                <a:gridCol w="229095"/>
                <a:gridCol w="336499"/>
                <a:gridCol w="129153"/>
                <a:gridCol w="126132"/>
                <a:gridCol w="116840"/>
                <a:gridCol w="260656"/>
                <a:gridCol w="388133"/>
                <a:gridCol w="116840"/>
                <a:gridCol w="204526"/>
                <a:gridCol w="637530"/>
                <a:gridCol w="208280"/>
                <a:gridCol w="260892"/>
                <a:gridCol w="426304"/>
                <a:gridCol w="2082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190092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2776493" y="77109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604402" y="77323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747763" y="151221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5578878" y="1512546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99" name="직사각형 92"/>
          <p:cNvSpPr txBox="1"/>
          <p:nvPr/>
        </p:nvSpPr>
        <p:spPr>
          <a:xfrm>
            <a:off x="6660754" y="941042"/>
            <a:ext cx="2414522" cy="573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출발역 또는 도착역을 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하지 않았을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다이알로그는 출력되지 않는다.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때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때 메세지를 출력한다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운행일정의 출발일시와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잘못 입력되었을 경우 다이알로그는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출력되지않는다.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출발역과 도착역이 동일할 경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우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경유지에 이미 등록된 역을 사용 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경우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이미 사용중인 출발일시 또는 도착일시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입력한 경우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경유지의 출발일시 또는 도착일시가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운행일정의 출발일시와 도착일시의 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간을 벗어났을 경우 메세지를 츨력한다.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경유지가 등록된 상태에서 운행일정의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출발일시 또는 도착일시를 변경하려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했을 때 메세지를 출력한다.  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400" name="직사각형 93"/>
          <p:cNvSpPr/>
          <p:nvPr/>
        </p:nvSpPr>
        <p:spPr>
          <a:xfrm>
            <a:off x="404757" y="191518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(출발역 또는 도착역)을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1" name="모서리가 둥근 직사각형 94"/>
          <p:cNvSpPr/>
          <p:nvPr/>
        </p:nvSpPr>
        <p:spPr>
          <a:xfrm>
            <a:off x="1110626" y="24773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2" name="직사각형 11"/>
          <p:cNvSpPr/>
          <p:nvPr/>
        </p:nvSpPr>
        <p:spPr>
          <a:xfrm>
            <a:off x="346024" y="181886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01687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187018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8" name="직사각형 93"/>
          <p:cNvSpPr/>
          <p:nvPr/>
        </p:nvSpPr>
        <p:spPr>
          <a:xfrm>
            <a:off x="3789979" y="205527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출발일시는 도착일시보다 같거나 많을 수 없습니다.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9" name="모서리가 둥근 직사각형 94"/>
          <p:cNvSpPr/>
          <p:nvPr/>
        </p:nvSpPr>
        <p:spPr>
          <a:xfrm>
            <a:off x="4495848" y="26174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0" name="직사각형 11"/>
          <p:cNvSpPr/>
          <p:nvPr/>
        </p:nvSpPr>
        <p:spPr>
          <a:xfrm>
            <a:off x="3731246" y="19589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1" name="모서리가 둥근 직사각형 13"/>
          <p:cNvSpPr/>
          <p:nvPr/>
        </p:nvSpPr>
        <p:spPr>
          <a:xfrm>
            <a:off x="3586909" y="1805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2" name="직사각형 15"/>
          <p:cNvSpPr txBox="1"/>
          <p:nvPr/>
        </p:nvSpPr>
        <p:spPr>
          <a:xfrm>
            <a:off x="3572240" y="179669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3" name="직사각형 93"/>
          <p:cNvSpPr/>
          <p:nvPr/>
        </p:nvSpPr>
        <p:spPr>
          <a:xfrm>
            <a:off x="332731" y="313566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출발역과 도착역은 동일한 역을 사용할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4" name="모서리가 둥근 직사각형 94"/>
          <p:cNvSpPr/>
          <p:nvPr/>
        </p:nvSpPr>
        <p:spPr>
          <a:xfrm>
            <a:off x="1038600" y="369786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5" name="직사각형 11"/>
          <p:cNvSpPr/>
          <p:nvPr/>
        </p:nvSpPr>
        <p:spPr>
          <a:xfrm>
            <a:off x="273998" y="303935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6" name="모서리가 둥근 직사각형 13"/>
          <p:cNvSpPr/>
          <p:nvPr/>
        </p:nvSpPr>
        <p:spPr>
          <a:xfrm>
            <a:off x="129661" y="28855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7" name="직사각형 15"/>
          <p:cNvSpPr txBox="1"/>
          <p:nvPr/>
        </p:nvSpPr>
        <p:spPr>
          <a:xfrm>
            <a:off x="114992" y="287708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8" name="직사각형 93"/>
          <p:cNvSpPr/>
          <p:nvPr/>
        </p:nvSpPr>
        <p:spPr>
          <a:xfrm>
            <a:off x="2810675" y="313962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사용중인 (출발역 또는 도착역)입니다.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9" name="모서리가 둥근 직사각형 94"/>
          <p:cNvSpPr/>
          <p:nvPr/>
        </p:nvSpPr>
        <p:spPr>
          <a:xfrm>
            <a:off x="3516544" y="37018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0" name="직사각형 11"/>
          <p:cNvSpPr/>
          <p:nvPr/>
        </p:nvSpPr>
        <p:spPr>
          <a:xfrm>
            <a:off x="2751942" y="30433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모서리가 둥근 직사각형 13"/>
          <p:cNvSpPr/>
          <p:nvPr/>
        </p:nvSpPr>
        <p:spPr>
          <a:xfrm>
            <a:off x="2607605" y="28895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2" name="직사각형 15"/>
          <p:cNvSpPr txBox="1"/>
          <p:nvPr/>
        </p:nvSpPr>
        <p:spPr>
          <a:xfrm>
            <a:off x="2592936" y="28810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3" name="직사각형 93"/>
          <p:cNvSpPr/>
          <p:nvPr/>
        </p:nvSpPr>
        <p:spPr>
          <a:xfrm>
            <a:off x="361791" y="43640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입력하신 도착역은 출발역으로 등록된 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4" name="모서리가 둥근 직사각형 94"/>
          <p:cNvSpPr/>
          <p:nvPr/>
        </p:nvSpPr>
        <p:spPr>
          <a:xfrm>
            <a:off x="1067660" y="49262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5" name="직사각형 11"/>
          <p:cNvSpPr/>
          <p:nvPr/>
        </p:nvSpPr>
        <p:spPr>
          <a:xfrm>
            <a:off x="303058" y="42677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6" name="모서리가 둥근 직사각형 13"/>
          <p:cNvSpPr/>
          <p:nvPr/>
        </p:nvSpPr>
        <p:spPr>
          <a:xfrm>
            <a:off x="158721" y="41139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7" name="직사각형 15"/>
          <p:cNvSpPr txBox="1"/>
          <p:nvPr/>
        </p:nvSpPr>
        <p:spPr>
          <a:xfrm>
            <a:off x="144052" y="41054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8" name="직사각형 93"/>
          <p:cNvSpPr/>
          <p:nvPr/>
        </p:nvSpPr>
        <p:spPr>
          <a:xfrm>
            <a:off x="2882701" y="4436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사용중인 (출발일시 또는 도착일시)입니다.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9" name="모서리가 둥근 직사각형 94"/>
          <p:cNvSpPr/>
          <p:nvPr/>
        </p:nvSpPr>
        <p:spPr>
          <a:xfrm>
            <a:off x="3588570" y="49982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0" name="직사각형 11"/>
          <p:cNvSpPr/>
          <p:nvPr/>
        </p:nvSpPr>
        <p:spPr>
          <a:xfrm>
            <a:off x="2823968" y="433977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679631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2" name="직사각형 15"/>
          <p:cNvSpPr txBox="1"/>
          <p:nvPr/>
        </p:nvSpPr>
        <p:spPr>
          <a:xfrm>
            <a:off x="2664962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5" name="직사각형 93"/>
          <p:cNvSpPr/>
          <p:nvPr/>
        </p:nvSpPr>
        <p:spPr>
          <a:xfrm>
            <a:off x="471481" y="5564452"/>
            <a:ext cx="2305012" cy="98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경유지의 출발일시와 도착일시는 운행일정의 출발일시와 도착일시 내에서만 사용가능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6" name="모서리가 둥근 직사각형 94"/>
          <p:cNvSpPr/>
          <p:nvPr/>
        </p:nvSpPr>
        <p:spPr>
          <a:xfrm>
            <a:off x="1292342" y="6238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7" name="직사각형 11"/>
          <p:cNvSpPr/>
          <p:nvPr/>
        </p:nvSpPr>
        <p:spPr>
          <a:xfrm>
            <a:off x="412748" y="5492194"/>
            <a:ext cx="2421657" cy="11497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8" name="모서리가 둥근 직사각형 13"/>
          <p:cNvSpPr/>
          <p:nvPr/>
        </p:nvSpPr>
        <p:spPr>
          <a:xfrm>
            <a:off x="268411" y="533842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9" name="직사각형 15"/>
          <p:cNvSpPr txBox="1"/>
          <p:nvPr/>
        </p:nvSpPr>
        <p:spPr>
          <a:xfrm>
            <a:off x="253742" y="532992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0" name="직사각형 93"/>
          <p:cNvSpPr/>
          <p:nvPr/>
        </p:nvSpPr>
        <p:spPr>
          <a:xfrm>
            <a:off x="3242831" y="5660534"/>
            <a:ext cx="2072845" cy="8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경유지가 등록된 상태에서는 출발일시와 도착일시를 변경할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1" name="모서리가 둥근 직사각형 94"/>
          <p:cNvSpPr/>
          <p:nvPr/>
        </p:nvSpPr>
        <p:spPr>
          <a:xfrm>
            <a:off x="3948700" y="626626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2" name="직사각형 11"/>
          <p:cNvSpPr/>
          <p:nvPr/>
        </p:nvSpPr>
        <p:spPr>
          <a:xfrm>
            <a:off x="3184098" y="5564220"/>
            <a:ext cx="2174886" cy="1077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3" name="모서리가 둥근 직사각형 13"/>
          <p:cNvSpPr/>
          <p:nvPr/>
        </p:nvSpPr>
        <p:spPr>
          <a:xfrm>
            <a:off x="3039761" y="54104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4" name="직사각형 15"/>
          <p:cNvSpPr txBox="1"/>
          <p:nvPr/>
        </p:nvSpPr>
        <p:spPr>
          <a:xfrm>
            <a:off x="3025092" y="540195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05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6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7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08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9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경유지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26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2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428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29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30" name="직사각형 92"/>
          <p:cNvSpPr txBox="1"/>
          <p:nvPr/>
        </p:nvSpPr>
        <p:spPr>
          <a:xfrm>
            <a:off x="6660754" y="941063"/>
            <a:ext cx="2483246" cy="588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경유지 등록 화면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검색 화면 (운행일정의 출발역 또는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 도착역 또한 같은 화면을 사용한다.)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수정화면의 경유지 등록화면의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역 검색 버튼을 클릭하면 이 화면이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역을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역을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운행일정에서 출발역 또는 도착역으로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사용 중인 역을 선택하였을 때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경유지에서 사용 중인 역 선택 시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31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32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3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3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3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3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7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8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9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0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41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2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4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449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51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452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453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4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5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1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2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3" name="직사각형 93"/>
          <p:cNvSpPr/>
          <p:nvPr/>
        </p:nvSpPr>
        <p:spPr>
          <a:xfrm>
            <a:off x="404757" y="457618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4" name="모서리가 둥근 직사각형 94"/>
          <p:cNvSpPr/>
          <p:nvPr/>
        </p:nvSpPr>
        <p:spPr>
          <a:xfrm>
            <a:off x="1110626" y="513838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65" name="직사각형 11"/>
          <p:cNvSpPr/>
          <p:nvPr/>
        </p:nvSpPr>
        <p:spPr>
          <a:xfrm>
            <a:off x="346024" y="447987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6" name="모서리가 둥근 직사각형 13"/>
          <p:cNvSpPr/>
          <p:nvPr/>
        </p:nvSpPr>
        <p:spPr>
          <a:xfrm>
            <a:off x="201687" y="4326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7" name="직사각형 15"/>
          <p:cNvSpPr txBox="1"/>
          <p:nvPr/>
        </p:nvSpPr>
        <p:spPr>
          <a:xfrm>
            <a:off x="187018" y="431760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68" name="직사각형 93"/>
          <p:cNvSpPr/>
          <p:nvPr/>
        </p:nvSpPr>
        <p:spPr>
          <a:xfrm>
            <a:off x="404757" y="335570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9" name="모서리가 둥근 직사각형 94"/>
          <p:cNvSpPr/>
          <p:nvPr/>
        </p:nvSpPr>
        <p:spPr>
          <a:xfrm>
            <a:off x="1110626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0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71" name="모서리가 둥근 직사각형 13"/>
          <p:cNvSpPr/>
          <p:nvPr/>
        </p:nvSpPr>
        <p:spPr>
          <a:xfrm>
            <a:off x="201687" y="31056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2" name="직사각형 15"/>
          <p:cNvSpPr txBox="1"/>
          <p:nvPr/>
        </p:nvSpPr>
        <p:spPr>
          <a:xfrm>
            <a:off x="187018" y="309711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5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6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7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8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9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0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1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82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3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4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5" name="직선 화살표 연결선 350"/>
          <p:cNvCxnSpPr>
            <a:stCxn id="484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487" name="직사각형 93"/>
          <p:cNvSpPr/>
          <p:nvPr/>
        </p:nvSpPr>
        <p:spPr>
          <a:xfrm>
            <a:off x="433817" y="5944678"/>
            <a:ext cx="2072845" cy="66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 중인 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8" name="모서리가 둥근 직사각형 94"/>
          <p:cNvSpPr/>
          <p:nvPr/>
        </p:nvSpPr>
        <p:spPr>
          <a:xfrm>
            <a:off x="1139686" y="6310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9" name="직사각형 11"/>
          <p:cNvSpPr/>
          <p:nvPr/>
        </p:nvSpPr>
        <p:spPr>
          <a:xfrm>
            <a:off x="375084" y="5848364"/>
            <a:ext cx="2174886" cy="7909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90" name="모서리가 둥근 직사각형 13"/>
          <p:cNvSpPr/>
          <p:nvPr/>
        </p:nvSpPr>
        <p:spPr>
          <a:xfrm>
            <a:off x="230747" y="56945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1" name="직사각형 15"/>
          <p:cNvSpPr txBox="1"/>
          <p:nvPr/>
        </p:nvSpPr>
        <p:spPr>
          <a:xfrm>
            <a:off x="216078" y="56860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92" name="직사각형 93"/>
          <p:cNvSpPr/>
          <p:nvPr/>
        </p:nvSpPr>
        <p:spPr>
          <a:xfrm>
            <a:off x="4323221" y="5803760"/>
            <a:ext cx="2072845" cy="666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경유지로 등록된 역은 사용할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93" name="직사각형 11"/>
          <p:cNvSpPr/>
          <p:nvPr/>
        </p:nvSpPr>
        <p:spPr>
          <a:xfrm>
            <a:off x="4264488" y="5793171"/>
            <a:ext cx="2174886" cy="6974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94" name="모서리가 둥근 직사각형 13"/>
          <p:cNvSpPr/>
          <p:nvPr/>
        </p:nvSpPr>
        <p:spPr>
          <a:xfrm>
            <a:off x="4120151" y="55632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5" name="직사각형 15"/>
          <p:cNvSpPr txBox="1"/>
          <p:nvPr/>
        </p:nvSpPr>
        <p:spPr>
          <a:xfrm>
            <a:off x="4105482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96" name="모서리가 둥근 직사각형 94"/>
          <p:cNvSpPr/>
          <p:nvPr/>
        </p:nvSpPr>
        <p:spPr>
          <a:xfrm>
            <a:off x="5000030" y="621278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3" name="직사각형 361"/>
          <p:cNvSpPr/>
          <p:nvPr/>
        </p:nvSpPr>
        <p:spPr>
          <a:xfrm>
            <a:off x="3174312" y="311264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직사각형 11"/>
          <p:cNvSpPr/>
          <p:nvPr/>
        </p:nvSpPr>
        <p:spPr>
          <a:xfrm>
            <a:off x="3097118" y="302509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3" name="직사각형 10"/>
          <p:cNvSpPr/>
          <p:nvPr/>
        </p:nvSpPr>
        <p:spPr>
          <a:xfrm>
            <a:off x="5732605" y="343819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45" name="직사각형 10"/>
          <p:cNvSpPr/>
          <p:nvPr/>
        </p:nvSpPr>
        <p:spPr>
          <a:xfrm>
            <a:off x="4508163" y="486952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46" name="모서리가 둥근 직사각형 13"/>
          <p:cNvSpPr/>
          <p:nvPr/>
        </p:nvSpPr>
        <p:spPr>
          <a:xfrm>
            <a:off x="2895710" y="45616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7" name="직사각형 15"/>
          <p:cNvSpPr txBox="1"/>
          <p:nvPr/>
        </p:nvSpPr>
        <p:spPr>
          <a:xfrm>
            <a:off x="2881040" y="455316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8" name="직사각형 2"/>
          <p:cNvSpPr txBox="1"/>
          <p:nvPr/>
        </p:nvSpPr>
        <p:spPr>
          <a:xfrm>
            <a:off x="3163053" y="309994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graphicFrame>
        <p:nvGraphicFramePr>
          <p:cNvPr id="473" name="표 374"/>
          <p:cNvGraphicFramePr>
            <a:graphicFrameLocks noGrp="1"/>
          </p:cNvGraphicFramePr>
          <p:nvPr/>
        </p:nvGraphicFramePr>
        <p:xfrm>
          <a:off x="3260220" y="381038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4" name="표 374"/>
          <p:cNvGraphicFramePr>
            <a:graphicFrameLocks noGrp="1"/>
          </p:cNvGraphicFramePr>
          <p:nvPr/>
        </p:nvGraphicFramePr>
        <p:xfrm>
          <a:off x="3253489" y="345358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표 166"/>
          <p:cNvGraphicFramePr>
            <a:graphicFrameLocks noGrp="1"/>
          </p:cNvGraphicFramePr>
          <p:nvPr/>
        </p:nvGraphicFramePr>
        <p:xfrm>
          <a:off x="1512546" y="1368000"/>
          <a:ext cx="497033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40152"/>
                <a:gridCol w="916172"/>
                <a:gridCol w="676474"/>
                <a:gridCol w="462217"/>
                <a:gridCol w="208280"/>
                <a:gridCol w="290018"/>
                <a:gridCol w="208280"/>
                <a:gridCol w="290018"/>
                <a:gridCol w="208280"/>
                <a:gridCol w="263265"/>
                <a:gridCol w="208280"/>
                <a:gridCol w="290623"/>
                <a:gridCol w="208280"/>
              </a:tblGrid>
              <a:tr h="243840">
                <a:tc gridSpan="1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0">
                  <a:txBody>
                    <a:bodyPr vert="horz" lIns="91440" tIns="45720" rIns="91440" bIns="45720" anchor="t" anchorCtr="0"/>
                    <a:p>
                      <a:pPr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도착일시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8"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4" name="모서리가 둥근 직사각형 94"/>
          <p:cNvSpPr/>
          <p:nvPr/>
        </p:nvSpPr>
        <p:spPr>
          <a:xfrm>
            <a:off x="270564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45" name="모서리가 둥근 직사각형 94"/>
          <p:cNvSpPr/>
          <p:nvPr/>
        </p:nvSpPr>
        <p:spPr>
          <a:xfrm>
            <a:off x="269939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48" name="직사각형 349"/>
          <p:cNvSpPr/>
          <p:nvPr/>
        </p:nvSpPr>
        <p:spPr>
          <a:xfrm>
            <a:off x="3826903" y="1825200"/>
            <a:ext cx="2696297" cy="55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9" name="직선 화살표 연결선 350"/>
          <p:cNvCxnSpPr>
            <a:stCxn id="448" idx="0"/>
          </p:cNvCxnSpPr>
          <p:nvPr/>
        </p:nvCxnSpPr>
        <p:spPr>
          <a:xfrm rot="16200000">
            <a:off x="4732987" y="1383134"/>
            <a:ext cx="88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직사각형 351"/>
          <p:cNvSpPr txBox="1"/>
          <p:nvPr/>
        </p:nvSpPr>
        <p:spPr>
          <a:xfrm>
            <a:off x="3961430" y="700652"/>
            <a:ext cx="25351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형식 :</a:t>
            </a:r>
            <a:r>
              <a:rPr lang="en-US" altLang="ko-KR" sz="1000"/>
              <a:t> YYYY</a:t>
            </a:r>
            <a:r>
              <a:rPr lang="ko-KR" altLang="en-US" sz="1000"/>
              <a:t>년 </a:t>
            </a:r>
            <a:r>
              <a:rPr lang="en-US" altLang="ko-KR" sz="1000"/>
              <a:t>MM</a:t>
            </a:r>
            <a:r>
              <a:rPr lang="ko-KR" altLang="en-US" sz="1000"/>
              <a:t>월 </a:t>
            </a:r>
            <a:r>
              <a:rPr lang="en-US" altLang="ko-KR" sz="1000"/>
              <a:t>DD</a:t>
            </a:r>
            <a:r>
              <a:rPr lang="ko-KR" altLang="en-US" sz="1000"/>
              <a:t>일</a:t>
            </a:r>
            <a:r>
              <a:rPr lang="en-US" altLang="ko-KR" sz="1000"/>
              <a:t> HH24</a:t>
            </a:r>
            <a:r>
              <a:rPr lang="ko-KR" altLang="en-US" sz="1000"/>
              <a:t>시 </a:t>
            </a:r>
            <a:r>
              <a:rPr lang="en-US" altLang="ko-KR" sz="1000"/>
              <a:t>MI</a:t>
            </a:r>
            <a:r>
              <a:rPr lang="ko-KR" altLang="en-US" sz="1000"/>
              <a:t>분</a:t>
            </a:r>
            <a:endParaRPr lang="ko-KR" altLang="en-US" sz="1000"/>
          </a:p>
        </p:txBody>
      </p:sp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51" name="모서리가 둥근 직사각형 94"/>
          <p:cNvSpPr/>
          <p:nvPr/>
        </p:nvSpPr>
        <p:spPr>
          <a:xfrm>
            <a:off x="271016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52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1428118"/>
                <a:gridCol w="674301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5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5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6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6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6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6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6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6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6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6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6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6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7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71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72" name="표 445"/>
          <p:cNvGraphicFramePr>
            <a:graphicFrameLocks noGrp="1"/>
          </p:cNvGraphicFramePr>
          <p:nvPr/>
        </p:nvGraphicFramePr>
        <p:xfrm>
          <a:off x="2314800" y="2919600"/>
          <a:ext cx="2257199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6680"/>
                <a:gridCol w="720259"/>
                <a:gridCol w="72026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rowSpan="2">
                  <a:txBody>
                    <a:bodyPr vert="horz" wrap="square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/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 특실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r>
                        <a:rPr lang="ko-KR" altLang="en-US" sz="1000" b="1"/>
                        <a:t>일반실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v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3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74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75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6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7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78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9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0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81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82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3" name="타원 377"/>
          <p:cNvSpPr/>
          <p:nvPr/>
        </p:nvSpPr>
        <p:spPr>
          <a:xfrm>
            <a:off x="3621374" y="319643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타원 378"/>
          <p:cNvSpPr/>
          <p:nvPr/>
        </p:nvSpPr>
        <p:spPr>
          <a:xfrm>
            <a:off x="4326759" y="319643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직사각형 93"/>
          <p:cNvSpPr/>
          <p:nvPr/>
        </p:nvSpPr>
        <p:spPr>
          <a:xfrm>
            <a:off x="169629" y="543637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(호실번호) 호실은 사용 중인 호실입니다.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6" name="모서리가 둥근 직사각형 94"/>
          <p:cNvSpPr/>
          <p:nvPr/>
        </p:nvSpPr>
        <p:spPr>
          <a:xfrm>
            <a:off x="875498" y="599857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7" name="직사각형 11"/>
          <p:cNvSpPr/>
          <p:nvPr/>
        </p:nvSpPr>
        <p:spPr>
          <a:xfrm>
            <a:off x="110896" y="5364594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88" name="모서리가 둥근 직사각형 13"/>
          <p:cNvSpPr/>
          <p:nvPr/>
        </p:nvSpPr>
        <p:spPr>
          <a:xfrm>
            <a:off x="373324" y="518628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9" name="직사각형 15"/>
          <p:cNvSpPr txBox="1"/>
          <p:nvPr/>
        </p:nvSpPr>
        <p:spPr>
          <a:xfrm>
            <a:off x="384609" y="51858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90" name="모서리가 둥근 직사각형 94"/>
          <p:cNvSpPr/>
          <p:nvPr/>
        </p:nvSpPr>
        <p:spPr>
          <a:xfrm>
            <a:off x="269939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91" name="직사각형 92"/>
          <p:cNvSpPr txBox="1"/>
          <p:nvPr/>
        </p:nvSpPr>
        <p:spPr>
          <a:xfrm>
            <a:off x="6660754" y="941066"/>
            <a:ext cx="2483246" cy="2371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입력(선택)하지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등록을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동일한 호실일 존재할 경우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입력한 호실이 이미 호실목록에 등록되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어 있다면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440180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조회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검색유형(전체, 아이디, 성명)을 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한 후 조회버튼을 이용하여 조회를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전체조회에 한하여 조회조건 입력없이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조회가 가능하다.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날짜조회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조회기준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조회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조회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전체조회에 한해 메세지를 출력하지 않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는다.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전체▼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날짜조회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302824" y="3324860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2690353" y="388705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244091" y="3228546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2175449" y="30375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2160780" y="30290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4128865" y="3320900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4543979" y="388309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4070132" y="3224586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4001490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3986821" y="302509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115" name="직선 화살표 연결선 350"/>
          <p:cNvCxnSpPr>
            <a:stCxn id="88" idx="1"/>
            <a:endCxn id="116" idx="3"/>
          </p:cNvCxnSpPr>
          <p:nvPr/>
        </p:nvCxnSpPr>
        <p:spPr>
          <a:xfrm rot="5400000">
            <a:off x="1140834" y="2510259"/>
            <a:ext cx="549057" cy="38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351"/>
          <p:cNvSpPr txBox="1"/>
          <p:nvPr/>
        </p:nvSpPr>
        <p:spPr>
          <a:xfrm>
            <a:off x="205355" y="2706638"/>
            <a:ext cx="1018414" cy="53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  <a:p>
            <a:pPr algn="ctr"/>
            <a:r>
              <a:rPr lang="ko-KR" altLang="en-US" sz="1000"/>
              <a:t>승차권 예매</a:t>
            </a:r>
            <a:endParaRPr lang="ko-KR" altLang="en-US" sz="1000"/>
          </a:p>
          <a:p>
            <a:pPr algn="ctr"/>
            <a:r>
              <a:rPr lang="ko-KR" altLang="en-US" sz="1000"/>
              <a:t>내역 버튼 추가</a:t>
            </a:r>
            <a:endParaRPr lang="ko-KR" altLang="en-US" sz="1000"/>
          </a:p>
        </p:txBody>
      </p:sp>
      <p:sp>
        <p:nvSpPr>
          <p:cNvPr id="117" name="직사각형 10"/>
          <p:cNvSpPr/>
          <p:nvPr/>
        </p:nvSpPr>
        <p:spPr>
          <a:xfrm>
            <a:off x="144052" y="3596765"/>
            <a:ext cx="1193790" cy="29263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승차권 예매 내역</a:t>
            </a:r>
            <a:endParaRPr lang="ko-KR" altLang="en-US" sz="1000" b="1"/>
          </a:p>
        </p:txBody>
      </p:sp>
      <p:cxnSp>
        <p:nvCxnSpPr>
          <p:cNvPr id="118" name="직선 화살표 연결선 350"/>
          <p:cNvCxnSpPr>
            <a:stCxn id="116" idx="2"/>
            <a:endCxn id="117" idx="0"/>
          </p:cNvCxnSpPr>
          <p:nvPr/>
        </p:nvCxnSpPr>
        <p:spPr>
          <a:xfrm rot="16200000" flipH="1">
            <a:off x="552432" y="3408250"/>
            <a:ext cx="350645" cy="2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3"/>
            <a:ext cx="2414522" cy="313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날짜조회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조회를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조회결과가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전체, 아이디, 성명 검색 또한 조회결과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가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전체▼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날짜조회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2884314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504437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636387" y="2766830"/>
          <a:ext cx="245215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603"/>
                <a:gridCol w="208398"/>
                <a:gridCol w="584338"/>
                <a:gridCol w="208398"/>
                <a:gridCol w="594141"/>
                <a:gridCol w="208280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조회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2791161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3766624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008000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3934052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날짜를 정확히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003001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272567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257898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2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63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49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전체▼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0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1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2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53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날짜조회</a:t>
            </a:r>
            <a:endParaRPr lang="ko-KR" altLang="en-US" sz="1000" b="1"/>
          </a:p>
        </p:txBody>
      </p:sp>
      <p:graphicFrame>
        <p:nvGraphicFramePr>
          <p:cNvPr id="155" name="표 72"/>
          <p:cNvGraphicFramePr>
            <a:graphicFrameLocks noGrp="1"/>
          </p:cNvGraphicFramePr>
          <p:nvPr/>
        </p:nvGraphicFramePr>
        <p:xfrm>
          <a:off x="1791503" y="4462692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83246" cy="23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승차권 예매 내역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클릭 시 승차권 예매 내역 화면이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승차권 예매 내역화면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제목의 ()안에는 선택한 회원 아이디가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선택상자를 이용해 조회할 기간을 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조회기간의 선택이 완료되었다면 조회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승차권 예매 내역 목록에 조회결과가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닫기버튼을 이용하여 화면을 닫을수있다.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140" name="직사각형 361"/>
          <p:cNvSpPr/>
          <p:nvPr/>
        </p:nvSpPr>
        <p:spPr>
          <a:xfrm>
            <a:off x="163102" y="3374413"/>
            <a:ext cx="7037678" cy="336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0"/>
          <p:cNvSpPr/>
          <p:nvPr/>
        </p:nvSpPr>
        <p:spPr>
          <a:xfrm>
            <a:off x="3529274" y="641599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닫기</a:t>
            </a:r>
            <a:endParaRPr lang="ko-KR" altLang="en-US" sz="1000" b="1"/>
          </a:p>
        </p:txBody>
      </p:sp>
      <p:graphicFrame>
        <p:nvGraphicFramePr>
          <p:cNvPr id="145" name="표 135"/>
          <p:cNvGraphicFramePr>
            <a:graphicFrameLocks noGrp="1"/>
          </p:cNvGraphicFramePr>
          <p:nvPr/>
        </p:nvGraphicFramePr>
        <p:xfrm>
          <a:off x="225603" y="4522762"/>
          <a:ext cx="6914496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2156"/>
                <a:gridCol w="720260"/>
                <a:gridCol w="720260"/>
                <a:gridCol w="576208"/>
                <a:gridCol w="1224442"/>
                <a:gridCol w="576208"/>
                <a:gridCol w="1224442"/>
                <a:gridCol w="720260"/>
                <a:gridCol w="72026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승차권 예매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예약매수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2015-01-29 05:10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2015-01-29 07:53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 장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2015-01-29 09:10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2015-01-29 11:53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 장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미결제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직사각형 2"/>
          <p:cNvSpPr txBox="1"/>
          <p:nvPr/>
        </p:nvSpPr>
        <p:spPr>
          <a:xfrm>
            <a:off x="155070" y="3412513"/>
            <a:ext cx="2843376" cy="30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 내역</a:t>
            </a:r>
            <a:r>
              <a:rPr lang="en-US" altLang="ko-KR" sz="1400" b="1"/>
              <a:t> </a:t>
            </a:r>
            <a:r>
              <a:rPr lang="ko-KR" altLang="en-US" sz="1400" b="1"/>
              <a:t>(</a:t>
            </a:r>
            <a:r>
              <a:rPr lang="en-US" altLang="ko-KR" sz="1400" b="1"/>
              <a:t>flqhfxm4</a:t>
            </a:r>
            <a:r>
              <a:rPr lang="ko-KR" altLang="en-US" sz="1400" b="1"/>
              <a:t>)</a:t>
            </a:r>
            <a:endParaRPr lang="ko-KR" altLang="en-US" sz="1400" b="1"/>
          </a:p>
        </p:txBody>
      </p:sp>
      <p:sp>
        <p:nvSpPr>
          <p:cNvPr id="156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15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cxnSp>
        <p:nvCxnSpPr>
          <p:cNvPr id="177" name="직선 화살표 연결선 350"/>
          <p:cNvCxnSpPr>
            <a:endCxn id="178" idx="0"/>
          </p:cNvCxnSpPr>
          <p:nvPr/>
        </p:nvCxnSpPr>
        <p:spPr>
          <a:xfrm rot="10800000" flipV="1">
            <a:off x="714563" y="2427322"/>
            <a:ext cx="892391" cy="27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351"/>
          <p:cNvSpPr txBox="1"/>
          <p:nvPr/>
        </p:nvSpPr>
        <p:spPr>
          <a:xfrm>
            <a:off x="205353" y="2706638"/>
            <a:ext cx="1018414" cy="53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  <a:p>
            <a:pPr algn="ctr"/>
            <a:r>
              <a:rPr lang="ko-KR" altLang="en-US" sz="1000"/>
              <a:t>승차권 예매</a:t>
            </a:r>
            <a:endParaRPr lang="ko-KR" altLang="en-US" sz="1000"/>
          </a:p>
          <a:p>
            <a:pPr algn="ctr"/>
            <a:r>
              <a:rPr lang="ko-KR" altLang="en-US" sz="1000"/>
              <a:t>내역 버튼 추가</a:t>
            </a:r>
            <a:endParaRPr lang="ko-KR" altLang="en-US" sz="1000"/>
          </a:p>
        </p:txBody>
      </p:sp>
      <p:sp>
        <p:nvSpPr>
          <p:cNvPr id="179" name="직사각형 10"/>
          <p:cNvSpPr/>
          <p:nvPr/>
        </p:nvSpPr>
        <p:spPr>
          <a:xfrm>
            <a:off x="1919304" y="2837814"/>
            <a:ext cx="1193790" cy="29263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승차권 예매 내역</a:t>
            </a:r>
            <a:endParaRPr lang="ko-KR" altLang="en-US" sz="1000" b="1"/>
          </a:p>
        </p:txBody>
      </p:sp>
      <p:cxnSp>
        <p:nvCxnSpPr>
          <p:cNvPr id="180" name="직선 화살표 연결선 350"/>
          <p:cNvCxnSpPr/>
          <p:nvPr/>
        </p:nvCxnSpPr>
        <p:spPr>
          <a:xfrm>
            <a:off x="1224000" y="2977200"/>
            <a:ext cx="694800" cy="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1"/>
          <p:cNvSpPr/>
          <p:nvPr/>
        </p:nvSpPr>
        <p:spPr>
          <a:xfrm>
            <a:off x="1909699" y="2826910"/>
            <a:ext cx="1217963" cy="322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2" name="모서리가 둥근 직사각형 13"/>
          <p:cNvSpPr/>
          <p:nvPr/>
        </p:nvSpPr>
        <p:spPr>
          <a:xfrm>
            <a:off x="3014370" y="27082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83" name="직사각형 15"/>
          <p:cNvSpPr txBox="1"/>
          <p:nvPr/>
        </p:nvSpPr>
        <p:spPr>
          <a:xfrm>
            <a:off x="2999701" y="26997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84" name="직사각형 11"/>
          <p:cNvSpPr/>
          <p:nvPr/>
        </p:nvSpPr>
        <p:spPr>
          <a:xfrm>
            <a:off x="163102" y="3345080"/>
            <a:ext cx="7050378" cy="33967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6" name="모서리가 둥근 직사각형 13"/>
          <p:cNvSpPr/>
          <p:nvPr/>
        </p:nvSpPr>
        <p:spPr>
          <a:xfrm>
            <a:off x="5906132" y="32615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2</a:t>
            </a:r>
            <a:endParaRPr lang="ko-KR" altLang="en-US" sz="1000"/>
          </a:p>
        </p:txBody>
      </p:sp>
      <p:graphicFrame>
        <p:nvGraphicFramePr>
          <p:cNvPr id="187" name="표 104"/>
          <p:cNvGraphicFramePr>
            <a:graphicFrameLocks noGrp="1"/>
          </p:cNvGraphicFramePr>
          <p:nvPr/>
        </p:nvGraphicFramePr>
        <p:xfrm>
          <a:off x="1152416" y="3822947"/>
          <a:ext cx="5097961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9605"/>
                <a:gridCol w="208398"/>
                <a:gridCol w="584338"/>
                <a:gridCol w="208398"/>
                <a:gridCol w="594141"/>
                <a:gridCol w="208280"/>
                <a:gridCol w="208280"/>
                <a:gridCol w="571643"/>
                <a:gridCol w="208280"/>
                <a:gridCol w="584006"/>
                <a:gridCol w="208280"/>
                <a:gridCol w="584006"/>
                <a:gridCol w="280306"/>
              </a:tblGrid>
              <a:tr h="208069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8" name="직사각형 10"/>
          <p:cNvSpPr/>
          <p:nvPr/>
        </p:nvSpPr>
        <p:spPr>
          <a:xfrm>
            <a:off x="3529274" y="417750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2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63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49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전체▼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50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1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2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53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날짜조회</a:t>
            </a:r>
            <a:endParaRPr lang="ko-KR" altLang="en-US" sz="1000" b="1"/>
          </a:p>
        </p:txBody>
      </p:sp>
      <p:graphicFrame>
        <p:nvGraphicFramePr>
          <p:cNvPr id="155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140" name="직사각형 361"/>
          <p:cNvSpPr/>
          <p:nvPr/>
        </p:nvSpPr>
        <p:spPr>
          <a:xfrm>
            <a:off x="163102" y="3297036"/>
            <a:ext cx="7037678" cy="3367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0"/>
          <p:cNvSpPr/>
          <p:nvPr/>
        </p:nvSpPr>
        <p:spPr>
          <a:xfrm>
            <a:off x="3529274" y="6338615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닫기</a:t>
            </a:r>
            <a:endParaRPr lang="ko-KR" altLang="en-US" sz="1000" b="1"/>
          </a:p>
        </p:txBody>
      </p:sp>
      <p:graphicFrame>
        <p:nvGraphicFramePr>
          <p:cNvPr id="145" name="표 135"/>
          <p:cNvGraphicFramePr>
            <a:graphicFrameLocks noGrp="1"/>
          </p:cNvGraphicFramePr>
          <p:nvPr/>
        </p:nvGraphicFramePr>
        <p:xfrm>
          <a:off x="225603" y="4537638"/>
          <a:ext cx="691705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4715"/>
                <a:gridCol w="720260"/>
                <a:gridCol w="720260"/>
                <a:gridCol w="576208"/>
                <a:gridCol w="1224442"/>
                <a:gridCol w="576208"/>
                <a:gridCol w="1224442"/>
                <a:gridCol w="720260"/>
                <a:gridCol w="72026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승차권 예매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예약매수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조회된 결과가 존재하지 않습니다.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표 104"/>
          <p:cNvGraphicFramePr>
            <a:graphicFrameLocks noGrp="1"/>
          </p:cNvGraphicFramePr>
          <p:nvPr/>
        </p:nvGraphicFramePr>
        <p:xfrm>
          <a:off x="1152416" y="3822947"/>
          <a:ext cx="5097961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9605"/>
                <a:gridCol w="208398"/>
                <a:gridCol w="584338"/>
                <a:gridCol w="208398"/>
                <a:gridCol w="594141"/>
                <a:gridCol w="208280"/>
                <a:gridCol w="208280"/>
                <a:gridCol w="571643"/>
                <a:gridCol w="208280"/>
                <a:gridCol w="584006"/>
                <a:gridCol w="208280"/>
                <a:gridCol w="584006"/>
                <a:gridCol w="280306"/>
              </a:tblGrid>
              <a:tr h="208069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직사각형 2"/>
          <p:cNvSpPr txBox="1"/>
          <p:nvPr/>
        </p:nvSpPr>
        <p:spPr>
          <a:xfrm>
            <a:off x="155070" y="3335136"/>
            <a:ext cx="2843376" cy="299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 내역</a:t>
            </a:r>
            <a:r>
              <a:rPr lang="en-US" altLang="ko-KR" sz="1400" b="1"/>
              <a:t> </a:t>
            </a:r>
            <a:r>
              <a:rPr lang="ko-KR" altLang="en-US" sz="1400" b="1"/>
              <a:t>(</a:t>
            </a:r>
            <a:r>
              <a:rPr lang="en-US" altLang="ko-KR" sz="1400" b="1"/>
              <a:t>flqhfxm4</a:t>
            </a:r>
            <a:r>
              <a:rPr lang="ko-KR" altLang="en-US" sz="1400" b="1"/>
              <a:t>)</a:t>
            </a:r>
            <a:endParaRPr lang="ko-KR" altLang="en-US" sz="1400" b="1"/>
          </a:p>
        </p:txBody>
      </p:sp>
      <p:sp>
        <p:nvSpPr>
          <p:cNvPr id="156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15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cxnSp>
        <p:nvCxnSpPr>
          <p:cNvPr id="177" name="직선 화살표 연결선 350"/>
          <p:cNvCxnSpPr>
            <a:endCxn id="178" idx="0"/>
          </p:cNvCxnSpPr>
          <p:nvPr/>
        </p:nvCxnSpPr>
        <p:spPr>
          <a:xfrm rot="10800000" flipV="1">
            <a:off x="714563" y="2427322"/>
            <a:ext cx="892391" cy="27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351"/>
          <p:cNvSpPr txBox="1"/>
          <p:nvPr/>
        </p:nvSpPr>
        <p:spPr>
          <a:xfrm>
            <a:off x="205353" y="2706638"/>
            <a:ext cx="1018414" cy="53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번호 추가</a:t>
            </a:r>
            <a:endParaRPr lang="ko-KR" altLang="en-US" sz="1000"/>
          </a:p>
          <a:p>
            <a:pPr algn="ctr"/>
            <a:r>
              <a:rPr lang="ko-KR" altLang="en-US" sz="1000"/>
              <a:t>승차권 예매</a:t>
            </a:r>
            <a:endParaRPr lang="ko-KR" altLang="en-US" sz="1000"/>
          </a:p>
          <a:p>
            <a:pPr algn="ctr"/>
            <a:r>
              <a:rPr lang="ko-KR" altLang="en-US" sz="1000"/>
              <a:t>내역 버튼 추가</a:t>
            </a:r>
            <a:endParaRPr lang="ko-KR" altLang="en-US" sz="1000"/>
          </a:p>
        </p:txBody>
      </p:sp>
      <p:sp>
        <p:nvSpPr>
          <p:cNvPr id="179" name="직사각형 10"/>
          <p:cNvSpPr/>
          <p:nvPr/>
        </p:nvSpPr>
        <p:spPr>
          <a:xfrm>
            <a:off x="1919304" y="2837814"/>
            <a:ext cx="1193790" cy="29263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승차권 예매 내역</a:t>
            </a:r>
            <a:endParaRPr lang="ko-KR" altLang="en-US" sz="1000" b="1"/>
          </a:p>
        </p:txBody>
      </p:sp>
      <p:cxnSp>
        <p:nvCxnSpPr>
          <p:cNvPr id="180" name="직선 화살표 연결선 350"/>
          <p:cNvCxnSpPr/>
          <p:nvPr/>
        </p:nvCxnSpPr>
        <p:spPr>
          <a:xfrm>
            <a:off x="1224000" y="2977200"/>
            <a:ext cx="694800" cy="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92"/>
          <p:cNvSpPr txBox="1"/>
          <p:nvPr/>
        </p:nvSpPr>
        <p:spPr>
          <a:xfrm>
            <a:off x="6660754" y="941066"/>
            <a:ext cx="2483246" cy="14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조회결과가 존재하지 않는 경우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기본겅색일자는 시스템의 현재일자로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자동선택되어 조회된다.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목록이 존재하지 않을 경우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189" name="직사각형 10"/>
          <p:cNvSpPr/>
          <p:nvPr/>
        </p:nvSpPr>
        <p:spPr>
          <a:xfrm>
            <a:off x="3529274" y="417750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90" name="직사각형 93"/>
          <p:cNvSpPr/>
          <p:nvPr/>
        </p:nvSpPr>
        <p:spPr>
          <a:xfrm>
            <a:off x="4510239" y="570434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5216108" y="626654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2" name="직사각형 11"/>
          <p:cNvSpPr/>
          <p:nvPr/>
        </p:nvSpPr>
        <p:spPr>
          <a:xfrm>
            <a:off x="4451506" y="56080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3" name="모서리가 둥근 직사각형 13"/>
          <p:cNvSpPr/>
          <p:nvPr/>
        </p:nvSpPr>
        <p:spPr>
          <a:xfrm>
            <a:off x="4373339" y="54019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4" name="직사각형 15"/>
          <p:cNvSpPr txBox="1"/>
          <p:nvPr/>
        </p:nvSpPr>
        <p:spPr>
          <a:xfrm>
            <a:off x="4368195" y="540853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전체▼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날짜조회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349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34926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조회된 결과가 존재하지 않습니다.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2"/>
          <p:cNvGraphicFramePr>
            <a:graphicFrameLocks noGrp="1"/>
          </p:cNvGraphicFramePr>
          <p:nvPr/>
        </p:nvGraphicFramePr>
        <p:xfrm>
          <a:off x="1684591" y="3385222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표 135"/>
          <p:cNvGraphicFramePr>
            <a:graphicFrameLocks noGrp="1"/>
          </p:cNvGraphicFramePr>
          <p:nvPr/>
        </p:nvGraphicFramePr>
        <p:xfrm>
          <a:off x="1541850" y="5434141"/>
          <a:ext cx="49263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2744"/>
                <a:gridCol w="720260"/>
                <a:gridCol w="720260"/>
                <a:gridCol w="720260"/>
                <a:gridCol w="1368494"/>
                <a:gridCol w="864312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승차권 예매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조회된 결과가 존재하지 않습니다.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3"/>
            <a:ext cx="2445489" cy="14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햔황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"/>
          <p:cNvSpPr/>
          <p:nvPr/>
        </p:nvSpPr>
        <p:spPr>
          <a:xfrm>
            <a:off x="1493496" y="1349444"/>
            <a:ext cx="5023186" cy="33155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2</a:t>
            </a:r>
            <a:endParaRPr lang="ko-KR" altLang="en-US" sz="1000"/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12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 현황의 첫 화면은  승차권 발권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현황 또는 왼쪽메뉴의 승차권 발권 현황 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을 선택하면 승차권 발권 현황 화면으로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조회일자를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5175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6039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5175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6039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5103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49402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494129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5102811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49395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494054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18" name="표 115"/>
          <p:cNvGraphicFramePr>
            <a:graphicFrameLocks noGrp="1"/>
          </p:cNvGraphicFramePr>
          <p:nvPr/>
        </p:nvGraphicFramePr>
        <p:xfrm>
          <a:off x="1538522" y="1397069"/>
          <a:ext cx="4934293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080"/>
                <a:gridCol w="547633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0" name="직선 화살표 연결선 119"/>
          <p:cNvCxnSpPr/>
          <p:nvPr/>
        </p:nvCxnSpPr>
        <p:spPr>
          <a:xfrm rot="10800000" flipV="1">
            <a:off x="676800" y="2481650"/>
            <a:ext cx="694800" cy="56159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 txBox="1"/>
          <p:nvPr/>
        </p:nvSpPr>
        <p:spPr>
          <a:xfrm>
            <a:off x="298826" y="3042606"/>
            <a:ext cx="752800" cy="24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/>
              <a:t>번호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54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graphicFrame>
        <p:nvGraphicFramePr>
          <p:cNvPr id="60" name="표 115"/>
          <p:cNvGraphicFramePr>
            <a:graphicFrameLocks noGrp="1"/>
          </p:cNvGraphicFramePr>
          <p:nvPr/>
        </p:nvGraphicFramePr>
        <p:xfrm>
          <a:off x="1593661" y="1412758"/>
          <a:ext cx="4798039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8505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  <a:gridCol w="439954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조회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11"/>
          <p:cNvSpPr/>
          <p:nvPr/>
        </p:nvSpPr>
        <p:spPr>
          <a:xfrm>
            <a:off x="5940494" y="1412758"/>
            <a:ext cx="451206" cy="2438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5978158" y="1167958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74611" y="1800675"/>
            <a:ext cx="4860104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존재하지 않습니다.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graphicFrame>
        <p:nvGraphicFramePr>
          <p:cNvPr id="35" name="표 115"/>
          <p:cNvGraphicFramePr>
            <a:graphicFrameLocks noGrp="1"/>
          </p:cNvGraphicFramePr>
          <p:nvPr/>
        </p:nvGraphicFramePr>
        <p:xfrm>
          <a:off x="1574611" y="1397069"/>
          <a:ext cx="4860104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120"/>
                <a:gridCol w="592455"/>
                <a:gridCol w="674914"/>
                <a:gridCol w="576208"/>
                <a:gridCol w="280306"/>
                <a:gridCol w="439954"/>
                <a:gridCol w="208280"/>
                <a:gridCol w="439954"/>
                <a:gridCol w="208280"/>
                <a:gridCol w="208280"/>
                <a:gridCol w="548353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조회일자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9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en-US" altLang="ko-KR" sz="1000" b="1">
                <a:latin typeface="Arial"/>
                <a:sym typeface="Wingdings"/>
              </a:rPr>
              <a:t>- </a:t>
            </a:r>
            <a:r>
              <a:rPr lang="ko-KR" altLang="en-US" sz="1000" b="1">
                <a:latin typeface="Arial"/>
                <a:sym typeface="Wingdings"/>
              </a:rPr>
              <a:t>관리자 사용불가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24650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1064"/>
                <a:gridCol w="1224442"/>
                <a:gridCol w="720260"/>
                <a:gridCol w="792286"/>
                <a:gridCol w="165659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05:10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06:10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0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469115" y="1818104"/>
            <a:ext cx="4960863" cy="12347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65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경로, 장애인, 어린이, 인원, 영수금액,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결제상태, 사용포인트, 할인금액,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결제금액이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4007566" y="2189355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31" name="순서도: 대체 처리 103"/>
          <p:cNvSpPr/>
          <p:nvPr/>
        </p:nvSpPr>
        <p:spPr>
          <a:xfrm>
            <a:off x="4004881" y="2424483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32" name="순서도: 대체 처리 103"/>
          <p:cNvSpPr/>
          <p:nvPr/>
        </p:nvSpPr>
        <p:spPr>
          <a:xfrm>
            <a:off x="4004881" y="2684012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cxnSp>
        <p:nvCxnSpPr>
          <p:cNvPr id="133" name="직선 화살표 연결선 119"/>
          <p:cNvCxnSpPr>
            <a:stCxn id="92" idx="1"/>
          </p:cNvCxnSpPr>
          <p:nvPr/>
        </p:nvCxnSpPr>
        <p:spPr>
          <a:xfrm rot="10800000" flipV="1">
            <a:off x="676799" y="2435465"/>
            <a:ext cx="792315" cy="6077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20"/>
          <p:cNvSpPr txBox="1"/>
          <p:nvPr/>
        </p:nvSpPr>
        <p:spPr>
          <a:xfrm>
            <a:off x="298825" y="3042606"/>
            <a:ext cx="983252" cy="24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/>
              <a:t>열차종류 추가</a:t>
            </a:r>
            <a:endParaRPr lang="ko-KR" altLang="en-US" sz="1000"/>
          </a:p>
        </p:txBody>
      </p:sp>
      <p:sp>
        <p:nvSpPr>
          <p:cNvPr id="135" name="직사각형 11"/>
          <p:cNvSpPr/>
          <p:nvPr/>
        </p:nvSpPr>
        <p:spPr>
          <a:xfrm>
            <a:off x="1493496" y="1349444"/>
            <a:ext cx="5023186" cy="33155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136" name="모서리가 둥근 직사각형 13"/>
          <p:cNvSpPr/>
          <p:nvPr/>
        </p:nvSpPr>
        <p:spPr>
          <a:xfrm>
            <a:off x="331319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2</a:t>
            </a:r>
            <a:endParaRPr lang="ko-KR" altLang="en-US" sz="1000"/>
          </a:p>
        </p:txBody>
      </p:sp>
      <p:graphicFrame>
        <p:nvGraphicFramePr>
          <p:cNvPr id="137" name="표 115"/>
          <p:cNvGraphicFramePr>
            <a:graphicFrameLocks noGrp="1"/>
          </p:cNvGraphicFramePr>
          <p:nvPr/>
        </p:nvGraphicFramePr>
        <p:xfrm>
          <a:off x="1538522" y="1397069"/>
          <a:ext cx="4934293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080"/>
                <a:gridCol w="547633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74"/>
          <p:cNvGraphicFramePr>
            <a:graphicFrameLocks noGrp="1"/>
          </p:cNvGraphicFramePr>
          <p:nvPr/>
        </p:nvGraphicFramePr>
        <p:xfrm>
          <a:off x="1548000" y="1900800"/>
          <a:ext cx="4824650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1064"/>
                <a:gridCol w="1224442"/>
                <a:gridCol w="720260"/>
                <a:gridCol w="792286"/>
                <a:gridCol w="165659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05:10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06:10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0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2015-01-01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" name="순서도: 대체 처리 103"/>
          <p:cNvSpPr/>
          <p:nvPr/>
        </p:nvSpPr>
        <p:spPr>
          <a:xfrm>
            <a:off x="3997556" y="2189355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11" name="순서도: 대체 처리 103"/>
          <p:cNvSpPr/>
          <p:nvPr/>
        </p:nvSpPr>
        <p:spPr>
          <a:xfrm>
            <a:off x="3994871" y="2424483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12" name="순서도: 대체 처리 103"/>
          <p:cNvSpPr/>
          <p:nvPr/>
        </p:nvSpPr>
        <p:spPr>
          <a:xfrm>
            <a:off x="3994871" y="2684012"/>
            <a:ext cx="636024" cy="163101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47" name="모서리가 둥근 직사각형 13"/>
          <p:cNvSpPr/>
          <p:nvPr/>
        </p:nvSpPr>
        <p:spPr>
          <a:xfrm>
            <a:off x="3908454" y="1944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908454" y="194470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7"/>
            <a:ext cx="2483246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좌석보기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좌석보기는 현재 예액된 좌석들을 확인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en-US" altLang="ko-KR" sz="1000" b="1">
                <a:solidFill>
                  <a:schemeClr val="tx1"/>
                </a:solidFill>
              </a:rPr>
              <a:t>2. </a:t>
            </a:r>
            <a:r>
              <a:rPr lang="ko-KR" altLang="en-US" sz="1000" b="1">
                <a:solidFill>
                  <a:schemeClr val="tx1"/>
                </a:solidFill>
              </a:rPr>
              <a:t>좌석정보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좌석정보는 좌석보기에서 선택한 행의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좌석정보를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호실수와 좌석수는 선택한 정보에 따라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달라지나.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9" name="직사각형 162"/>
          <p:cNvSpPr/>
          <p:nvPr/>
        </p:nvSpPr>
        <p:spPr>
          <a:xfrm>
            <a:off x="909063" y="3418221"/>
            <a:ext cx="5348622" cy="2225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직사각형 2"/>
          <p:cNvSpPr txBox="1"/>
          <p:nvPr/>
        </p:nvSpPr>
        <p:spPr>
          <a:xfrm>
            <a:off x="927677" y="349409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좌석정보</a:t>
            </a:r>
            <a:endParaRPr lang="ko-KR" altLang="en-US" sz="1400" b="1"/>
          </a:p>
        </p:txBody>
      </p:sp>
      <p:graphicFrame>
        <p:nvGraphicFramePr>
          <p:cNvPr id="51" name="표 174"/>
          <p:cNvGraphicFramePr>
            <a:graphicFrameLocks noGrp="1"/>
          </p:cNvGraphicFramePr>
          <p:nvPr/>
        </p:nvGraphicFramePr>
        <p:xfrm>
          <a:off x="973612" y="3852000"/>
          <a:ext cx="5220624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50"/>
                <a:gridCol w="1224361"/>
                <a:gridCol w="720775"/>
                <a:gridCol w="430530"/>
                <a:gridCol w="576170"/>
                <a:gridCol w="577871"/>
                <a:gridCol w="576208"/>
                <a:gridCol w="432156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출발일시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2015-01-01 05:10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예약자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박서진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모서리가 둥근 직사각형 94"/>
          <p:cNvSpPr/>
          <p:nvPr/>
        </p:nvSpPr>
        <p:spPr>
          <a:xfrm>
            <a:off x="331319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12546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-A11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60" name="직사각형 11"/>
          <p:cNvSpPr/>
          <p:nvPr/>
        </p:nvSpPr>
        <p:spPr>
          <a:xfrm>
            <a:off x="823859" y="3346195"/>
            <a:ext cx="5481364" cy="23711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1" name="모서리가 둥근 직사각형 13"/>
          <p:cNvSpPr/>
          <p:nvPr/>
        </p:nvSpPr>
        <p:spPr>
          <a:xfrm>
            <a:off x="803596" y="32021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2" name="직사각형 15"/>
          <p:cNvSpPr txBox="1"/>
          <p:nvPr/>
        </p:nvSpPr>
        <p:spPr>
          <a:xfrm>
            <a:off x="803596" y="3203169"/>
            <a:ext cx="230469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11"/>
          <p:cNvSpPr/>
          <p:nvPr/>
        </p:nvSpPr>
        <p:spPr>
          <a:xfrm>
            <a:off x="3952688" y="2159801"/>
            <a:ext cx="738527" cy="7212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56"/>
          <p:cNvSpPr/>
          <p:nvPr/>
        </p:nvSpPr>
        <p:spPr>
          <a:xfrm>
            <a:off x="4105482" y="4915298"/>
            <a:ext cx="771407" cy="26306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특실</a:t>
            </a:r>
            <a:endParaRPr lang="ko-KR" altLang="en-US" sz="1200"/>
          </a:p>
        </p:txBody>
      </p:sp>
      <p:sp>
        <p:nvSpPr>
          <p:cNvPr id="87" name="모서리가 둥근 직사각형 56"/>
          <p:cNvSpPr/>
          <p:nvPr/>
        </p:nvSpPr>
        <p:spPr>
          <a:xfrm>
            <a:off x="4969794" y="4923072"/>
            <a:ext cx="1080000" cy="26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일반실</a:t>
            </a:r>
            <a:endParaRPr lang="ko-KR" altLang="en-US" sz="1200"/>
          </a:p>
        </p:txBody>
      </p:sp>
      <p:sp>
        <p:nvSpPr>
          <p:cNvPr id="88" name="모서리가 둥근 직사각형 56"/>
          <p:cNvSpPr/>
          <p:nvPr/>
        </p:nvSpPr>
        <p:spPr>
          <a:xfrm>
            <a:off x="2922146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-A12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89" name="모서리가 둥근 직사각형 56"/>
          <p:cNvSpPr/>
          <p:nvPr/>
        </p:nvSpPr>
        <p:spPr>
          <a:xfrm>
            <a:off x="4362666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2 호실</a:t>
            </a:r>
            <a:r>
              <a:rPr lang="en-US" altLang="ko-KR" sz="1200"/>
              <a:t>-B06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graphicFrame>
        <p:nvGraphicFramePr>
          <p:cNvPr id="114" name="표 115"/>
          <p:cNvGraphicFramePr>
            <a:graphicFrameLocks noGrp="1"/>
          </p:cNvGraphicFramePr>
          <p:nvPr/>
        </p:nvGraphicFramePr>
        <p:xfrm>
          <a:off x="1593661" y="1412758"/>
          <a:ext cx="4798039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8505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  <a:gridCol w="439954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조회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5" name="직사각형 11"/>
          <p:cNvSpPr/>
          <p:nvPr/>
        </p:nvSpPr>
        <p:spPr>
          <a:xfrm>
            <a:off x="5940494" y="1412758"/>
            <a:ext cx="451206" cy="2438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5978158" y="1167958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graphicFrame>
        <p:nvGraphicFramePr>
          <p:cNvPr id="19" name="표 74"/>
          <p:cNvGraphicFramePr>
            <a:graphicFrameLocks noGrp="1"/>
          </p:cNvGraphicFramePr>
          <p:nvPr/>
        </p:nvGraphicFramePr>
        <p:xfrm>
          <a:off x="1548000" y="1900800"/>
          <a:ext cx="484560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1194"/>
                <a:gridCol w="936338"/>
                <a:gridCol w="720260"/>
                <a:gridCol w="864312"/>
                <a:gridCol w="792286"/>
                <a:gridCol w="741217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영수금엑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미결제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47,000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104,000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36,000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58,000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11"/>
          <p:cNvSpPr/>
          <p:nvPr/>
        </p:nvSpPr>
        <p:spPr>
          <a:xfrm>
            <a:off x="1362727" y="1790369"/>
            <a:ext cx="5119613" cy="12060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3601300" y="2881040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53" name="표 115"/>
          <p:cNvGraphicFramePr>
            <a:graphicFrameLocks noGrp="1"/>
          </p:cNvGraphicFramePr>
          <p:nvPr/>
        </p:nvGraphicFramePr>
        <p:xfrm>
          <a:off x="1538522" y="1397069"/>
          <a:ext cx="4934293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080"/>
                <a:gridCol w="547633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존재하지 않습니다.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graphicFrame>
        <p:nvGraphicFramePr>
          <p:cNvPr id="40" name="표 115"/>
          <p:cNvGraphicFramePr>
            <a:graphicFrameLocks noGrp="1"/>
          </p:cNvGraphicFramePr>
          <p:nvPr/>
        </p:nvGraphicFramePr>
        <p:xfrm>
          <a:off x="1538522" y="1397069"/>
          <a:ext cx="4934293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080"/>
                <a:gridCol w="547633"/>
                <a:gridCol w="208280"/>
                <a:gridCol w="439954"/>
                <a:gridCol w="208280"/>
                <a:gridCol w="439954"/>
                <a:gridCol w="208280"/>
                <a:gridCol w="208280"/>
                <a:gridCol w="591804"/>
                <a:gridCol w="208280"/>
                <a:gridCol w="439954"/>
                <a:gridCol w="208280"/>
                <a:gridCol w="439954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~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04175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04175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40180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440180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14041756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974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- 10 메세지를 출력한 후 로그인화면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으로 이동한다.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 탈퇴실패시 실패 메세지 출력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 12:13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 22:37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2357809" y="5579815"/>
            <a:ext cx="1640197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2407094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3241170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2302617" y="5523864"/>
            <a:ext cx="1730839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2212560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2197889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256347" y="5579815"/>
            <a:ext cx="1844101" cy="99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360130" y="6238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1296468" y="6237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201155" y="5523864"/>
            <a:ext cx="1946011" cy="11307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11098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96427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8" name="직사각형 93"/>
          <p:cNvSpPr/>
          <p:nvPr/>
        </p:nvSpPr>
        <p:spPr>
          <a:xfrm>
            <a:off x="4293977" y="5579816"/>
            <a:ext cx="1734410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지금까지 서비스를 이용해주셔서 감사합니다.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9" name="모서리가 둥근 직사각형 94"/>
          <p:cNvSpPr/>
          <p:nvPr/>
        </p:nvSpPr>
        <p:spPr>
          <a:xfrm>
            <a:off x="4799819" y="61222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11"/>
          <p:cNvSpPr/>
          <p:nvPr/>
        </p:nvSpPr>
        <p:spPr>
          <a:xfrm>
            <a:off x="4238785" y="5523865"/>
            <a:ext cx="1830258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4148728" y="54104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4105482" y="5403311"/>
            <a:ext cx="453810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10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069043" y="6003102"/>
            <a:ext cx="478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 txBox="1"/>
          <p:nvPr/>
        </p:nvSpPr>
        <p:spPr>
          <a:xfrm>
            <a:off x="6638400" y="5918192"/>
            <a:ext cx="2418169" cy="852252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p>
            <a:pPr/>
            <a:r>
              <a:rPr lang="ko-KR" altLang="en-US" sz="1000" b="1"/>
              <a:t>탈퇴실패 메세지</a:t>
            </a:r>
            <a:endParaRPr lang="ko-KR" altLang="en-US" sz="1000" b="1"/>
          </a:p>
          <a:p>
            <a:pPr/>
            <a:r>
              <a:rPr lang="ko-KR" altLang="en-US" sz="1000"/>
              <a:t>예약이 만료되지 않은 승차권 또는 결제가 진행중인 승차권이 존재합니다.</a:t>
            </a:r>
            <a:endParaRPr lang="ko-KR" altLang="en-US" sz="1000"/>
          </a:p>
          <a:p>
            <a:pPr/>
            <a:r>
              <a:rPr lang="ko-KR" altLang="en-US" sz="1000"/>
              <a:t>작업을 진행하시려면 해당 승차권의 예약을 취소하셔야 합니다.</a:t>
            </a:r>
            <a:endParaRPr lang="ko-KR" altLang="en-US" sz="1000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8"/>
            <a:ext cx="2358058" cy="420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현재 비밀번호와 새 비밀번호가 일치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 할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비밀번화 새 비밀번호가 일차할 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변경성공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비밀번호 변경 성공 시 확인 메세지 출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후 로그인 화면으로 이동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3141809" y="561374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359548" y="61759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4295886" y="617518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3086617" y="555779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996560" y="544437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981889" y="54358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10" name="모서리가 둥근 직사각형 94"/>
          <p:cNvSpPr/>
          <p:nvPr/>
        </p:nvSpPr>
        <p:spPr>
          <a:xfrm>
            <a:off x="727698" y="6078106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111" name="직사각형 93"/>
          <p:cNvSpPr/>
          <p:nvPr/>
        </p:nvSpPr>
        <p:spPr>
          <a:xfrm>
            <a:off x="400270" y="551698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현재 비밀번호와 동일반 비밀번호는 사용하실 수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104662" y="607918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345078" y="5461037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255021" y="534762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240350" y="533912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16" name="모서리가 둥근 직사각형 94"/>
          <p:cNvSpPr/>
          <p:nvPr/>
        </p:nvSpPr>
        <p:spPr>
          <a:xfrm>
            <a:off x="5902256" y="6166356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117" name="직사각형 93"/>
          <p:cNvSpPr/>
          <p:nvPr/>
        </p:nvSpPr>
        <p:spPr>
          <a:xfrm>
            <a:off x="5574828" y="560523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변경이 완료되었습니다.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8" name="모서리가 둥근 직사각형 94"/>
          <p:cNvSpPr/>
          <p:nvPr/>
        </p:nvSpPr>
        <p:spPr>
          <a:xfrm>
            <a:off x="6279220" y="616743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9" name="직사각형 11"/>
          <p:cNvSpPr/>
          <p:nvPr/>
        </p:nvSpPr>
        <p:spPr>
          <a:xfrm>
            <a:off x="5519636" y="5549287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429579" y="543587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414908" y="54273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1"/>
            <a:ext cx="2358058" cy="328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조회할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승차권 예매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내역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841420" y="1368494"/>
          <a:ext cx="1527656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1909239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승차권 예매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388838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412062"/>
          <a:ext cx="4903251" cy="1371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2809014" y="1315518"/>
            <a:ext cx="1594423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1831971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337597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359195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308719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308719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71798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71901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28982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290851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2340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23507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4498738" y="1359296"/>
            <a:ext cx="690024" cy="29746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4462998" y="1368494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514697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5146972" y="1153443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cxnSp>
        <p:nvCxnSpPr>
          <p:cNvPr id="48" name="직선 화살표 연결선 119"/>
          <p:cNvCxnSpPr/>
          <p:nvPr/>
        </p:nvCxnSpPr>
        <p:spPr>
          <a:xfrm rot="10800000" flipV="1">
            <a:off x="676799" y="2435465"/>
            <a:ext cx="792315" cy="6077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120"/>
          <p:cNvSpPr txBox="1"/>
          <p:nvPr/>
        </p:nvSpPr>
        <p:spPr>
          <a:xfrm>
            <a:off x="298825" y="3042606"/>
            <a:ext cx="683060" cy="24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/>
              <a:t>번호추가</a:t>
            </a:r>
            <a:endParaRPr lang="ko-KR" altLang="en-US" sz="1000"/>
          </a:p>
        </p:txBody>
      </p:sp>
      <p:cxnSp>
        <p:nvCxnSpPr>
          <p:cNvPr id="50" name="직선 화살표 연결선 119"/>
          <p:cNvCxnSpPr>
            <a:stCxn id="30" idx="1"/>
            <a:endCxn id="49" idx="2"/>
          </p:cNvCxnSpPr>
          <p:nvPr/>
        </p:nvCxnSpPr>
        <p:spPr>
          <a:xfrm rot="16200000" flipV="1">
            <a:off x="170234" y="3754340"/>
            <a:ext cx="1812432" cy="87219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1887917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예약매수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 1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110407"/>
            <a:ext cx="3673326" cy="10587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304832" y="1916165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385222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390480"/>
          <a:ext cx="4903251" cy="1371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graphicFrame>
        <p:nvGraphicFramePr>
          <p:cNvPr id="56" name="표 21"/>
          <p:cNvGraphicFramePr>
            <a:graphicFrameLocks noGrp="1"/>
          </p:cNvGraphicFramePr>
          <p:nvPr/>
        </p:nvGraphicFramePr>
        <p:xfrm>
          <a:off x="2809014" y="1368494"/>
          <a:ext cx="1527656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모서리가 둥근 직사각형 94"/>
          <p:cNvSpPr/>
          <p:nvPr/>
        </p:nvSpPr>
        <p:spPr>
          <a:xfrm>
            <a:off x="4466332" y="1359296"/>
            <a:ext cx="690024" cy="29746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157884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177508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187267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graphicFrame>
        <p:nvGraphicFramePr>
          <p:cNvPr id="57" name="표 21"/>
          <p:cNvGraphicFramePr>
            <a:graphicFrameLocks noGrp="1"/>
          </p:cNvGraphicFramePr>
          <p:nvPr/>
        </p:nvGraphicFramePr>
        <p:xfrm>
          <a:off x="2809014" y="1368494"/>
          <a:ext cx="1527656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모서리가 둥근 직사각형 94"/>
          <p:cNvSpPr/>
          <p:nvPr/>
        </p:nvSpPr>
        <p:spPr>
          <a:xfrm>
            <a:off x="4466332" y="1359296"/>
            <a:ext cx="690024" cy="29746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32166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조회일시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47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조회일시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조회일시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640069" cy="23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r>
              <a:rPr lang="ko-KR" altLang="en-US" sz="1000" b="1"/>
              <a:t> 특실</a:t>
            </a:r>
            <a:endParaRPr lang="ko-KR" altLang="en-US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116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4987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2자리까지만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557850" y="57238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3775589" y="62860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4711927" y="62853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128385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502658" y="5703646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3293941" y="57801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3279271" y="576208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435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예약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예약을 취소합니다.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취소여부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작업취소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취소: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 장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운임금액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149,200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할인금액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영수금액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1001,900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811150"/>
          <a:ext cx="4894350" cy="259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9599"/>
                <a:gridCol w="590512"/>
                <a:gridCol w="923458"/>
                <a:gridCol w="1007409"/>
                <a:gridCol w="1007409"/>
                <a:gridCol w="855959"/>
              </a:tblGrid>
              <a:tr h="39624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473976"/>
            <a:ext cx="4991277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않으시면 일정기간 경과 후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2898983" y="5847021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2836481" y="5800713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2722411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2707741" y="605018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296468"/>
            <a:ext cx="4981398" cy="13506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76877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1609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4518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44334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1036940" y="42251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1254679" y="47873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2191017" y="47866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981748" y="4204946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891691" y="40558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877020" y="404730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0"/>
          <p:cNvSpPr/>
          <p:nvPr/>
        </p:nvSpPr>
        <p:spPr>
          <a:xfrm>
            <a:off x="4195451" y="5845612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 취소</a:t>
            </a:r>
            <a:endParaRPr lang="ko-KR" altLang="en-US" sz="1000" b="1"/>
          </a:p>
        </p:txBody>
      </p:sp>
      <p:sp>
        <p:nvSpPr>
          <p:cNvPr id="44" name="직사각형 11"/>
          <p:cNvSpPr/>
          <p:nvPr/>
        </p:nvSpPr>
        <p:spPr>
          <a:xfrm>
            <a:off x="4132949" y="5799304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4022734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4008064" y="6050184"/>
            <a:ext cx="230499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3977298" y="422516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예약을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195037" y="478736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131375" y="4786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3922106" y="420494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832049" y="40558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817378" y="40473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53" name="직선 화살표 연결선 52"/>
          <p:cNvCxnSpPr>
            <a:stCxn id="27" idx="1"/>
            <a:endCxn id="54" idx="3"/>
          </p:cNvCxnSpPr>
          <p:nvPr/>
        </p:nvCxnSpPr>
        <p:spPr>
          <a:xfrm rot="10800000">
            <a:off x="1107519" y="3246692"/>
            <a:ext cx="405027" cy="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 txBox="1"/>
          <p:nvPr/>
        </p:nvSpPr>
        <p:spPr>
          <a:xfrm>
            <a:off x="250440" y="3110964"/>
            <a:ext cx="857079" cy="2714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200" b="1" i="1"/>
              <a:t>호실 추가</a:t>
            </a:r>
            <a:endParaRPr lang="ko-KR" altLang="en-US" sz="1200" b="1" i="1"/>
          </a:p>
        </p:txBody>
      </p:sp>
      <p:cxnSp>
        <p:nvCxnSpPr>
          <p:cNvPr id="55" name="직선 화살표 연결선 52"/>
          <p:cNvCxnSpPr>
            <a:endCxn id="56" idx="3"/>
          </p:cNvCxnSpPr>
          <p:nvPr/>
        </p:nvCxnSpPr>
        <p:spPr>
          <a:xfrm rot="10800000">
            <a:off x="1107519" y="2830886"/>
            <a:ext cx="405027" cy="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3"/>
          <p:cNvSpPr txBox="1"/>
          <p:nvPr/>
        </p:nvSpPr>
        <p:spPr>
          <a:xfrm>
            <a:off x="250440" y="2694728"/>
            <a:ext cx="857079" cy="2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200" b="1" i="1"/>
              <a:t>번호 추가</a:t>
            </a:r>
            <a:endParaRPr lang="ko-KR" altLang="en-US" sz="1200" b="1" i="1"/>
          </a:p>
        </p:txBody>
      </p:sp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11"/>
          <p:cNvSpPr/>
          <p:nvPr/>
        </p:nvSpPr>
        <p:spPr>
          <a:xfrm>
            <a:off x="1584572" y="1296468"/>
            <a:ext cx="4842252" cy="35296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573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포인트사용함에 체크를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하게되면 햔재 사용가능한 포인트는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자동입력되며 사용할 포인트는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현재 사용가능한 포인트보다 많을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없으며 1포인트 이상은 사용해야한다.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운임요금은 할인해택이 적용되지 않은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원 요금이다.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할인금액은 현재 할인받을 수 있는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금액이다.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추가할인요금은 사용포인트에 의해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추가적으로 할인받을 수 있는 금액이다.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결제금액은 사용자가 지불할 실 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포인트를 사용한다면 미입력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en-US" altLang="ko-KR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작업을 취소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취소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작업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- 취소 : 상태 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5387" cy="3413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7055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 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/>
                      <a:endParaRPr lang="ko-KR" altLang="en-US" sz="1000"/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사용안함          사용함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1920">
                <a:tc v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현재 사용가능한 포인트 입니다.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 포인트를 사용합니다.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72,000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36,000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추가할인금액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5,000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31,000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rot="10695007" flipV="1">
            <a:off x="3341771" y="3313196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070541" y="4923538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215829" y="4391118"/>
            <a:ext cx="1674700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각 필드에대한 미입력을 알리는 메세지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678470" y="495331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86446" y="41115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71776" y="410301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0638" y="4351734"/>
            <a:ext cx="1800470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025092" y="4897768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881040" y="510766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2885420" y="511821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1890529" y="5551051"/>
            <a:ext cx="2072845" cy="95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추가할인금액은 0원이며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결제금액은 **원입니다,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2108268" y="61692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3044606" y="616844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1835337" y="5469499"/>
            <a:ext cx="2187396" cy="11120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745280" y="54376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730609" y="542913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직사각형 24"/>
          <p:cNvSpPr/>
          <p:nvPr/>
        </p:nvSpPr>
        <p:spPr>
          <a:xfrm>
            <a:off x="4222957" y="4933063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1" name="직사각형 11"/>
          <p:cNvSpPr/>
          <p:nvPr/>
        </p:nvSpPr>
        <p:spPr>
          <a:xfrm>
            <a:off x="4177508" y="4907293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5118991" y="5035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5123371" y="504619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직사각형 93"/>
          <p:cNvSpPr/>
          <p:nvPr/>
        </p:nvSpPr>
        <p:spPr>
          <a:xfrm>
            <a:off x="4393352" y="581863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진행중인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94"/>
          <p:cNvSpPr/>
          <p:nvPr/>
        </p:nvSpPr>
        <p:spPr>
          <a:xfrm>
            <a:off x="4611091" y="63808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66" name="모서리가 둥근 직사각형 94"/>
          <p:cNvSpPr/>
          <p:nvPr/>
        </p:nvSpPr>
        <p:spPr>
          <a:xfrm>
            <a:off x="5547429" y="638008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67" name="직사각형 11"/>
          <p:cNvSpPr/>
          <p:nvPr/>
        </p:nvSpPr>
        <p:spPr>
          <a:xfrm>
            <a:off x="4338160" y="579841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8" name="모서리가 둥근 직사각형 13"/>
          <p:cNvSpPr/>
          <p:nvPr/>
        </p:nvSpPr>
        <p:spPr>
          <a:xfrm>
            <a:off x="4222710" y="571177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직사각형 15"/>
          <p:cNvSpPr txBox="1"/>
          <p:nvPr/>
        </p:nvSpPr>
        <p:spPr>
          <a:xfrm>
            <a:off x="4208038" y="570327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22"/>
          <p:cNvSpPr/>
          <p:nvPr/>
        </p:nvSpPr>
        <p:spPr>
          <a:xfrm rot="10823635" flipV="1">
            <a:off x="3348000" y="3544608"/>
            <a:ext cx="514800" cy="19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5000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3" name="타원 20"/>
          <p:cNvSpPr/>
          <p:nvPr/>
        </p:nvSpPr>
        <p:spPr>
          <a:xfrm>
            <a:off x="3385222" y="3084447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74" name="타원 21"/>
          <p:cNvSpPr/>
          <p:nvPr/>
        </p:nvSpPr>
        <p:spPr>
          <a:xfrm>
            <a:off x="4249534" y="3084447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296162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0"/>
            <a:ext cx="2445489" cy="16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결제가 완려된 승차권들의 상세정보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매 수에 따라 츨력되는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승차권 갯수가 달라진다.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1800650" y="1867369"/>
          <a:ext cx="4278630" cy="2575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630"/>
              </a:tblGrid>
              <a:tr h="320040">
                <a:tc>
                  <a:txBody>
                    <a:bodyPr vert="horz" wrap="square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3000" b="1">
                          <a:solidFill>
                            <a:schemeClr val="tx1"/>
                          </a:solidFill>
                        </a:rPr>
                        <a:t>서울    </a:t>
                      </a:r>
                      <a:r>
                        <a:rPr lang="ko-KR" altLang="en-US" sz="3000">
                          <a:solidFill>
                            <a:schemeClr val="tx1"/>
                          </a:solidFill>
                        </a:rPr>
                        <a:t>▶    부산</a:t>
                      </a: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2015-01-08 15:30    2015-01-08 18:30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누리호 8871</a:t>
                      </a:r>
                      <a:r>
                        <a:rPr lang="ko-KR" altLang="en-US" sz="1000"/>
                        <a:t>    3 호차 (특실)    B03 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승차자 -- (장애 1~3 급)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 56,000 원    할인금액 18,480 원    영수금액 37,520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결제자 하우성    결제일 2015-01-11 13:53    매 수 4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총 운임요금 224,000 원    총 할인금액 66,640 원    추가 할인금액 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결제금액 157,360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746262" y="1805387"/>
            <a:ext cx="4394865" cy="27161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368171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49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6012"/>
                <a:gridCol w="705695"/>
                <a:gridCol w="734824"/>
                <a:gridCol w="662799"/>
                <a:gridCol w="1209876"/>
                <a:gridCol w="55804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발권현황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578785" y="1707839"/>
            <a:ext cx="962372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발권현황보기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982810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1594097" y="1953563"/>
            <a:ext cx="962372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발권현황보기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607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398540"/>
                <a:gridCol w="687411"/>
                <a:gridCol w="1399935"/>
                <a:gridCol w="90058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예약매수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537638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104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277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277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예매가 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5200990" y="820861"/>
            <a:ext cx="345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H="1">
            <a:off x="5268290" y="1098572"/>
            <a:ext cx="555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"/>
          <p:cNvSpPr txBox="1"/>
          <p:nvPr/>
        </p:nvSpPr>
        <p:spPr>
          <a:xfrm>
            <a:off x="4302510" y="706003"/>
            <a:ext cx="980851" cy="23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결제금액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296"/>
            <a:ext cx="2445489" cy="359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결제가 완려된 승차권들의 상세정보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매 수에 따라 츨력되는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승차권 갯수가 달라진다.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예매가 정상취소 되었을 때 메세지 출력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버튼 클릭 시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3160055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발권현황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86937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발권현황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21968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누리호 887</a:t>
            </a:r>
            <a:r>
              <a:rPr lang="ko-KR" altLang="en-US" sz="1200" b="1">
                <a:solidFill>
                  <a:schemeClr val="tx1"/>
                </a:solidFill>
              </a:rPr>
              <a:t> 서울▶부산행의 예매가 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928004" y="578188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19946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05032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0418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57" name="표 16"/>
          <p:cNvGraphicFramePr>
            <a:graphicFrameLocks noGrp="1"/>
          </p:cNvGraphicFramePr>
          <p:nvPr/>
        </p:nvGraphicFramePr>
        <p:xfrm>
          <a:off x="1855038" y="2027536"/>
          <a:ext cx="4278630" cy="2575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630"/>
              </a:tblGrid>
              <a:tr h="320040">
                <a:tc>
                  <a:txBody>
                    <a:bodyPr vert="horz" wrap="square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3000" b="1">
                          <a:solidFill>
                            <a:schemeClr val="tx1"/>
                          </a:solidFill>
                        </a:rPr>
                        <a:t>서울    </a:t>
                      </a:r>
                      <a:r>
                        <a:rPr lang="ko-KR" altLang="en-US" sz="3000">
                          <a:solidFill>
                            <a:schemeClr val="tx1"/>
                          </a:solidFill>
                        </a:rPr>
                        <a:t>▶    부산</a:t>
                      </a: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2015-01-08 15:30    2015-01-08 18:30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누리호 8871</a:t>
                      </a:r>
                      <a:r>
                        <a:rPr lang="ko-KR" altLang="en-US" sz="1000"/>
                        <a:t>    3 호차 (특실)    B03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승차자 -- (장애 1~3 급)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 56,000 원    할인금액 18,480 원    영수금액 37,520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결제자 하우성    결제일 2015-01-11 13:53    매 수 4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총 운임요금 224,000 원    총 할인금액 66,640 원    추가 할인금액 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결제금액 157,360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11"/>
          <p:cNvSpPr/>
          <p:nvPr/>
        </p:nvSpPr>
        <p:spPr>
          <a:xfrm>
            <a:off x="1800650" y="1965555"/>
            <a:ext cx="4394865" cy="27161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9" name="모서리가 둥근 직사각형 13"/>
          <p:cNvSpPr/>
          <p:nvPr/>
        </p:nvSpPr>
        <p:spPr>
          <a:xfrm>
            <a:off x="1916342" y="18252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0" name="직사각형 15"/>
          <p:cNvSpPr txBox="1"/>
          <p:nvPr/>
        </p:nvSpPr>
        <p:spPr>
          <a:xfrm>
            <a:off x="1901671" y="181676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1" name="직사각형 93"/>
          <p:cNvSpPr/>
          <p:nvPr/>
        </p:nvSpPr>
        <p:spPr>
          <a:xfrm>
            <a:off x="1456388" y="51476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누리호 8871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2" name="모서리가 둥근 직사각형 94"/>
          <p:cNvSpPr/>
          <p:nvPr/>
        </p:nvSpPr>
        <p:spPr>
          <a:xfrm>
            <a:off x="1674127" y="57098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63" name="모서리가 둥근 직사각형 94"/>
          <p:cNvSpPr/>
          <p:nvPr/>
        </p:nvSpPr>
        <p:spPr>
          <a:xfrm>
            <a:off x="2610465" y="57091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64" name="직사각형 11"/>
          <p:cNvSpPr/>
          <p:nvPr/>
        </p:nvSpPr>
        <p:spPr>
          <a:xfrm>
            <a:off x="1401196" y="5127437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5" name="모서리가 둥근 직사각형 13"/>
          <p:cNvSpPr/>
          <p:nvPr/>
        </p:nvSpPr>
        <p:spPr>
          <a:xfrm>
            <a:off x="1311139" y="49782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직사각형 15"/>
          <p:cNvSpPr txBox="1"/>
          <p:nvPr/>
        </p:nvSpPr>
        <p:spPr>
          <a:xfrm>
            <a:off x="1296468" y="496979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anchor="ctr"/>
      <a:lstStyle>
        <a:defPPr algn="ctr">
          <a:defRPr lang="ko-KR" altLang="en-US" sz="1000" b="1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2015-02-17T00:27:05.669</dcterms:modified>
  <cp:revision>2093</cp:revision>
  <dc:subject/>
  <dc:title>슬라이드 1</dc:title>
</cp:coreProperties>
</file>