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Extension="gif" ContentType="image/gif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94"/>
  </p:sldMasterIdLst>
  <p:notesMasterIdLst>
    <p:notesMasterId r:id="rId96"/>
  </p:notesMasterIdLst>
  <p:handoutMasterIdLst>
    <p:handoutMasterId r:id="rId97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</p:sldIdLst>
  <p:sldSz cx="9145588" cy="6858000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hiddenSlides="1" frameSlides="1"/>
  <p:showPr>
    <p:present/>
    <p:sldAll/>
    <p:penClr>
      <a:srgbClr val="ff0000">
        <a:alpha val="100000"/>
      </a:srgbClr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보통 스타일 1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617"/>
    <p:restoredTop sz="97241"/>
  </p:normalViewPr>
  <p:slideViewPr>
    <p:cSldViewPr snapToObjects="1">
      <p:cViewPr>
        <p:scale>
          <a:sx n="66" d="100"/>
          <a:sy n="66" d="100"/>
        </p:scale>
        <p:origin x="-738" y="-126"/>
      </p:cViewPr>
      <p:guideLst>
        <p:guide orient="horz" pos="2154"/>
        <p:guide orient="horz" pos="2425"/>
        <p:guide orient="horz" pos="2303"/>
        <p:guide orient="horz" pos="2642"/>
        <p:guide orient="horz" pos="3460"/>
        <p:guide orient="horz" pos="1185"/>
        <p:guide orient="horz" pos="2818"/>
        <p:guide orient="horz" pos="1886"/>
        <p:guide orient="horz" pos="3193"/>
        <p:guide orient="horz" pos="2250"/>
        <p:guide pos="2878"/>
        <p:guide pos="5772"/>
        <p:guide pos="-106"/>
        <p:guide pos="3946"/>
        <p:guide pos="3903"/>
        <p:guide pos="52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44"/>
    </p:cViewPr>
  </p:sorterViewPr>
  <p:gridSpacing cx="73754624" cy="7375462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slide" Target="slides/slide27.xml"  /><Relationship Id="rId28" Type="http://schemas.openxmlformats.org/officeDocument/2006/relationships/slide" Target="slides/slide28.xml"  /><Relationship Id="rId29" Type="http://schemas.openxmlformats.org/officeDocument/2006/relationships/slide" Target="slides/slide29.xml"  /><Relationship Id="rId3" Type="http://schemas.openxmlformats.org/officeDocument/2006/relationships/slide" Target="slides/slide3.xml"  /><Relationship Id="rId30" Type="http://schemas.openxmlformats.org/officeDocument/2006/relationships/slide" Target="slides/slide30.xml"  /><Relationship Id="rId31" Type="http://schemas.openxmlformats.org/officeDocument/2006/relationships/slide" Target="slides/slide31.xml"  /><Relationship Id="rId32" Type="http://schemas.openxmlformats.org/officeDocument/2006/relationships/slide" Target="slides/slide32.xml"  /><Relationship Id="rId33" Type="http://schemas.openxmlformats.org/officeDocument/2006/relationships/slide" Target="slides/slide33.xml"  /><Relationship Id="rId34" Type="http://schemas.openxmlformats.org/officeDocument/2006/relationships/slide" Target="slides/slide34.xml"  /><Relationship Id="rId35" Type="http://schemas.openxmlformats.org/officeDocument/2006/relationships/slide" Target="slides/slide35.xml"  /><Relationship Id="rId36" Type="http://schemas.openxmlformats.org/officeDocument/2006/relationships/slide" Target="slides/slide36.xml"  /><Relationship Id="rId37" Type="http://schemas.openxmlformats.org/officeDocument/2006/relationships/slide" Target="slides/slide37.xml"  /><Relationship Id="rId38" Type="http://schemas.openxmlformats.org/officeDocument/2006/relationships/slide" Target="slides/slide38.xml"  /><Relationship Id="rId39" Type="http://schemas.openxmlformats.org/officeDocument/2006/relationships/slide" Target="slides/slide39.xml"  /><Relationship Id="rId4" Type="http://schemas.openxmlformats.org/officeDocument/2006/relationships/slide" Target="slides/slide4.xml"  /><Relationship Id="rId40" Type="http://schemas.openxmlformats.org/officeDocument/2006/relationships/slide" Target="slides/slide40.xml"  /><Relationship Id="rId41" Type="http://schemas.openxmlformats.org/officeDocument/2006/relationships/slide" Target="slides/slide41.xml"  /><Relationship Id="rId42" Type="http://schemas.openxmlformats.org/officeDocument/2006/relationships/slide" Target="slides/slide42.xml"  /><Relationship Id="rId43" Type="http://schemas.openxmlformats.org/officeDocument/2006/relationships/slide" Target="slides/slide43.xml"  /><Relationship Id="rId44" Type="http://schemas.openxmlformats.org/officeDocument/2006/relationships/slide" Target="slides/slide44.xml"  /><Relationship Id="rId45" Type="http://schemas.openxmlformats.org/officeDocument/2006/relationships/slide" Target="slides/slide45.xml"  /><Relationship Id="rId46" Type="http://schemas.openxmlformats.org/officeDocument/2006/relationships/slide" Target="slides/slide46.xml"  /><Relationship Id="rId47" Type="http://schemas.openxmlformats.org/officeDocument/2006/relationships/slide" Target="slides/slide47.xml"  /><Relationship Id="rId48" Type="http://schemas.openxmlformats.org/officeDocument/2006/relationships/slide" Target="slides/slide48.xml"  /><Relationship Id="rId49" Type="http://schemas.openxmlformats.org/officeDocument/2006/relationships/slide" Target="slides/slide49.xml"  /><Relationship Id="rId5" Type="http://schemas.openxmlformats.org/officeDocument/2006/relationships/slide" Target="slides/slide5.xml"  /><Relationship Id="rId50" Type="http://schemas.openxmlformats.org/officeDocument/2006/relationships/slide" Target="slides/slide50.xml"  /><Relationship Id="rId51" Type="http://schemas.openxmlformats.org/officeDocument/2006/relationships/slide" Target="slides/slide51.xml"  /><Relationship Id="rId52" Type="http://schemas.openxmlformats.org/officeDocument/2006/relationships/slide" Target="slides/slide52.xml"  /><Relationship Id="rId53" Type="http://schemas.openxmlformats.org/officeDocument/2006/relationships/slide" Target="slides/slide53.xml"  /><Relationship Id="rId54" Type="http://schemas.openxmlformats.org/officeDocument/2006/relationships/slide" Target="slides/slide54.xml"  /><Relationship Id="rId55" Type="http://schemas.openxmlformats.org/officeDocument/2006/relationships/slide" Target="slides/slide55.xml"  /><Relationship Id="rId56" Type="http://schemas.openxmlformats.org/officeDocument/2006/relationships/slide" Target="slides/slide56.xml"  /><Relationship Id="rId57" Type="http://schemas.openxmlformats.org/officeDocument/2006/relationships/slide" Target="slides/slide57.xml"  /><Relationship Id="rId58" Type="http://schemas.openxmlformats.org/officeDocument/2006/relationships/slide" Target="slides/slide58.xml"  /><Relationship Id="rId59" Type="http://schemas.openxmlformats.org/officeDocument/2006/relationships/slide" Target="slides/slide59.xml"  /><Relationship Id="rId6" Type="http://schemas.openxmlformats.org/officeDocument/2006/relationships/slide" Target="slides/slide6.xml"  /><Relationship Id="rId60" Type="http://schemas.openxmlformats.org/officeDocument/2006/relationships/slide" Target="slides/slide60.xml"  /><Relationship Id="rId61" Type="http://schemas.openxmlformats.org/officeDocument/2006/relationships/slide" Target="slides/slide61.xml"  /><Relationship Id="rId62" Type="http://schemas.openxmlformats.org/officeDocument/2006/relationships/slide" Target="slides/slide62.xml"  /><Relationship Id="rId63" Type="http://schemas.openxmlformats.org/officeDocument/2006/relationships/slide" Target="slides/slide63.xml"  /><Relationship Id="rId64" Type="http://schemas.openxmlformats.org/officeDocument/2006/relationships/slide" Target="slides/slide64.xml"  /><Relationship Id="rId65" Type="http://schemas.openxmlformats.org/officeDocument/2006/relationships/slide" Target="slides/slide65.xml"  /><Relationship Id="rId66" Type="http://schemas.openxmlformats.org/officeDocument/2006/relationships/slide" Target="slides/slide66.xml"  /><Relationship Id="rId67" Type="http://schemas.openxmlformats.org/officeDocument/2006/relationships/slide" Target="slides/slide67.xml"  /><Relationship Id="rId68" Type="http://schemas.openxmlformats.org/officeDocument/2006/relationships/slide" Target="slides/slide68.xml"  /><Relationship Id="rId69" Type="http://schemas.openxmlformats.org/officeDocument/2006/relationships/slide" Target="slides/slide69.xml"  /><Relationship Id="rId7" Type="http://schemas.openxmlformats.org/officeDocument/2006/relationships/slide" Target="slides/slide7.xml"  /><Relationship Id="rId70" Type="http://schemas.openxmlformats.org/officeDocument/2006/relationships/slide" Target="slides/slide70.xml"  /><Relationship Id="rId71" Type="http://schemas.openxmlformats.org/officeDocument/2006/relationships/slide" Target="slides/slide71.xml"  /><Relationship Id="rId72" Type="http://schemas.openxmlformats.org/officeDocument/2006/relationships/slide" Target="slides/slide72.xml"  /><Relationship Id="rId73" Type="http://schemas.openxmlformats.org/officeDocument/2006/relationships/slide" Target="slides/slide73.xml"  /><Relationship Id="rId74" Type="http://schemas.openxmlformats.org/officeDocument/2006/relationships/slide" Target="slides/slide74.xml"  /><Relationship Id="rId75" Type="http://schemas.openxmlformats.org/officeDocument/2006/relationships/slide" Target="slides/slide75.xml"  /><Relationship Id="rId76" Type="http://schemas.openxmlformats.org/officeDocument/2006/relationships/slide" Target="slides/slide76.xml"  /><Relationship Id="rId77" Type="http://schemas.openxmlformats.org/officeDocument/2006/relationships/slide" Target="slides/slide77.xml"  /><Relationship Id="rId78" Type="http://schemas.openxmlformats.org/officeDocument/2006/relationships/slide" Target="slides/slide78.xml"  /><Relationship Id="rId79" Type="http://schemas.openxmlformats.org/officeDocument/2006/relationships/slide" Target="slides/slide79.xml"  /><Relationship Id="rId8" Type="http://schemas.openxmlformats.org/officeDocument/2006/relationships/slide" Target="slides/slide8.xml"  /><Relationship Id="rId80" Type="http://schemas.openxmlformats.org/officeDocument/2006/relationships/slide" Target="slides/slide80.xml"  /><Relationship Id="rId81" Type="http://schemas.openxmlformats.org/officeDocument/2006/relationships/slide" Target="slides/slide81.xml"  /><Relationship Id="rId82" Type="http://schemas.openxmlformats.org/officeDocument/2006/relationships/slide" Target="slides/slide82.xml"  /><Relationship Id="rId83" Type="http://schemas.openxmlformats.org/officeDocument/2006/relationships/slide" Target="slides/slide83.xml"  /><Relationship Id="rId84" Type="http://schemas.openxmlformats.org/officeDocument/2006/relationships/slide" Target="slides/slide84.xml"  /><Relationship Id="rId85" Type="http://schemas.openxmlformats.org/officeDocument/2006/relationships/slide" Target="slides/slide85.xml"  /><Relationship Id="rId86" Type="http://schemas.openxmlformats.org/officeDocument/2006/relationships/slide" Target="slides/slide86.xml"  /><Relationship Id="rId87" Type="http://schemas.openxmlformats.org/officeDocument/2006/relationships/slide" Target="slides/slide87.xml"  /><Relationship Id="rId88" Type="http://schemas.openxmlformats.org/officeDocument/2006/relationships/slide" Target="slides/slide88.xml"  /><Relationship Id="rId89" Type="http://schemas.openxmlformats.org/officeDocument/2006/relationships/slide" Target="slides/slide89.xml"  /><Relationship Id="rId9" Type="http://schemas.openxmlformats.org/officeDocument/2006/relationships/slide" Target="slides/slide9.xml"  /><Relationship Id="rId90" Type="http://schemas.openxmlformats.org/officeDocument/2006/relationships/slide" Target="slides/slide90.xml"  /><Relationship Id="rId91" Type="http://schemas.openxmlformats.org/officeDocument/2006/relationships/slide" Target="slides/slide91.xml"  /><Relationship Id="rId92" Type="http://schemas.openxmlformats.org/officeDocument/2006/relationships/presProps" Target="presProps.xml"  /><Relationship Id="rId93" Type="http://schemas.openxmlformats.org/officeDocument/2006/relationships/viewProps" Target="viewProps.xml"  /><Relationship Id="rId94" Type="http://schemas.openxmlformats.org/officeDocument/2006/relationships/slideMaster" Target="slideMasters/slideMaster1.xml"  /><Relationship Id="rId95" Type="http://schemas.openxmlformats.org/officeDocument/2006/relationships/theme" Target="theme/theme1.xml"  /><Relationship Id="rId96" Type="http://schemas.openxmlformats.org/officeDocument/2006/relationships/notesMaster" Target="notesMasters/notesMaster1.xml"  /><Relationship Id="rId97" Type="http://schemas.openxmlformats.org/officeDocument/2006/relationships/handoutMaster" Target="handoutMasters/handoutMaster1.xml"  /><Relationship Id="rId98" Type="http://schemas.openxmlformats.org/officeDocument/2006/relationships/tableStyles" Target="tableStyle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8101FA86-8D90-44CB-859B-1916FF84CB11}" type="datetimeFigureOut">
              <a:rPr lang="ko-KR" altLang="en-US"/>
              <a:pPr/>
              <a:t>2015-01-15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F450E784-2449-4FFD-AA69-3F5CFAA75BC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E2B2BC9D-A816-4D0A-858B-1D023B3A8ACA}" type="datetimeFigureOut">
              <a:rPr lang="ko-KR" altLang="en-US"/>
              <a:pPr/>
              <a:t>2015-01-15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744" y="685800"/>
            <a:ext cx="45725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4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6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7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8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9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0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2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3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4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5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6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7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8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9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0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2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3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4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6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7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8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4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5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6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2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2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3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53</a:t>
            </a:fld>
            <a:endParaRPr lang="en-US" altLang="en-US"/>
          </a:p>
        </p:txBody>
      </p:sp>
    </p:spTree>
  </p:cSld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56</a:t>
            </a:fld>
            <a:endParaRPr lang="en-US" altLang="en-US"/>
          </a:p>
        </p:txBody>
      </p:sp>
    </p:spTree>
  </p:cSld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57</a:t>
            </a:fld>
            <a:endParaRPr lang="en-US" altLang="en-US"/>
          </a:p>
        </p:txBody>
      </p:sp>
    </p:spTree>
  </p:cSld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58</a:t>
            </a:fld>
            <a:endParaRPr lang="en-US" altLang="en-US"/>
          </a:p>
        </p:txBody>
      </p:sp>
    </p:spTree>
  </p:cSld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74</a:t>
            </a:fld>
            <a:endParaRPr lang="en-US" altLang="en-US"/>
          </a:p>
        </p:txBody>
      </p:sp>
    </p:spTree>
  </p:cSld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75</a:t>
            </a:fld>
            <a:endParaRPr lang="en-US" altLang="en-US"/>
          </a:p>
        </p:txBody>
      </p:sp>
    </p:spTree>
  </p:cSld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76</a:t>
            </a:fld>
            <a:endParaRPr lang="en-US" altLang="en-US"/>
          </a:p>
        </p:txBody>
      </p:sp>
    </p:spTree>
  </p:cSld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82</a:t>
            </a:fld>
            <a:endParaRPr lang="en-US" altLang="en-US"/>
          </a:p>
        </p:txBody>
      </p:sp>
    </p:spTree>
  </p:cSld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83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gif"  /><Relationship Id="rId3" Type="http://schemas.openxmlformats.org/officeDocument/2006/relationships/image" Target="../media/image4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gif"  /><Relationship Id="rId3" Type="http://schemas.openxmlformats.org/officeDocument/2006/relationships/image" Target="../media/image6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title" preserve="1">
  <p:cSld name="mai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/>
          <p:cNvSpPr/>
          <p:nvPr userDrawn="1"/>
        </p:nvSpPr>
        <p:spPr>
          <a:xfrm>
            <a:off x="0" y="2447475"/>
            <a:ext cx="9143389" cy="9814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/>
          <p:cNvSpPr/>
          <p:nvPr userDrawn="1"/>
        </p:nvSpPr>
        <p:spPr>
          <a:xfrm>
            <a:off x="0" y="0"/>
            <a:ext cx="9143389" cy="9814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_title" type="blank" preserve="1">
  <p:cSld name="sub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/>
          <p:nvPr userDrawn="1"/>
        </p:nvSpPr>
        <p:spPr>
          <a:xfrm>
            <a:off x="1618934" y="3429000"/>
            <a:ext cx="7023968" cy="778217"/>
          </a:xfrm>
          <a:prstGeom prst="rect">
            <a:avLst/>
          </a:prstGeom>
          <a:gradFill flip="xy" rotWithShape="1">
            <a:gsLst>
              <a:gs pos="0">
                <a:schemeClr val="bg1">
                  <a:lumMod val="60000"/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</a:ln>
        </p:spPr>
      </p:sp>
      <p:sp>
        <p:nvSpPr>
          <p:cNvPr id="7" name="직사각형 6"/>
          <p:cNvSpPr/>
          <p:nvPr userDrawn="1"/>
        </p:nvSpPr>
        <p:spPr>
          <a:xfrm>
            <a:off x="8710754" y="3457575"/>
            <a:ext cx="197246" cy="749642"/>
          </a:xfrm>
          <a:prstGeom prst="rect">
            <a:avLst/>
          </a:prstGeom>
          <a:solidFill>
            <a:schemeClr val="bg1">
              <a:lumMod val="60000"/>
            </a:schemeClr>
          </a:solidFill>
          <a:ln>
            <a:solidFill>
              <a:schemeClr val="bg1">
                <a:lumMod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_menu" preserve="1">
  <p:cSld name="def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main" preserve="1">
  <p:cSld name="first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288036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로그인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sp>
        <p:nvSpPr>
          <p:cNvPr id="2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27" name="모서리가 둥근 직사각형 9"/>
          <p:cNvSpPr/>
          <p:nvPr userDrawn="1"/>
        </p:nvSpPr>
        <p:spPr>
          <a:xfrm>
            <a:off x="4825742" y="136199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4"/>
          <p:cNvSpPr/>
          <p:nvPr userDrawn="1"/>
        </p:nvSpPr>
        <p:spPr>
          <a:xfrm>
            <a:off x="4878905" y="134527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회원가입</a:t>
            </a:r>
          </a:p>
        </p:txBody>
      </p:sp>
      <p:pic>
        <p:nvPicPr>
          <p:cNvPr id="29" name="그림 28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0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admin_menu_1" preserve="1">
  <p:cSld name="admin_m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06038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  <a:endParaRPr lang="ko-KR" altLang="en-US" sz="1000" b="1" i="0" spc="5">
              <a:solidFill>
                <a:schemeClr val="bg1"/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0" name="직사각형 10"/>
          <p:cNvSpPr txBox="1"/>
          <p:nvPr userDrawn="1"/>
        </p:nvSpPr>
        <p:spPr>
          <a:xfrm>
            <a:off x="4304443" y="114776"/>
            <a:ext cx="1385690" cy="24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admin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  <a:endParaRPr lang="ko-KR" altLang="en-US" sz="1000">
              <a:latin typeface="Arial"/>
              <a:ea typeface="Arial"/>
              <a:sym typeface="Wingdings"/>
            </a:endParaRP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42042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4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42042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현황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pic>
        <p:nvPicPr>
          <p:cNvPr id="25" name="그림 24"/>
          <p:cNvPicPr/>
          <p:nvPr userDrawn="1"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26" name="그림 29"/>
          <p:cNvPicPr/>
          <p:nvPr userDrawn="1"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  <p:sp>
        <p:nvSpPr>
          <p:cNvPr id="27" name="직사각형 3"/>
          <p:cNvSpPr/>
          <p:nvPr userDrawn="1"/>
        </p:nvSpPr>
        <p:spPr>
          <a:xfrm>
            <a:off x="2826202" y="369655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78047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admin_menu_2">
  <p:cSld name="admin_m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  <a:endParaRPr lang="ko-KR" altLang="en-US" sz="1000" b="1" i="0" spc="5">
              <a:solidFill>
                <a:schemeClr val="bg1"/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cxnSp>
        <p:nvCxnSpPr>
          <p:cNvPr id="23" name="직선 연결선 18"/>
          <p:cNvCxnSpPr/>
          <p:nvPr userDrawn="1"/>
        </p:nvCxnSpPr>
        <p:spPr>
          <a:xfrm rot="5400000">
            <a:off x="-1372222" y="3466087"/>
            <a:ext cx="5551348" cy="21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153579" y="700951"/>
            <a:ext cx="1161109" cy="423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10"/>
          <p:cNvSpPr txBox="1"/>
          <p:nvPr userDrawn="1"/>
        </p:nvSpPr>
        <p:spPr>
          <a:xfrm>
            <a:off x="4304443" y="114776"/>
            <a:ext cx="1385690" cy="24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admin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  <a:endParaRPr lang="ko-KR" altLang="en-US" sz="1000">
              <a:latin typeface="Arial"/>
              <a:ea typeface="Arial"/>
              <a:sym typeface="Wingdings"/>
            </a:endParaRPr>
          </a:p>
        </p:txBody>
      </p:sp>
      <p:pic>
        <p:nvPicPr>
          <p:cNvPr id="37" name="그림 36"/>
          <p:cNvPicPr/>
          <p:nvPr userDrawn="1"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8" name="그림 29"/>
          <p:cNvPicPr/>
          <p:nvPr userDrawn="1"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  <p:sp>
        <p:nvSpPr>
          <p:cNvPr id="39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78047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40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78047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현황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41" name="직사각형 3"/>
          <p:cNvSpPr/>
          <p:nvPr userDrawn="1"/>
        </p:nvSpPr>
        <p:spPr>
          <a:xfrm>
            <a:off x="2826202" y="369655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414051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mber_menu_1" preserve="1">
  <p:cSld name="member_m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288036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sp>
        <p:nvSpPr>
          <p:cNvPr id="26" name="직사각형 10"/>
          <p:cNvSpPr txBox="1"/>
          <p:nvPr userDrawn="1"/>
        </p:nvSpPr>
        <p:spPr>
          <a:xfrm>
            <a:off x="4211870" y="114776"/>
            <a:ext cx="1478263" cy="23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flqhfxm4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</a:p>
        </p:txBody>
      </p:sp>
      <p:sp>
        <p:nvSpPr>
          <p:cNvPr id="3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34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내 정보</a:t>
            </a:r>
          </a:p>
        </p:txBody>
      </p:sp>
      <p:pic>
        <p:nvPicPr>
          <p:cNvPr id="35" name="그림 34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6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mber_menu_2">
  <p:cSld name="member_m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06038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</a:p>
        </p:txBody>
      </p:sp>
      <p:sp>
        <p:nvSpPr>
          <p:cNvPr id="20" name="직사각형 10"/>
          <p:cNvSpPr txBox="1"/>
          <p:nvPr userDrawn="1"/>
        </p:nvSpPr>
        <p:spPr>
          <a:xfrm>
            <a:off x="4211870" y="114776"/>
            <a:ext cx="1478263" cy="23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flqhfxm4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cxnSp>
        <p:nvCxnSpPr>
          <p:cNvPr id="23" name="직선 연결선 18"/>
          <p:cNvCxnSpPr/>
          <p:nvPr userDrawn="1"/>
        </p:nvCxnSpPr>
        <p:spPr>
          <a:xfrm rot="5400000">
            <a:off x="-1372222" y="3466087"/>
            <a:ext cx="5551348" cy="21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153579" y="700951"/>
            <a:ext cx="1161109" cy="423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35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내 정보</a:t>
            </a:r>
          </a:p>
        </p:txBody>
      </p:sp>
      <p:pic>
        <p:nvPicPr>
          <p:cNvPr id="36" name="그림 35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7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koRail">
    <p:bg>
      <p:bgPr shadeToTitle="0">
        <a:gradFill flip="xy" rotWithShape="1">
          <a:gsLst>
            <a:gs pos="6000">
              <a:schemeClr val="bg1">
                <a:alpha val="100000"/>
              </a:schemeClr>
            </a:gs>
            <a:gs pos="10000">
              <a:srgbClr val="ffffff">
                <a:alpha val="100000"/>
              </a:srgbClr>
            </a:gs>
            <a:gs pos="24000">
              <a:srgbClr val="e6e6e6">
                <a:alpha val="100000"/>
              </a:srgbClr>
            </a:gs>
            <a:gs pos="32000">
              <a:srgbClr val="ffffff">
                <a:alpha val="100000"/>
              </a:srgbClr>
            </a:gs>
            <a:gs pos="50000">
              <a:srgbClr val="e6e6e6">
                <a:alpha val="100000"/>
              </a:srgbClr>
            </a:gs>
            <a:gs pos="55000">
              <a:srgbClr val="7d8496">
                <a:alpha val="100000"/>
              </a:srgbClr>
            </a:gs>
            <a:gs pos="80000">
              <a:srgbClr val="e6e6e6">
                <a:alpha val="100000"/>
              </a:srgbClr>
            </a:gs>
            <a:gs pos="48000">
              <a:srgbClr val="e6e6e6">
                <a:alpha val="100000"/>
              </a:srgbClr>
            </a:gs>
          </a:gsLst>
          <a:path path="circle">
            <a:fillToRect l="100000" t="100000"/>
          </a:path>
          <a:tileRect r="-100000" b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9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1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3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5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6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7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8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9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0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1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3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4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5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6.xml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7.xml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26128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공동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62132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3"/>
            <a:ext cx="2445489" cy="1459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관리자로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햔황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관리자 로그인 후 생성됨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발권 현황과 열차별 승객 현  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황을 조회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현황 클릭 시 승차권 발권 현황 화면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으로 이동한다.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2186954" y="378405"/>
            <a:ext cx="754342" cy="2698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2088754" y="21607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2088754" y="217105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62132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 &gt; 승차권 발권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4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8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12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14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16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20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22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1548817" y="1901119"/>
          <a:ext cx="4844788" cy="39435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2403"/>
                <a:gridCol w="680241"/>
                <a:gridCol w="718274"/>
                <a:gridCol w="574619"/>
                <a:gridCol w="718275"/>
                <a:gridCol w="574619"/>
                <a:gridCol w="716357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승차일자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0871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05:00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07:44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6687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06:35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김천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09:06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158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5224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새마을호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직사각형 11"/>
          <p:cNvSpPr/>
          <p:nvPr/>
        </p:nvSpPr>
        <p:spPr>
          <a:xfrm>
            <a:off x="140399" y="1202400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72026" y="10083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9" name="직사각형 15"/>
          <p:cNvSpPr txBox="1"/>
          <p:nvPr/>
        </p:nvSpPr>
        <p:spPr>
          <a:xfrm>
            <a:off x="72026" y="1009390"/>
            <a:ext cx="230468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1" name="직사각형 11"/>
          <p:cNvSpPr/>
          <p:nvPr/>
        </p:nvSpPr>
        <p:spPr>
          <a:xfrm>
            <a:off x="1483728" y="1256864"/>
            <a:ext cx="4488607" cy="4676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313196" y="10760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3313196" y="1077048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6" name="직사각형 15"/>
          <p:cNvSpPr txBox="1"/>
          <p:nvPr/>
        </p:nvSpPr>
        <p:spPr>
          <a:xfrm>
            <a:off x="3385222" y="1668459"/>
            <a:ext cx="230469" cy="243821"/>
          </a:xfrm>
          <a:prstGeom prst="rect">
            <a:avLst/>
          </a:prstGeom>
          <a:ln w="0"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9" name="직사각형 11"/>
          <p:cNvSpPr/>
          <p:nvPr/>
        </p:nvSpPr>
        <p:spPr>
          <a:xfrm>
            <a:off x="5993956" y="1091267"/>
            <a:ext cx="393133" cy="7490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7" name="모서리가 둥근 직사각형 13"/>
          <p:cNvSpPr/>
          <p:nvPr/>
        </p:nvSpPr>
        <p:spPr>
          <a:xfrm>
            <a:off x="5906132" y="9363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8" name="직사각형 15"/>
          <p:cNvSpPr txBox="1"/>
          <p:nvPr/>
        </p:nvSpPr>
        <p:spPr>
          <a:xfrm>
            <a:off x="5906132" y="937362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2" name="직사각형 11"/>
          <p:cNvSpPr/>
          <p:nvPr/>
        </p:nvSpPr>
        <p:spPr>
          <a:xfrm>
            <a:off x="1368494" y="1790369"/>
            <a:ext cx="511961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0" name="모서리가 둥근 직사각형 13"/>
          <p:cNvSpPr/>
          <p:nvPr/>
        </p:nvSpPr>
        <p:spPr>
          <a:xfrm>
            <a:off x="1282077" y="30250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1" name="직사각형 15"/>
          <p:cNvSpPr txBox="1"/>
          <p:nvPr/>
        </p:nvSpPr>
        <p:spPr>
          <a:xfrm>
            <a:off x="1282077" y="302611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542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 현황의 첫 화면은  승차권 발권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 현황 이다.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승차권 발권 현황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현황 또는 왼쪽메뉴의 승차권 발권 현황   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을 선택하면 승차권 발권 현황 화면으로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조회조건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열차종류와 승차일자를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 입력이 모두 완료되었다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조회버튼을 이용하여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목록은 승차일자, 열차번호, 열차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종류, 출발역, 출발시각, 도착역,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도착시각, 특실발권, 일반실발권이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목록크기를 초과하면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들을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조회조건 미입력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조회조건(열차종류, 승차일자)을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입력하지 않고 조회를 했을때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조회된 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조회결과가 존재하지않을때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177786" y="362129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조회조건은 모두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845070" y="44856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93"/>
          <p:cNvSpPr/>
          <p:nvPr/>
        </p:nvSpPr>
        <p:spPr>
          <a:xfrm>
            <a:off x="3938110" y="362129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7" name="모서리가 둥근 직사각형 94"/>
          <p:cNvSpPr/>
          <p:nvPr/>
        </p:nvSpPr>
        <p:spPr>
          <a:xfrm>
            <a:off x="4605394" y="44856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8" name="직사각형 11"/>
          <p:cNvSpPr/>
          <p:nvPr/>
        </p:nvSpPr>
        <p:spPr>
          <a:xfrm>
            <a:off x="1055553" y="3549269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9" name="모서리가 둥근 직사각형 13"/>
          <p:cNvSpPr/>
          <p:nvPr/>
        </p:nvSpPr>
        <p:spPr>
          <a:xfrm>
            <a:off x="935695" y="33859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0" name="직사각형 15"/>
          <p:cNvSpPr txBox="1"/>
          <p:nvPr/>
        </p:nvSpPr>
        <p:spPr>
          <a:xfrm>
            <a:off x="935695" y="3387000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3797407" y="354851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2" name="모서리가 둥근 직사각형 13"/>
          <p:cNvSpPr/>
          <p:nvPr/>
        </p:nvSpPr>
        <p:spPr>
          <a:xfrm>
            <a:off x="3677549" y="338522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3" name="직사각형 15"/>
          <p:cNvSpPr txBox="1"/>
          <p:nvPr/>
        </p:nvSpPr>
        <p:spPr>
          <a:xfrm>
            <a:off x="3677549" y="338624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graphicFrame>
        <p:nvGraphicFramePr>
          <p:cNvPr id="23" name="표 74"/>
          <p:cNvGraphicFramePr>
            <a:graphicFrameLocks noGrp="1"/>
          </p:cNvGraphicFramePr>
          <p:nvPr/>
        </p:nvGraphicFramePr>
        <p:xfrm>
          <a:off x="1565522" y="1901119"/>
          <a:ext cx="4843576" cy="39435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1646"/>
                <a:gridCol w="576208"/>
                <a:gridCol w="720260"/>
                <a:gridCol w="576208"/>
                <a:gridCol w="720260"/>
                <a:gridCol w="720260"/>
                <a:gridCol w="828734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특실발권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일반실발권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05:00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07:44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25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06:35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김천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09:06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158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새마을호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10 / 25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직사각형 11"/>
          <p:cNvSpPr/>
          <p:nvPr/>
        </p:nvSpPr>
        <p:spPr>
          <a:xfrm>
            <a:off x="4770937" y="1800675"/>
            <a:ext cx="1773904" cy="42932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" name="모서리가 둥근 직사각형 13"/>
          <p:cNvSpPr/>
          <p:nvPr/>
        </p:nvSpPr>
        <p:spPr>
          <a:xfrm>
            <a:off x="4511339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" name="직사각형 26"/>
          <p:cNvSpPr txBox="1"/>
          <p:nvPr/>
        </p:nvSpPr>
        <p:spPr>
          <a:xfrm>
            <a:off x="6660754" y="960739"/>
            <a:ext cx="2414522" cy="694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항목(특실발권, 일반실발권)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2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29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4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49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50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52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54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56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7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58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sp>
        <p:nvSpPr>
          <p:cNvPr id="20" name="직사각형 20"/>
          <p:cNvSpPr/>
          <p:nvPr/>
        </p:nvSpPr>
        <p:spPr>
          <a:xfrm>
            <a:off x="1535018" y="1800675"/>
            <a:ext cx="4858591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1" name="직사각형 21"/>
          <p:cNvSpPr txBox="1"/>
          <p:nvPr/>
        </p:nvSpPr>
        <p:spPr>
          <a:xfrm>
            <a:off x="6660754" y="941070"/>
            <a:ext cx="2483246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조회를 하지않은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23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24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25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27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29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0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31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33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3847473" y="3533128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98137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 &gt; 열차별 승객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4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8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1548000" y="1900800"/>
          <a:ext cx="4839087" cy="3901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3090"/>
                <a:gridCol w="792286"/>
                <a:gridCol w="1008364"/>
                <a:gridCol w="1584571"/>
                <a:gridCol w="95077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경로 / 장에인 / 어린이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총 인원수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명 / 1 명 / 0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이석준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명 / 0 명 / 0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장기태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명 / 1 명 / 0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직사각형 11"/>
          <p:cNvSpPr/>
          <p:nvPr/>
        </p:nvSpPr>
        <p:spPr>
          <a:xfrm>
            <a:off x="140399" y="1490504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72026" y="177190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9" name="직사각형 15"/>
          <p:cNvSpPr txBox="1"/>
          <p:nvPr/>
        </p:nvSpPr>
        <p:spPr>
          <a:xfrm>
            <a:off x="72026" y="1772931"/>
            <a:ext cx="230468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1" name="직사각형 11"/>
          <p:cNvSpPr/>
          <p:nvPr/>
        </p:nvSpPr>
        <p:spPr>
          <a:xfrm>
            <a:off x="1872676" y="1256864"/>
            <a:ext cx="4214402" cy="44856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389839" y="10274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3389839" y="1027414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9" name="직사각형 11"/>
          <p:cNvSpPr/>
          <p:nvPr/>
        </p:nvSpPr>
        <p:spPr>
          <a:xfrm>
            <a:off x="5585025" y="1091267"/>
            <a:ext cx="393133" cy="7490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sp>
        <p:nvSpPr>
          <p:cNvPr id="87" name="모서리가 둥근 직사각형 13"/>
          <p:cNvSpPr/>
          <p:nvPr/>
        </p:nvSpPr>
        <p:spPr>
          <a:xfrm>
            <a:off x="5573845" y="9363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8" name="직사각형 15"/>
          <p:cNvSpPr txBox="1"/>
          <p:nvPr/>
        </p:nvSpPr>
        <p:spPr>
          <a:xfrm>
            <a:off x="5573845" y="937362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2" name="직사각형 11"/>
          <p:cNvSpPr/>
          <p:nvPr/>
        </p:nvSpPr>
        <p:spPr>
          <a:xfrm>
            <a:off x="1469115" y="1818104"/>
            <a:ext cx="4960863" cy="123472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0" name="모서리가 둥근 직사각형 13"/>
          <p:cNvSpPr/>
          <p:nvPr/>
        </p:nvSpPr>
        <p:spPr>
          <a:xfrm>
            <a:off x="1282077" y="30250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1" name="직사각형 15"/>
          <p:cNvSpPr txBox="1"/>
          <p:nvPr/>
        </p:nvSpPr>
        <p:spPr>
          <a:xfrm>
            <a:off x="1282077" y="302611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4971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열차별 승객 현황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 왼쪽메뉴의 열차별 승객 현황을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선택 하면 열차별 승객 현황 화면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조회조건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열차번호와 승차일자를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 입력이 모두 완료되었다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조회버튼을 이용하여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목록은 번호, 예약자명, 좌석,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경로, 장애인, 어린이, 인원, 영수금액,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결제상태, 사용포인트, 할인금액,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결제금액이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목록크기를 초과하면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들을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조회조건 미입력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조회조건(열차번호, 승차일자)을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입력하지 않고 조회를 했을때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조회된 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조회결과가 존재하지않을때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250455" y="403345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조회조건은 모두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917739" y="489776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93"/>
          <p:cNvSpPr/>
          <p:nvPr/>
        </p:nvSpPr>
        <p:spPr>
          <a:xfrm>
            <a:off x="4010779" y="403345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7" name="모서리가 둥근 직사각형 94"/>
          <p:cNvSpPr/>
          <p:nvPr/>
        </p:nvSpPr>
        <p:spPr>
          <a:xfrm>
            <a:off x="4678063" y="489776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8" name="직사각형 11"/>
          <p:cNvSpPr/>
          <p:nvPr/>
        </p:nvSpPr>
        <p:spPr>
          <a:xfrm>
            <a:off x="1128222" y="3961429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9" name="모서리가 둥근 직사각형 13"/>
          <p:cNvSpPr/>
          <p:nvPr/>
        </p:nvSpPr>
        <p:spPr>
          <a:xfrm>
            <a:off x="1008364" y="379813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0" name="직사각형 15"/>
          <p:cNvSpPr txBox="1"/>
          <p:nvPr/>
        </p:nvSpPr>
        <p:spPr>
          <a:xfrm>
            <a:off x="1008364" y="3799160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3870076" y="396067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2" name="모서리가 둥근 직사각형 13"/>
          <p:cNvSpPr/>
          <p:nvPr/>
        </p:nvSpPr>
        <p:spPr>
          <a:xfrm>
            <a:off x="3750218" y="379738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3" name="직사각형 15"/>
          <p:cNvSpPr txBox="1"/>
          <p:nvPr/>
        </p:nvSpPr>
        <p:spPr>
          <a:xfrm>
            <a:off x="3750218" y="379840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2954997" y="2189355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105" name="순서도: 대체 처리 104"/>
          <p:cNvSpPr/>
          <p:nvPr/>
        </p:nvSpPr>
        <p:spPr>
          <a:xfrm>
            <a:off x="2953066" y="2439359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106" name="순서도: 대체 처리 105"/>
          <p:cNvSpPr/>
          <p:nvPr/>
        </p:nvSpPr>
        <p:spPr>
          <a:xfrm>
            <a:off x="2962591" y="2684012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107" name="직사각형 10"/>
          <p:cNvSpPr/>
          <p:nvPr/>
        </p:nvSpPr>
        <p:spPr>
          <a:xfrm>
            <a:off x="195830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08" name="직사각형 10"/>
          <p:cNvSpPr/>
          <p:nvPr/>
        </p:nvSpPr>
        <p:spPr>
          <a:xfrm>
            <a:off x="263939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319493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386383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1" name="직사각형 10"/>
          <p:cNvSpPr/>
          <p:nvPr/>
        </p:nvSpPr>
        <p:spPr>
          <a:xfrm>
            <a:off x="4368016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4723972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3" name="직사각형 10"/>
          <p:cNvSpPr/>
          <p:nvPr/>
        </p:nvSpPr>
        <p:spPr>
          <a:xfrm>
            <a:off x="5222803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114" name="직사각형 10"/>
          <p:cNvSpPr/>
          <p:nvPr/>
        </p:nvSpPr>
        <p:spPr>
          <a:xfrm>
            <a:off x="5560146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13"/>
          <p:cNvSpPr/>
          <p:nvPr/>
        </p:nvSpPr>
        <p:spPr>
          <a:xfrm>
            <a:off x="2881040" y="19159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직사각형 15"/>
          <p:cNvSpPr txBox="1"/>
          <p:nvPr/>
        </p:nvSpPr>
        <p:spPr>
          <a:xfrm>
            <a:off x="2881040" y="1915980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82" name="표 74"/>
          <p:cNvGraphicFramePr>
            <a:graphicFrameLocks noGrp="1"/>
          </p:cNvGraphicFramePr>
          <p:nvPr/>
        </p:nvGraphicFramePr>
        <p:xfrm>
          <a:off x="1548000" y="1900800"/>
          <a:ext cx="4839087" cy="3901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3090"/>
                <a:gridCol w="792286"/>
                <a:gridCol w="1008364"/>
                <a:gridCol w="1584571"/>
                <a:gridCol w="95077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경로 / 장에인 / 어린이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총 인원수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/ 1 / 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이석준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0 / 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장기태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1 / 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  <p:sp>
        <p:nvSpPr>
          <p:cNvPr id="32" name="직사각형 92"/>
          <p:cNvSpPr txBox="1"/>
          <p:nvPr/>
        </p:nvSpPr>
        <p:spPr>
          <a:xfrm>
            <a:off x="6660754" y="960737"/>
            <a:ext cx="2483246" cy="1761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좌석보기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좌석보기는 현재 예액된 좌석들을 확인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en-US" altLang="ko-KR" sz="1000" b="1">
                <a:solidFill>
                  <a:schemeClr val="tx1"/>
                </a:solidFill>
              </a:rPr>
              <a:t>2. </a:t>
            </a:r>
            <a:r>
              <a:rPr lang="ko-KR" altLang="en-US" sz="1000" b="1">
                <a:solidFill>
                  <a:schemeClr val="tx1"/>
                </a:solidFill>
              </a:rPr>
              <a:t>좌석정보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좌석정보는 좌석보기에서 선택한 행의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좌석정보를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호실수와 좌석수는 선택한 정보에 따라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달라지나.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9" name="직사각형 162"/>
          <p:cNvSpPr/>
          <p:nvPr/>
        </p:nvSpPr>
        <p:spPr>
          <a:xfrm>
            <a:off x="890013" y="3418221"/>
            <a:ext cx="4423145" cy="2225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직사각형 2"/>
          <p:cNvSpPr txBox="1"/>
          <p:nvPr/>
        </p:nvSpPr>
        <p:spPr>
          <a:xfrm>
            <a:off x="927677" y="349409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좌석정보</a:t>
            </a:r>
            <a:endParaRPr lang="ko-KR" altLang="en-US" sz="1400" b="1"/>
          </a:p>
        </p:txBody>
      </p:sp>
      <p:graphicFrame>
        <p:nvGraphicFramePr>
          <p:cNvPr id="51" name="표 174"/>
          <p:cNvGraphicFramePr>
            <a:graphicFrameLocks noGrp="1"/>
          </p:cNvGraphicFramePr>
          <p:nvPr/>
        </p:nvGraphicFramePr>
        <p:xfrm>
          <a:off x="1512546" y="3850377"/>
          <a:ext cx="3018468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0751"/>
                <a:gridCol w="792285"/>
                <a:gridCol w="717716"/>
                <a:gridCol w="717716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박서진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모서리가 둥근 직사각형 94"/>
          <p:cNvSpPr/>
          <p:nvPr/>
        </p:nvSpPr>
        <p:spPr>
          <a:xfrm>
            <a:off x="2911276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053644" y="4249534"/>
            <a:ext cx="1210082" cy="26420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1200"/>
              <a:t>1 호실</a:t>
            </a:r>
            <a:r>
              <a:rPr lang="en-US" altLang="ko-KR" sz="1200"/>
              <a:t>-A11</a:t>
            </a:r>
            <a:r>
              <a:rPr lang="ko-KR" altLang="en-US" sz="1200"/>
              <a:t> 석</a:t>
            </a:r>
            <a:endParaRPr lang="ko-KR" altLang="en-US" sz="1200"/>
          </a:p>
        </p:txBody>
      </p:sp>
      <p:sp>
        <p:nvSpPr>
          <p:cNvPr id="60" name="직사각형 11"/>
          <p:cNvSpPr/>
          <p:nvPr/>
        </p:nvSpPr>
        <p:spPr>
          <a:xfrm>
            <a:off x="823859" y="3346195"/>
            <a:ext cx="4553474" cy="237114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1" name="모서리가 둥근 직사각형 13"/>
          <p:cNvSpPr/>
          <p:nvPr/>
        </p:nvSpPr>
        <p:spPr>
          <a:xfrm>
            <a:off x="803596" y="32021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2" name="직사각형 15"/>
          <p:cNvSpPr txBox="1"/>
          <p:nvPr/>
        </p:nvSpPr>
        <p:spPr>
          <a:xfrm>
            <a:off x="803596" y="3203169"/>
            <a:ext cx="230469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en-US" altLang="ko-KR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2" name="직사각형 11"/>
          <p:cNvSpPr/>
          <p:nvPr/>
        </p:nvSpPr>
        <p:spPr>
          <a:xfrm>
            <a:off x="2895431" y="2074455"/>
            <a:ext cx="915677" cy="8786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sp>
        <p:nvSpPr>
          <p:cNvPr id="83" name="순서도: 대체 처리 103"/>
          <p:cNvSpPr/>
          <p:nvPr/>
        </p:nvSpPr>
        <p:spPr>
          <a:xfrm>
            <a:off x="2954997" y="2189355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84" name="순서도: 대체 처리 104"/>
          <p:cNvSpPr/>
          <p:nvPr/>
        </p:nvSpPr>
        <p:spPr>
          <a:xfrm>
            <a:off x="2953066" y="2439359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85" name="순서도: 대체 처리 105"/>
          <p:cNvSpPr/>
          <p:nvPr/>
        </p:nvSpPr>
        <p:spPr>
          <a:xfrm>
            <a:off x="2962591" y="2684012"/>
            <a:ext cx="742730" cy="144052"/>
          </a:xfrm>
          <a:prstGeom prst="flowChartAlternateProcess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900"/>
              <a:t>좌석보기</a:t>
            </a:r>
            <a:endParaRPr lang="ko-KR" altLang="en-US" sz="900"/>
          </a:p>
        </p:txBody>
      </p:sp>
      <p:sp>
        <p:nvSpPr>
          <p:cNvPr id="86" name="모서리가 둥근 직사각형 56"/>
          <p:cNvSpPr/>
          <p:nvPr/>
        </p:nvSpPr>
        <p:spPr>
          <a:xfrm>
            <a:off x="3169534" y="4915298"/>
            <a:ext cx="771407" cy="263066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특실</a:t>
            </a:r>
            <a:endParaRPr lang="ko-KR" altLang="en-US" sz="1200"/>
          </a:p>
        </p:txBody>
      </p:sp>
      <p:sp>
        <p:nvSpPr>
          <p:cNvPr id="87" name="모서리가 둥근 직사각형 56"/>
          <p:cNvSpPr/>
          <p:nvPr/>
        </p:nvSpPr>
        <p:spPr>
          <a:xfrm>
            <a:off x="4033846" y="4923072"/>
            <a:ext cx="1080000" cy="262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일반실</a:t>
            </a:r>
            <a:endParaRPr lang="ko-KR" altLang="en-US" sz="1200"/>
          </a:p>
        </p:txBody>
      </p:sp>
      <p:sp>
        <p:nvSpPr>
          <p:cNvPr id="88" name="모서리가 둥근 직사각형 56"/>
          <p:cNvSpPr/>
          <p:nvPr/>
        </p:nvSpPr>
        <p:spPr>
          <a:xfrm>
            <a:off x="2463244" y="4249534"/>
            <a:ext cx="1210082" cy="26420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1 호실</a:t>
            </a:r>
            <a:r>
              <a:rPr lang="en-US" altLang="ko-KR" sz="1200"/>
              <a:t>-A12</a:t>
            </a:r>
            <a:r>
              <a:rPr lang="ko-KR" altLang="en-US" sz="1200"/>
              <a:t> 석</a:t>
            </a:r>
            <a:endParaRPr lang="ko-KR" altLang="en-US" sz="1200"/>
          </a:p>
        </p:txBody>
      </p:sp>
      <p:sp>
        <p:nvSpPr>
          <p:cNvPr id="89" name="모서리가 둥근 직사각형 56"/>
          <p:cNvSpPr/>
          <p:nvPr/>
        </p:nvSpPr>
        <p:spPr>
          <a:xfrm>
            <a:off x="3903764" y="4249534"/>
            <a:ext cx="1210082" cy="2642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2 호실</a:t>
            </a:r>
            <a:r>
              <a:rPr lang="en-US" altLang="ko-KR" sz="1200"/>
              <a:t>-B06</a:t>
            </a:r>
            <a:r>
              <a:rPr lang="ko-KR" altLang="en-US" sz="1200"/>
              <a:t> 석</a:t>
            </a:r>
            <a:endParaRPr lang="ko-KR" altLang="en-US" sz="1200"/>
          </a:p>
        </p:txBody>
      </p:sp>
      <p:sp>
        <p:nvSpPr>
          <p:cNvPr id="98" name="직사각형 10"/>
          <p:cNvSpPr/>
          <p:nvPr/>
        </p:nvSpPr>
        <p:spPr>
          <a:xfrm>
            <a:off x="195830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99" name="직사각형 10"/>
          <p:cNvSpPr/>
          <p:nvPr/>
        </p:nvSpPr>
        <p:spPr>
          <a:xfrm>
            <a:off x="263939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0" name="직사각형 10"/>
          <p:cNvSpPr/>
          <p:nvPr/>
        </p:nvSpPr>
        <p:spPr>
          <a:xfrm>
            <a:off x="319493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101" name="직사각형 10"/>
          <p:cNvSpPr/>
          <p:nvPr/>
        </p:nvSpPr>
        <p:spPr>
          <a:xfrm>
            <a:off x="386383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2" name="직사각형 10"/>
          <p:cNvSpPr/>
          <p:nvPr/>
        </p:nvSpPr>
        <p:spPr>
          <a:xfrm>
            <a:off x="4368016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103" name="직사각형 10"/>
          <p:cNvSpPr/>
          <p:nvPr/>
        </p:nvSpPr>
        <p:spPr>
          <a:xfrm>
            <a:off x="4723972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4" name="직사각형 10"/>
          <p:cNvSpPr/>
          <p:nvPr/>
        </p:nvSpPr>
        <p:spPr>
          <a:xfrm>
            <a:off x="5222803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105" name="직사각형 10"/>
          <p:cNvSpPr/>
          <p:nvPr/>
        </p:nvSpPr>
        <p:spPr>
          <a:xfrm>
            <a:off x="5560146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  <p:graphicFrame>
        <p:nvGraphicFramePr>
          <p:cNvPr id="19" name="표 74"/>
          <p:cNvGraphicFramePr>
            <a:graphicFrameLocks noGrp="1"/>
          </p:cNvGraphicFramePr>
          <p:nvPr/>
        </p:nvGraphicFramePr>
        <p:xfrm>
          <a:off x="1548000" y="1900800"/>
          <a:ext cx="4845607" cy="3901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5246"/>
                <a:gridCol w="884841"/>
                <a:gridCol w="1020818"/>
                <a:gridCol w="894028"/>
                <a:gridCol w="1110674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영수금엑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할인금액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199,000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미결제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52,000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5,000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47,000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104,000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10,000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36,000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58,000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직사각형 11"/>
          <p:cNvSpPr/>
          <p:nvPr/>
        </p:nvSpPr>
        <p:spPr>
          <a:xfrm>
            <a:off x="1362727" y="1790369"/>
            <a:ext cx="5119613" cy="120600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3601300" y="2881040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95830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45" name="직사각형 10"/>
          <p:cNvSpPr/>
          <p:nvPr/>
        </p:nvSpPr>
        <p:spPr>
          <a:xfrm>
            <a:off x="263939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319493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47" name="직사각형 10"/>
          <p:cNvSpPr/>
          <p:nvPr/>
        </p:nvSpPr>
        <p:spPr>
          <a:xfrm>
            <a:off x="386383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8" name="직사각형 10"/>
          <p:cNvSpPr/>
          <p:nvPr/>
        </p:nvSpPr>
        <p:spPr>
          <a:xfrm>
            <a:off x="4368016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49" name="직사각형 10"/>
          <p:cNvSpPr/>
          <p:nvPr/>
        </p:nvSpPr>
        <p:spPr>
          <a:xfrm>
            <a:off x="4723972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5222803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560146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62132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필수사항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8000" y="1213200"/>
            <a:ext cx="8748000" cy="54468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lvl="0"/>
            <a:r>
              <a:rPr lang="ko-KR" altLang="en-US" sz="1800" b="1">
                <a:solidFill>
                  <a:schemeClr val="tx1"/>
                </a:solidFill>
              </a:rPr>
              <a:t>1. 모든 화면은 해당 화면에 대한 사용방법과 설명이 기술 되어있어야 한다.</a:t>
            </a:r>
            <a:endParaRPr lang="ko-KR" altLang="en-US" sz="1800" b="1">
              <a:solidFill>
                <a:schemeClr val="tx1"/>
              </a:solidFill>
            </a:endParaRPr>
          </a:p>
          <a:p>
            <a:pPr lvl="0"/>
            <a:r>
              <a:rPr lang="ko-KR" altLang="en-US" sz="1800" b="1">
                <a:solidFill>
                  <a:schemeClr val="tx1"/>
                </a:solidFill>
              </a:rPr>
              <a:t>2. 기술할 위치는 화면의 제목 밑에 기술한다.</a:t>
            </a:r>
            <a:endParaRPr lang="ko-KR" altLang="en-US" sz="1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20" name="직사각형 20"/>
          <p:cNvSpPr/>
          <p:nvPr/>
        </p:nvSpPr>
        <p:spPr>
          <a:xfrm>
            <a:off x="1535018" y="1800675"/>
            <a:ext cx="4858591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1" name="직사각형 21"/>
          <p:cNvSpPr txBox="1"/>
          <p:nvPr/>
        </p:nvSpPr>
        <p:spPr>
          <a:xfrm>
            <a:off x="6660754" y="941070"/>
            <a:ext cx="2483246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조회를 하지않은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2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29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  <p:sp>
        <p:nvSpPr>
          <p:cNvPr id="30" name="직사각형 10"/>
          <p:cNvSpPr/>
          <p:nvPr/>
        </p:nvSpPr>
        <p:spPr>
          <a:xfrm>
            <a:off x="195830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1" name="직사각형 10"/>
          <p:cNvSpPr/>
          <p:nvPr/>
        </p:nvSpPr>
        <p:spPr>
          <a:xfrm>
            <a:off x="263939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10"/>
          <p:cNvSpPr/>
          <p:nvPr/>
        </p:nvSpPr>
        <p:spPr>
          <a:xfrm>
            <a:off x="319493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383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368016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35" name="직사각형 10"/>
          <p:cNvSpPr/>
          <p:nvPr/>
        </p:nvSpPr>
        <p:spPr>
          <a:xfrm>
            <a:off x="4723972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6" name="직사각형 10"/>
          <p:cNvSpPr/>
          <p:nvPr/>
        </p:nvSpPr>
        <p:spPr>
          <a:xfrm>
            <a:off x="5222803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37" name="직사각형 10"/>
          <p:cNvSpPr/>
          <p:nvPr/>
        </p:nvSpPr>
        <p:spPr>
          <a:xfrm>
            <a:off x="5560146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98137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445489" cy="145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관리자로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관리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관리자 로그인 후 생성됨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관리는 역, 열차, 요금, 운행일정 등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을 관리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 클릭 시 역 관리 화면으로 이동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2835188" y="378405"/>
            <a:ext cx="754342" cy="2698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2736988" y="21607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2736988" y="217105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873290" y="3548004"/>
            <a:ext cx="2697804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98137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 역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40399" y="1202371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4837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484798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50345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321" cy="42691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직사각형 93"/>
          <p:cNvSpPr/>
          <p:nvPr/>
        </p:nvSpPr>
        <p:spPr>
          <a:xfrm>
            <a:off x="1197043" y="3116359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0" name="모서리가 둥근 직사각형 94"/>
          <p:cNvSpPr/>
          <p:nvPr/>
        </p:nvSpPr>
        <p:spPr>
          <a:xfrm>
            <a:off x="1864327" y="39806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1" name="직사각형 93"/>
          <p:cNvSpPr/>
          <p:nvPr/>
        </p:nvSpPr>
        <p:spPr>
          <a:xfrm>
            <a:off x="3866084" y="3735828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2" name="모서리가 둥근 직사각형 94"/>
          <p:cNvSpPr/>
          <p:nvPr/>
        </p:nvSpPr>
        <p:spPr>
          <a:xfrm>
            <a:off x="4533368" y="46001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3" name="직사각형 11"/>
          <p:cNvSpPr/>
          <p:nvPr/>
        </p:nvSpPr>
        <p:spPr>
          <a:xfrm>
            <a:off x="1074810" y="3044332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4" name="모서리가 둥근 직사각형 13"/>
          <p:cNvSpPr/>
          <p:nvPr/>
        </p:nvSpPr>
        <p:spPr>
          <a:xfrm>
            <a:off x="936338" y="29530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직사각형 15"/>
          <p:cNvSpPr txBox="1"/>
          <p:nvPr/>
        </p:nvSpPr>
        <p:spPr>
          <a:xfrm>
            <a:off x="936338" y="295408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6" name="직사각형 11"/>
          <p:cNvSpPr/>
          <p:nvPr/>
        </p:nvSpPr>
        <p:spPr>
          <a:xfrm>
            <a:off x="3725381" y="366304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3605523" y="3499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3605523" y="3500777"/>
            <a:ext cx="230469" cy="24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1207211" y="4671411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1874495" y="553572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1084978" y="459938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950729" y="58341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950729" y="583512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4" name="직사각형 11"/>
          <p:cNvSpPr/>
          <p:nvPr/>
        </p:nvSpPr>
        <p:spPr>
          <a:xfrm>
            <a:off x="1447372" y="1302972"/>
            <a:ext cx="1804936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297803" y="1296468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2238543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2238542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638019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638018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0" name="직사각형 11"/>
          <p:cNvSpPr/>
          <p:nvPr/>
        </p:nvSpPr>
        <p:spPr>
          <a:xfrm>
            <a:off x="1364400" y="1746000"/>
            <a:ext cx="5162400" cy="1178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531612" y="2828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531611" y="28290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5581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관리의 첫 화면은 역 관리 이다.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역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관리 또는 왼쪽 메뉴 의 역 관리를 선택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하면 역 관리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지역별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지역을 선택한 후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하면 선택한 지역의 역 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역명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역명을 입력한 후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하면 입력한 해당하는 역 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두 검색방법을 통한 결과에 대한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목록을 초과할 시 목록에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조회조건 미선택(지역 미선택)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지역을 선택하지않고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조회조건 미입력(역명 미입력)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역명을 입력하지않고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16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17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1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321" cy="4145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직사각형 11"/>
          <p:cNvSpPr/>
          <p:nvPr/>
        </p:nvSpPr>
        <p:spPr>
          <a:xfrm>
            <a:off x="1938171" y="1728624"/>
            <a:ext cx="543038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50345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6"/>
            <a:ext cx="2483246" cy="435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등록화면이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체크된 역 정보를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체크박스 (삭제)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체크를 하여 삭제할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대상을 선택할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수정화면이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삭제할 대상을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삭제할 대상을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 않았을때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11"/>
          <p:cNvSpPr/>
          <p:nvPr/>
        </p:nvSpPr>
        <p:spPr>
          <a:xfrm>
            <a:off x="1469095" y="1720451"/>
            <a:ext cx="395236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6" name="모서리가 둥근 직사각형 13"/>
          <p:cNvSpPr/>
          <p:nvPr/>
        </p:nvSpPr>
        <p:spPr>
          <a:xfrm>
            <a:off x="2127340" y="28090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7" name="직사각형 15"/>
          <p:cNvSpPr txBox="1"/>
          <p:nvPr/>
        </p:nvSpPr>
        <p:spPr>
          <a:xfrm>
            <a:off x="2127339" y="280901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9" name="직사각형 11"/>
          <p:cNvSpPr/>
          <p:nvPr/>
        </p:nvSpPr>
        <p:spPr>
          <a:xfrm>
            <a:off x="5403600" y="1256400"/>
            <a:ext cx="543600" cy="525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0" name="모서리가 둥근 직사각형 13"/>
          <p:cNvSpPr/>
          <p:nvPr/>
        </p:nvSpPr>
        <p:spPr>
          <a:xfrm>
            <a:off x="5546003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1" name="직사각형 15"/>
          <p:cNvSpPr txBox="1"/>
          <p:nvPr/>
        </p:nvSpPr>
        <p:spPr>
          <a:xfrm>
            <a:off x="5546002" y="10803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2" name="직사각형 11"/>
          <p:cNvSpPr/>
          <p:nvPr/>
        </p:nvSpPr>
        <p:spPr>
          <a:xfrm>
            <a:off x="5978158" y="1249996"/>
            <a:ext cx="543038" cy="5401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3" name="모서리가 둥근 직사각형 13"/>
          <p:cNvSpPr/>
          <p:nvPr/>
        </p:nvSpPr>
        <p:spPr>
          <a:xfrm>
            <a:off x="6167327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4" name="직사각형 15"/>
          <p:cNvSpPr txBox="1"/>
          <p:nvPr/>
        </p:nvSpPr>
        <p:spPr>
          <a:xfrm>
            <a:off x="6167326" y="165659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5" name="모서리가 둥근 직사각형 13"/>
          <p:cNvSpPr/>
          <p:nvPr/>
        </p:nvSpPr>
        <p:spPr>
          <a:xfrm>
            <a:off x="1584573" y="281853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6" name="직사각형 15"/>
          <p:cNvSpPr txBox="1"/>
          <p:nvPr/>
        </p:nvSpPr>
        <p:spPr>
          <a:xfrm>
            <a:off x="1584572" y="281853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7" name="직사각형 93"/>
          <p:cNvSpPr/>
          <p:nvPr/>
        </p:nvSpPr>
        <p:spPr>
          <a:xfrm>
            <a:off x="2695198" y="376459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역을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94"/>
          <p:cNvSpPr/>
          <p:nvPr/>
        </p:nvSpPr>
        <p:spPr>
          <a:xfrm>
            <a:off x="3362482" y="46289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9" name="직사각형 11"/>
          <p:cNvSpPr/>
          <p:nvPr/>
        </p:nvSpPr>
        <p:spPr>
          <a:xfrm>
            <a:off x="2572965" y="369256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30" name="모서리가 둥근 직사각형 13"/>
          <p:cNvSpPr/>
          <p:nvPr/>
        </p:nvSpPr>
        <p:spPr>
          <a:xfrm>
            <a:off x="2434493" y="36013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1" name="직사각형 15"/>
          <p:cNvSpPr txBox="1"/>
          <p:nvPr/>
        </p:nvSpPr>
        <p:spPr>
          <a:xfrm>
            <a:off x="2434493" y="360232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3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3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38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39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40" name="직사각형 93"/>
          <p:cNvSpPr/>
          <p:nvPr/>
        </p:nvSpPr>
        <p:spPr>
          <a:xfrm>
            <a:off x="2781615" y="541595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1" name="모서리가 둥근 직사각형 94"/>
          <p:cNvSpPr/>
          <p:nvPr/>
        </p:nvSpPr>
        <p:spPr>
          <a:xfrm>
            <a:off x="3002353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2" name="직사각형 11"/>
          <p:cNvSpPr/>
          <p:nvPr/>
        </p:nvSpPr>
        <p:spPr>
          <a:xfrm>
            <a:off x="2722882" y="5344182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3" name="모서리가 둥근 직사각형 13"/>
          <p:cNvSpPr/>
          <p:nvPr/>
        </p:nvSpPr>
        <p:spPr>
          <a:xfrm>
            <a:off x="2578545" y="51658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4" name="직사각형 15"/>
          <p:cNvSpPr txBox="1"/>
          <p:nvPr/>
        </p:nvSpPr>
        <p:spPr>
          <a:xfrm>
            <a:off x="2578545" y="5157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45" name="모서리가 둥근 직사각형 94"/>
          <p:cNvSpPr/>
          <p:nvPr/>
        </p:nvSpPr>
        <p:spPr>
          <a:xfrm>
            <a:off x="3896901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74393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5" y="1820357"/>
          <a:ext cx="4963565" cy="44176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66518"/>
                <a:gridCol w="576208"/>
                <a:gridCol w="542608"/>
                <a:gridCol w="1393559"/>
                <a:gridCol w="619359"/>
                <a:gridCol w="1365313"/>
              </a:tblGrid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이철수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17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12</a:t>
                      </a:r>
                      <a:r>
                        <a:rPr lang="en-US" altLang="ko-KR" sz="1000"/>
                        <a:t> : 0</a:t>
                      </a:r>
                      <a:r>
                        <a:rPr lang="ko-KR" altLang="en-US" sz="1000"/>
                        <a:t>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70"/>
            <a:ext cx="2483246" cy="69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 항목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(수정자, 수정일)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8" name="직사각형 11"/>
          <p:cNvSpPr/>
          <p:nvPr/>
        </p:nvSpPr>
        <p:spPr>
          <a:xfrm>
            <a:off x="4370887" y="1734000"/>
            <a:ext cx="2173954" cy="46552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9" name="모서리가 둥근 직사각형 13"/>
          <p:cNvSpPr/>
          <p:nvPr/>
        </p:nvSpPr>
        <p:spPr>
          <a:xfrm>
            <a:off x="4105482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12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7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표 67"/>
          <p:cNvGraphicFramePr>
            <a:graphicFrameLocks noGrp="1"/>
          </p:cNvGraphicFramePr>
          <p:nvPr/>
        </p:nvGraphicFramePr>
        <p:xfrm>
          <a:off x="1512546" y="1820357"/>
          <a:ext cx="4997321" cy="42691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4"/>
            <a:ext cx="2483246" cy="3895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역 등록, 수정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역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지역 선택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역 등록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등록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역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역 수정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수정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항목 미입력(등록,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항목을 입력하지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할 시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역 미선택(등록,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역을 선택하지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419148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역 정보를 등록하시겠습니까?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639886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360415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16078" y="45176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16078" y="450988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1534434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63" name="직사각형 162"/>
          <p:cNvSpPr/>
          <p:nvPr/>
        </p:nvSpPr>
        <p:spPr>
          <a:xfrm>
            <a:off x="216078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직사각형 2"/>
          <p:cNvSpPr txBox="1"/>
          <p:nvPr/>
        </p:nvSpPr>
        <p:spPr>
          <a:xfrm>
            <a:off x="253742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등록</a:t>
            </a:r>
            <a:endParaRPr lang="ko-KR" altLang="en-US" sz="1400" b="1"/>
          </a:p>
        </p:txBody>
      </p:sp>
      <p:graphicFrame>
        <p:nvGraphicFramePr>
          <p:cNvPr id="175" name="표 174"/>
          <p:cNvGraphicFramePr>
            <a:graphicFrameLocks noGrp="1"/>
          </p:cNvGraphicFramePr>
          <p:nvPr/>
        </p:nvGraphicFramePr>
        <p:xfrm>
          <a:off x="324000" y="3358800"/>
          <a:ext cx="219239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5190"/>
                <a:gridCol w="1437209"/>
              </a:tblGrid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직사각형 162"/>
          <p:cNvSpPr/>
          <p:nvPr/>
        </p:nvSpPr>
        <p:spPr>
          <a:xfrm>
            <a:off x="3040403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직사각형 2"/>
          <p:cNvSpPr txBox="1"/>
          <p:nvPr/>
        </p:nvSpPr>
        <p:spPr>
          <a:xfrm>
            <a:off x="3078067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수정</a:t>
            </a:r>
            <a:endParaRPr lang="ko-KR" altLang="en-US" sz="1400" b="1"/>
          </a:p>
        </p:txBody>
      </p:sp>
      <p:sp>
        <p:nvSpPr>
          <p:cNvPr id="182" name="모서리가 둥근 직사각형 94"/>
          <p:cNvSpPr/>
          <p:nvPr/>
        </p:nvSpPr>
        <p:spPr>
          <a:xfrm>
            <a:off x="64823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3" name="모서리가 둥근 직사각형 94"/>
          <p:cNvSpPr/>
          <p:nvPr/>
        </p:nvSpPr>
        <p:spPr>
          <a:xfrm>
            <a:off x="154278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4" name="모서리가 둥근 직사각형 94"/>
          <p:cNvSpPr/>
          <p:nvPr/>
        </p:nvSpPr>
        <p:spPr>
          <a:xfrm>
            <a:off x="352927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5" name="모서리가 둥근 직사각형 94"/>
          <p:cNvSpPr/>
          <p:nvPr/>
        </p:nvSpPr>
        <p:spPr>
          <a:xfrm>
            <a:off x="442382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6" name="직사각형 93"/>
          <p:cNvSpPr/>
          <p:nvPr/>
        </p:nvSpPr>
        <p:spPr>
          <a:xfrm>
            <a:off x="3357823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역 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7" name="모서리가 둥근 직사각형 94"/>
          <p:cNvSpPr/>
          <p:nvPr/>
        </p:nvSpPr>
        <p:spPr>
          <a:xfrm>
            <a:off x="3578561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8" name="직사각형 11"/>
          <p:cNvSpPr/>
          <p:nvPr/>
        </p:nvSpPr>
        <p:spPr>
          <a:xfrm>
            <a:off x="3299090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89" name="모서리가 둥근 직사각형 13"/>
          <p:cNvSpPr/>
          <p:nvPr/>
        </p:nvSpPr>
        <p:spPr>
          <a:xfrm>
            <a:off x="3154753" y="446561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0" name="직사각형 15"/>
          <p:cNvSpPr txBox="1"/>
          <p:nvPr/>
        </p:nvSpPr>
        <p:spPr>
          <a:xfrm>
            <a:off x="3154753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1" name="모서리가 둥근 직사각형 94"/>
          <p:cNvSpPr/>
          <p:nvPr/>
        </p:nvSpPr>
        <p:spPr>
          <a:xfrm>
            <a:off x="4473109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92" name="직사각형 93"/>
          <p:cNvSpPr/>
          <p:nvPr/>
        </p:nvSpPr>
        <p:spPr>
          <a:xfrm>
            <a:off x="1052991" y="58481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3" name="모서리가 둥근 직사각형 94"/>
          <p:cNvSpPr/>
          <p:nvPr/>
        </p:nvSpPr>
        <p:spPr>
          <a:xfrm>
            <a:off x="1773251" y="64103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94" name="직사각형 11"/>
          <p:cNvSpPr/>
          <p:nvPr/>
        </p:nvSpPr>
        <p:spPr>
          <a:xfrm>
            <a:off x="994258" y="5776338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5" name="모서리가 둥근 직사각형 13"/>
          <p:cNvSpPr/>
          <p:nvPr/>
        </p:nvSpPr>
        <p:spPr>
          <a:xfrm>
            <a:off x="792286" y="56985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6" name="직사각형 15"/>
          <p:cNvSpPr txBox="1"/>
          <p:nvPr/>
        </p:nvSpPr>
        <p:spPr>
          <a:xfrm>
            <a:off x="792286" y="569005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8" name="직사각형 11"/>
          <p:cNvSpPr/>
          <p:nvPr/>
        </p:nvSpPr>
        <p:spPr>
          <a:xfrm>
            <a:off x="144337" y="2895298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9" name="모서리가 둥근 직사각형 13"/>
          <p:cNvSpPr/>
          <p:nvPr/>
        </p:nvSpPr>
        <p:spPr>
          <a:xfrm>
            <a:off x="0" y="26649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0" name="직사각형 15"/>
          <p:cNvSpPr txBox="1"/>
          <p:nvPr/>
        </p:nvSpPr>
        <p:spPr>
          <a:xfrm>
            <a:off x="0" y="266496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1" name="직사각형 11"/>
          <p:cNvSpPr/>
          <p:nvPr/>
        </p:nvSpPr>
        <p:spPr>
          <a:xfrm>
            <a:off x="2961540" y="2904180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2" name="모서리가 둥근 직사각형 13"/>
          <p:cNvSpPr/>
          <p:nvPr/>
        </p:nvSpPr>
        <p:spPr>
          <a:xfrm>
            <a:off x="2817203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3" name="직사각형 15"/>
          <p:cNvSpPr txBox="1"/>
          <p:nvPr/>
        </p:nvSpPr>
        <p:spPr>
          <a:xfrm>
            <a:off x="2817203" y="278126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4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205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6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07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208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10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11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graphicFrame>
        <p:nvGraphicFramePr>
          <p:cNvPr id="215" name="표 174"/>
          <p:cNvGraphicFramePr>
            <a:graphicFrameLocks noGrp="1"/>
          </p:cNvGraphicFramePr>
          <p:nvPr/>
        </p:nvGraphicFramePr>
        <p:xfrm>
          <a:off x="3167749" y="3348748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서울▼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2" name="직사각형 11"/>
          <p:cNvSpPr/>
          <p:nvPr/>
        </p:nvSpPr>
        <p:spPr>
          <a:xfrm>
            <a:off x="307154" y="3336336"/>
            <a:ext cx="2248117" cy="3125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3" name="직사각형 11"/>
          <p:cNvSpPr/>
          <p:nvPr/>
        </p:nvSpPr>
        <p:spPr>
          <a:xfrm>
            <a:off x="3165213" y="3332204"/>
            <a:ext cx="2217687" cy="3125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4" name="모서리가 둥근 직사각형 13"/>
          <p:cNvSpPr/>
          <p:nvPr/>
        </p:nvSpPr>
        <p:spPr>
          <a:xfrm>
            <a:off x="2146389" y="314042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5" name="직사각형 15"/>
          <p:cNvSpPr txBox="1"/>
          <p:nvPr/>
        </p:nvSpPr>
        <p:spPr>
          <a:xfrm>
            <a:off x="2146389" y="314042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6" name="모서리가 둥근 직사각형 13"/>
          <p:cNvSpPr/>
          <p:nvPr/>
        </p:nvSpPr>
        <p:spPr>
          <a:xfrm>
            <a:off x="4955403" y="31310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7" name="직사각형 15"/>
          <p:cNvSpPr txBox="1"/>
          <p:nvPr/>
        </p:nvSpPr>
        <p:spPr>
          <a:xfrm>
            <a:off x="4955403" y="313104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8" name="직사각형 93"/>
          <p:cNvSpPr/>
          <p:nvPr/>
        </p:nvSpPr>
        <p:spPr>
          <a:xfrm>
            <a:off x="3498075" y="583410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9" name="모서리가 둥근 직사각형 94"/>
          <p:cNvSpPr/>
          <p:nvPr/>
        </p:nvSpPr>
        <p:spPr>
          <a:xfrm>
            <a:off x="4218335" y="63963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3" name="직사각형 11"/>
          <p:cNvSpPr/>
          <p:nvPr/>
        </p:nvSpPr>
        <p:spPr>
          <a:xfrm>
            <a:off x="3443142" y="5767836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4" name="모서리가 둥근 직사각형 13"/>
          <p:cNvSpPr/>
          <p:nvPr/>
        </p:nvSpPr>
        <p:spPr>
          <a:xfrm>
            <a:off x="3268153" y="5690054"/>
            <a:ext cx="199817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ko-KR" altLang="en-US" sz="1000" b="1"/>
              <a:t>7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74393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조회하지 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5" name="직사각형 20"/>
          <p:cNvSpPr/>
          <p:nvPr/>
        </p:nvSpPr>
        <p:spPr>
          <a:xfrm>
            <a:off x="1525493" y="1800675"/>
            <a:ext cx="4950620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120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1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2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3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762080" y="3548324"/>
            <a:ext cx="284185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98137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sym typeface="Wingdings"/>
              </a:rPr>
              <a:t>관리 &gt; 열차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26128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046629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046629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26128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40399" y="1512546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3684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369520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직사각형 93"/>
          <p:cNvSpPr/>
          <p:nvPr/>
        </p:nvSpPr>
        <p:spPr>
          <a:xfrm>
            <a:off x="1197043" y="3116359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0" name="모서리가 둥근 직사각형 94"/>
          <p:cNvSpPr/>
          <p:nvPr/>
        </p:nvSpPr>
        <p:spPr>
          <a:xfrm>
            <a:off x="1864327" y="39806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1" name="직사각형 93"/>
          <p:cNvSpPr/>
          <p:nvPr/>
        </p:nvSpPr>
        <p:spPr>
          <a:xfrm>
            <a:off x="3866084" y="3735828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2" name="모서리가 둥근 직사각형 94"/>
          <p:cNvSpPr/>
          <p:nvPr/>
        </p:nvSpPr>
        <p:spPr>
          <a:xfrm>
            <a:off x="4533368" y="46001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3" name="직사각형 11"/>
          <p:cNvSpPr/>
          <p:nvPr/>
        </p:nvSpPr>
        <p:spPr>
          <a:xfrm>
            <a:off x="1074810" y="3044332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4" name="모서리가 둥근 직사각형 13"/>
          <p:cNvSpPr/>
          <p:nvPr/>
        </p:nvSpPr>
        <p:spPr>
          <a:xfrm>
            <a:off x="936338" y="29530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직사각형 15"/>
          <p:cNvSpPr txBox="1"/>
          <p:nvPr/>
        </p:nvSpPr>
        <p:spPr>
          <a:xfrm>
            <a:off x="936338" y="295408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6" name="직사각형 11"/>
          <p:cNvSpPr/>
          <p:nvPr/>
        </p:nvSpPr>
        <p:spPr>
          <a:xfrm>
            <a:off x="3725381" y="366304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3605523" y="3499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3605523" y="3500777"/>
            <a:ext cx="230469" cy="24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1207211" y="4671411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1874495" y="553572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1084978" y="459938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950729" y="58341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950729" y="583512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4" name="직사각형 11"/>
          <p:cNvSpPr/>
          <p:nvPr/>
        </p:nvSpPr>
        <p:spPr>
          <a:xfrm>
            <a:off x="1447372" y="1302972"/>
            <a:ext cx="1952241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441855" y="1296468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2798292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2807886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782071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782070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0" name="직사각형 11"/>
          <p:cNvSpPr/>
          <p:nvPr/>
        </p:nvSpPr>
        <p:spPr>
          <a:xfrm>
            <a:off x="1364400" y="1746000"/>
            <a:ext cx="5162400" cy="1178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531612" y="2828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531611" y="28290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08089"/>
            <a:ext cx="2414522" cy="528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왼쪽 메뉴 의 역 관리를 선택하면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역 관리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열차종류별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열차종류를 선택한 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조회를 하면 선택한 열차종류의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열차 정보가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열차번호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열차번호를 입력한 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조회를 하면 해당하는 열차정보가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두 검색방법을 통한 결과에 대한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목록을 초과할 시 목록에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5.조회조건 미선택(열차종류 미선택)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열차종류를 선택하지않고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6.조회조건 미입력(열차번호 미입력)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열차번호를 입력하지않고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1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2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"/>
          <p:cNvSpPr/>
          <p:nvPr/>
        </p:nvSpPr>
        <p:spPr>
          <a:xfrm>
            <a:off x="1938171" y="1728624"/>
            <a:ext cx="543038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8"/>
            <a:ext cx="2483246" cy="4352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등록화면이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체크된 열차 정보를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체크박스 (삭제)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체크를 하여 삭제할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대상을 선택할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수정화면이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삭제할 대상을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삭제할 대상을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 않았을때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11"/>
          <p:cNvSpPr/>
          <p:nvPr/>
        </p:nvSpPr>
        <p:spPr>
          <a:xfrm>
            <a:off x="1469095" y="1720451"/>
            <a:ext cx="395236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6" name="모서리가 둥근 직사각형 13"/>
          <p:cNvSpPr/>
          <p:nvPr/>
        </p:nvSpPr>
        <p:spPr>
          <a:xfrm>
            <a:off x="2127340" y="28090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7" name="직사각형 15"/>
          <p:cNvSpPr txBox="1"/>
          <p:nvPr/>
        </p:nvSpPr>
        <p:spPr>
          <a:xfrm>
            <a:off x="2127339" y="280901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9" name="직사각형 11"/>
          <p:cNvSpPr/>
          <p:nvPr/>
        </p:nvSpPr>
        <p:spPr>
          <a:xfrm>
            <a:off x="5413125" y="1256400"/>
            <a:ext cx="543600" cy="525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0" name="모서리가 둥근 직사각형 13"/>
          <p:cNvSpPr/>
          <p:nvPr/>
        </p:nvSpPr>
        <p:spPr>
          <a:xfrm>
            <a:off x="5555528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1" name="직사각형 15"/>
          <p:cNvSpPr txBox="1"/>
          <p:nvPr/>
        </p:nvSpPr>
        <p:spPr>
          <a:xfrm>
            <a:off x="5555527" y="10803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2" name="직사각형 11"/>
          <p:cNvSpPr/>
          <p:nvPr/>
        </p:nvSpPr>
        <p:spPr>
          <a:xfrm>
            <a:off x="5987683" y="1249996"/>
            <a:ext cx="543038" cy="5401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3" name="모서리가 둥근 직사각형 13"/>
          <p:cNvSpPr/>
          <p:nvPr/>
        </p:nvSpPr>
        <p:spPr>
          <a:xfrm>
            <a:off x="6167327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4" name="직사각형 15"/>
          <p:cNvSpPr txBox="1"/>
          <p:nvPr/>
        </p:nvSpPr>
        <p:spPr>
          <a:xfrm>
            <a:off x="6167326" y="165659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5" name="모서리가 둥근 직사각형 13"/>
          <p:cNvSpPr/>
          <p:nvPr/>
        </p:nvSpPr>
        <p:spPr>
          <a:xfrm>
            <a:off x="1584573" y="281853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6" name="직사각형 15"/>
          <p:cNvSpPr txBox="1"/>
          <p:nvPr/>
        </p:nvSpPr>
        <p:spPr>
          <a:xfrm>
            <a:off x="1584572" y="281853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32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7" name="직사각형 93"/>
          <p:cNvSpPr/>
          <p:nvPr/>
        </p:nvSpPr>
        <p:spPr>
          <a:xfrm>
            <a:off x="2695198" y="376459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열차를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94"/>
          <p:cNvSpPr/>
          <p:nvPr/>
        </p:nvSpPr>
        <p:spPr>
          <a:xfrm>
            <a:off x="3362482" y="46289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9" name="직사각형 11"/>
          <p:cNvSpPr/>
          <p:nvPr/>
        </p:nvSpPr>
        <p:spPr>
          <a:xfrm>
            <a:off x="2572965" y="369256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30" name="모서리가 둥근 직사각형 13"/>
          <p:cNvSpPr/>
          <p:nvPr/>
        </p:nvSpPr>
        <p:spPr>
          <a:xfrm>
            <a:off x="2434493" y="36013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1" name="직사각형 15"/>
          <p:cNvSpPr txBox="1"/>
          <p:nvPr/>
        </p:nvSpPr>
        <p:spPr>
          <a:xfrm>
            <a:off x="2434493" y="360232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3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3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44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45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46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47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8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2781615" y="541595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3002353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2722882" y="5344182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578545" y="51658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578545" y="5157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3896901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5" y="1820357"/>
          <a:ext cx="4932129" cy="44176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0260"/>
                <a:gridCol w="682596"/>
                <a:gridCol w="1512546"/>
                <a:gridCol w="576207"/>
                <a:gridCol w="1440520"/>
              </a:tblGrid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이철수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17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12</a:t>
                      </a:r>
                      <a:r>
                        <a:rPr lang="en-US" altLang="ko-KR" sz="1000"/>
                        <a:t> : 0</a:t>
                      </a:r>
                      <a:r>
                        <a:rPr lang="ko-KR" altLang="en-US" sz="1000"/>
                        <a:t>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70"/>
            <a:ext cx="2483246" cy="69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 항목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(수정자, 수정일)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8" name="직사각형 11"/>
          <p:cNvSpPr/>
          <p:nvPr/>
        </p:nvSpPr>
        <p:spPr>
          <a:xfrm>
            <a:off x="4370887" y="1734000"/>
            <a:ext cx="2173954" cy="46552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9" name="모서리가 둥근 직사각형 13"/>
          <p:cNvSpPr/>
          <p:nvPr/>
        </p:nvSpPr>
        <p:spPr>
          <a:xfrm>
            <a:off x="4105482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120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1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2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3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24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5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29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30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31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32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3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38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39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40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41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6"/>
            <a:ext cx="2483246" cy="2981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열차 등록, 수정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얄차 등록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등록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열차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열차 수정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수정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항목 미입력(등록,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항목을 입력하지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할 시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3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3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44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45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46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47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8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419148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열차정보를 등록시겠습니까?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639886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360415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16078" y="45176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16078" y="450988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1534434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63" name="직사각형 162"/>
          <p:cNvSpPr/>
          <p:nvPr/>
        </p:nvSpPr>
        <p:spPr>
          <a:xfrm>
            <a:off x="216078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직사각형 2"/>
          <p:cNvSpPr txBox="1"/>
          <p:nvPr/>
        </p:nvSpPr>
        <p:spPr>
          <a:xfrm>
            <a:off x="253742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등록</a:t>
            </a:r>
            <a:endParaRPr lang="ko-KR" altLang="en-US" sz="1400" b="1"/>
          </a:p>
        </p:txBody>
      </p:sp>
      <p:graphicFrame>
        <p:nvGraphicFramePr>
          <p:cNvPr id="175" name="표 174"/>
          <p:cNvGraphicFramePr>
            <a:graphicFrameLocks noGrp="1"/>
          </p:cNvGraphicFramePr>
          <p:nvPr/>
        </p:nvGraphicFramePr>
        <p:xfrm>
          <a:off x="325768" y="3357946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직사각형 162"/>
          <p:cNvSpPr/>
          <p:nvPr/>
        </p:nvSpPr>
        <p:spPr>
          <a:xfrm>
            <a:off x="3040403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직사각형 2"/>
          <p:cNvSpPr txBox="1"/>
          <p:nvPr/>
        </p:nvSpPr>
        <p:spPr>
          <a:xfrm>
            <a:off x="3078067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수정</a:t>
            </a:r>
            <a:endParaRPr lang="ko-KR" altLang="en-US" sz="1400" b="1"/>
          </a:p>
        </p:txBody>
      </p:sp>
      <p:graphicFrame>
        <p:nvGraphicFramePr>
          <p:cNvPr id="180" name="표 174"/>
          <p:cNvGraphicFramePr>
            <a:graphicFrameLocks noGrp="1"/>
          </p:cNvGraphicFramePr>
          <p:nvPr/>
        </p:nvGraphicFramePr>
        <p:xfrm>
          <a:off x="3150093" y="3357946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모서리가 둥근 직사각형 94"/>
          <p:cNvSpPr/>
          <p:nvPr/>
        </p:nvSpPr>
        <p:spPr>
          <a:xfrm>
            <a:off x="64823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3" name="모서리가 둥근 직사각형 94"/>
          <p:cNvSpPr/>
          <p:nvPr/>
        </p:nvSpPr>
        <p:spPr>
          <a:xfrm>
            <a:off x="154278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4" name="모서리가 둥근 직사각형 94"/>
          <p:cNvSpPr/>
          <p:nvPr/>
        </p:nvSpPr>
        <p:spPr>
          <a:xfrm>
            <a:off x="352927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5" name="모서리가 둥근 직사각형 94"/>
          <p:cNvSpPr/>
          <p:nvPr/>
        </p:nvSpPr>
        <p:spPr>
          <a:xfrm>
            <a:off x="442382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6" name="직사각형 93"/>
          <p:cNvSpPr/>
          <p:nvPr/>
        </p:nvSpPr>
        <p:spPr>
          <a:xfrm>
            <a:off x="3357823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열차정보를 수정시겠습니까?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7" name="모서리가 둥근 직사각형 94"/>
          <p:cNvSpPr/>
          <p:nvPr/>
        </p:nvSpPr>
        <p:spPr>
          <a:xfrm>
            <a:off x="3578561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8" name="직사각형 11"/>
          <p:cNvSpPr/>
          <p:nvPr/>
        </p:nvSpPr>
        <p:spPr>
          <a:xfrm>
            <a:off x="3299090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89" name="모서리가 둥근 직사각형 13"/>
          <p:cNvSpPr/>
          <p:nvPr/>
        </p:nvSpPr>
        <p:spPr>
          <a:xfrm>
            <a:off x="3154753" y="446561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0" name="직사각형 15"/>
          <p:cNvSpPr txBox="1"/>
          <p:nvPr/>
        </p:nvSpPr>
        <p:spPr>
          <a:xfrm>
            <a:off x="3154753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1" name="모서리가 둥근 직사각형 94"/>
          <p:cNvSpPr/>
          <p:nvPr/>
        </p:nvSpPr>
        <p:spPr>
          <a:xfrm>
            <a:off x="4473109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92" name="직사각형 93"/>
          <p:cNvSpPr/>
          <p:nvPr/>
        </p:nvSpPr>
        <p:spPr>
          <a:xfrm>
            <a:off x="2046964" y="58481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3" name="모서리가 둥근 직사각형 94"/>
          <p:cNvSpPr/>
          <p:nvPr/>
        </p:nvSpPr>
        <p:spPr>
          <a:xfrm>
            <a:off x="2767224" y="64103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94" name="직사각형 11"/>
          <p:cNvSpPr/>
          <p:nvPr/>
        </p:nvSpPr>
        <p:spPr>
          <a:xfrm>
            <a:off x="1988231" y="5776338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5" name="모서리가 둥근 직사각형 13"/>
          <p:cNvSpPr/>
          <p:nvPr/>
        </p:nvSpPr>
        <p:spPr>
          <a:xfrm>
            <a:off x="2809014" y="55545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6" name="직사각형 15"/>
          <p:cNvSpPr txBox="1"/>
          <p:nvPr/>
        </p:nvSpPr>
        <p:spPr>
          <a:xfrm>
            <a:off x="2809014" y="554600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8" name="직사각형 11"/>
          <p:cNvSpPr/>
          <p:nvPr/>
        </p:nvSpPr>
        <p:spPr>
          <a:xfrm>
            <a:off x="144337" y="2895298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9" name="모서리가 둥근 직사각형 13"/>
          <p:cNvSpPr/>
          <p:nvPr/>
        </p:nvSpPr>
        <p:spPr>
          <a:xfrm>
            <a:off x="0" y="26649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0" name="직사각형 15"/>
          <p:cNvSpPr txBox="1"/>
          <p:nvPr/>
        </p:nvSpPr>
        <p:spPr>
          <a:xfrm>
            <a:off x="0" y="266496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1" name="직사각형 11"/>
          <p:cNvSpPr/>
          <p:nvPr/>
        </p:nvSpPr>
        <p:spPr>
          <a:xfrm>
            <a:off x="2961540" y="2904180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2" name="모서리가 둥근 직사각형 13"/>
          <p:cNvSpPr/>
          <p:nvPr/>
        </p:nvSpPr>
        <p:spPr>
          <a:xfrm>
            <a:off x="2817203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3" name="직사각형 15"/>
          <p:cNvSpPr txBox="1"/>
          <p:nvPr/>
        </p:nvSpPr>
        <p:spPr>
          <a:xfrm>
            <a:off x="2817203" y="278126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조회하지 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11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1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22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24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5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2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7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28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9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30" name="직사각형 20"/>
          <p:cNvSpPr/>
          <p:nvPr/>
        </p:nvSpPr>
        <p:spPr>
          <a:xfrm>
            <a:off x="1525493" y="1800675"/>
            <a:ext cx="4950620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13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4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41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42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046642" y="3552178"/>
            <a:ext cx="352445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134141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 운행일정 관리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21844" y="1800650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657624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838314" y="183365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직사각형 11"/>
          <p:cNvSpPr/>
          <p:nvPr/>
        </p:nvSpPr>
        <p:spPr>
          <a:xfrm>
            <a:off x="1447372" y="1302972"/>
            <a:ext cx="1952241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441855" y="1305993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3001107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3010701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782071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782070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70"/>
            <a:ext cx="2414522" cy="542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운행일정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왼쪽 메뉴에의 운행일정 관리를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운행일정 관리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열차종류별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선택한 열차종류에 대한 목록을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화면에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 열차번호별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입력한 열차번호에 대한 목록을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운행일정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운행일정을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운행일정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선택한 운행일정을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운행일정 기본목록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운행일정에 대한 기본적인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목록크기보다 많을때는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스크롤을 이용하여 나머지데이터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들을 화면에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체크박스 (삭제대상 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체크박스를 이용해 삭제할 대상을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8. 운행일정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목록에서 선택된 항목에 대한 운행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일정에 대한 자세한 정보를 화면에 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여준다..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940854" y="21291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931426" y="237590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905086" y="234759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937718" y="261575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1512000" y="2923200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9" name="표 188"/>
          <p:cNvGraphicFramePr>
            <a:graphicFrameLocks noGrp="1"/>
          </p:cNvGraphicFramePr>
          <p:nvPr/>
        </p:nvGraphicFramePr>
        <p:xfrm>
          <a:off x="1512000" y="4969794"/>
          <a:ext cx="5004702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7062"/>
                <a:gridCol w="1304950"/>
                <a:gridCol w="797469"/>
                <a:gridCol w="1304950"/>
                <a:gridCol w="910271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1" name="직사각형 11"/>
          <p:cNvSpPr/>
          <p:nvPr/>
        </p:nvSpPr>
        <p:spPr>
          <a:xfrm>
            <a:off x="5940471" y="1296468"/>
            <a:ext cx="5757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0" name="직사각형 11"/>
          <p:cNvSpPr/>
          <p:nvPr/>
        </p:nvSpPr>
        <p:spPr>
          <a:xfrm>
            <a:off x="5356800" y="1296000"/>
            <a:ext cx="575795" cy="42611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2" name="모서리가 둥근 직사각형 13"/>
          <p:cNvSpPr/>
          <p:nvPr/>
        </p:nvSpPr>
        <p:spPr>
          <a:xfrm>
            <a:off x="5536478" y="108991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3" name="직사각형 15"/>
          <p:cNvSpPr txBox="1"/>
          <p:nvPr/>
        </p:nvSpPr>
        <p:spPr>
          <a:xfrm>
            <a:off x="5536477" y="108656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4" name="모서리가 둥근 직사각형 13"/>
          <p:cNvSpPr/>
          <p:nvPr/>
        </p:nvSpPr>
        <p:spPr>
          <a:xfrm>
            <a:off x="6117345" y="108991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5" name="직사각형 15"/>
          <p:cNvSpPr txBox="1"/>
          <p:nvPr/>
        </p:nvSpPr>
        <p:spPr>
          <a:xfrm>
            <a:off x="6117344" y="1090941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6" name="직사각형 11"/>
          <p:cNvSpPr/>
          <p:nvPr/>
        </p:nvSpPr>
        <p:spPr>
          <a:xfrm>
            <a:off x="1779424" y="1776249"/>
            <a:ext cx="4337921" cy="108034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7" name="모서리가 둥근 직사각형 13"/>
          <p:cNvSpPr/>
          <p:nvPr/>
        </p:nvSpPr>
        <p:spPr>
          <a:xfrm>
            <a:off x="6107820" y="1843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8" name="직사각형 15"/>
          <p:cNvSpPr txBox="1"/>
          <p:nvPr/>
        </p:nvSpPr>
        <p:spPr>
          <a:xfrm>
            <a:off x="6107819" y="184492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9" name="직사각형 11"/>
          <p:cNvSpPr/>
          <p:nvPr/>
        </p:nvSpPr>
        <p:spPr>
          <a:xfrm>
            <a:off x="1450045" y="2893274"/>
            <a:ext cx="5104321" cy="204478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1" name="모서리가 둥근 직사각형 13"/>
          <p:cNvSpPr/>
          <p:nvPr/>
        </p:nvSpPr>
        <p:spPr>
          <a:xfrm>
            <a:off x="1354104" y="27655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2" name="직사각형 15"/>
          <p:cNvSpPr txBox="1"/>
          <p:nvPr/>
        </p:nvSpPr>
        <p:spPr>
          <a:xfrm>
            <a:off x="1354103" y="2781266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5" name="직사각형 11"/>
          <p:cNvSpPr/>
          <p:nvPr/>
        </p:nvSpPr>
        <p:spPr>
          <a:xfrm>
            <a:off x="1854000" y="1839600"/>
            <a:ext cx="378000" cy="961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6" name="모서리가 둥근 직사각형 13"/>
          <p:cNvSpPr/>
          <p:nvPr/>
        </p:nvSpPr>
        <p:spPr>
          <a:xfrm>
            <a:off x="1642208" y="21893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7" name="직사각형 15"/>
          <p:cNvSpPr txBox="1"/>
          <p:nvPr/>
        </p:nvSpPr>
        <p:spPr>
          <a:xfrm>
            <a:off x="1642207" y="220505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8"/>
            <a:ext cx="2414522" cy="1609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위에서 보이지 않았던 나머지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호실정보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호실에대한 정보를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기본정보에서 선택한 운행일정을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수정하는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1512000" y="1875814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9" name="표 188"/>
          <p:cNvGraphicFramePr>
            <a:graphicFrameLocks noGrp="1"/>
          </p:cNvGraphicFramePr>
          <p:nvPr/>
        </p:nvGraphicFramePr>
        <p:xfrm>
          <a:off x="1512000" y="3922408"/>
          <a:ext cx="5004702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7062"/>
                <a:gridCol w="1304950"/>
                <a:gridCol w="797469"/>
                <a:gridCol w="1304950"/>
                <a:gridCol w="910271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2" name="표 67"/>
          <p:cNvGraphicFramePr>
            <a:graphicFrameLocks noGrp="1"/>
          </p:cNvGraphicFramePr>
          <p:nvPr/>
        </p:nvGraphicFramePr>
        <p:xfrm>
          <a:off x="1910340" y="75326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3" name="모서리가 둥근 직사각형 13"/>
          <p:cNvSpPr/>
          <p:nvPr/>
        </p:nvSpPr>
        <p:spPr>
          <a:xfrm>
            <a:off x="2001416" y="80949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13"/>
          <p:cNvSpPr/>
          <p:nvPr/>
        </p:nvSpPr>
        <p:spPr>
          <a:xfrm>
            <a:off x="2012880" y="104879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13"/>
          <p:cNvSpPr/>
          <p:nvPr/>
        </p:nvSpPr>
        <p:spPr>
          <a:xfrm>
            <a:off x="2003452" y="129551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6" name="직사각형 105"/>
          <p:cNvSpPr txBox="1"/>
          <p:nvPr/>
        </p:nvSpPr>
        <p:spPr>
          <a:xfrm>
            <a:off x="1977112" y="126720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17" name="모서리가 둥근 직사각형 13"/>
          <p:cNvSpPr/>
          <p:nvPr/>
        </p:nvSpPr>
        <p:spPr>
          <a:xfrm>
            <a:off x="2009744" y="153536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graphicFrame>
        <p:nvGraphicFramePr>
          <p:cNvPr id="223" name="표 188"/>
          <p:cNvGraphicFramePr>
            <a:graphicFrameLocks noGrp="1"/>
          </p:cNvGraphicFramePr>
          <p:nvPr/>
        </p:nvGraphicFramePr>
        <p:xfrm>
          <a:off x="2540443" y="4969794"/>
          <a:ext cx="2789481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141"/>
                <a:gridCol w="1112871"/>
                <a:gridCol w="797469"/>
              </a:tblGrid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모서리가 둥근 직사각형 13"/>
          <p:cNvSpPr/>
          <p:nvPr/>
        </p:nvSpPr>
        <p:spPr>
          <a:xfrm>
            <a:off x="4846829" y="55222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26" name="직사각형 105"/>
          <p:cNvSpPr txBox="1"/>
          <p:nvPr/>
        </p:nvSpPr>
        <p:spPr>
          <a:xfrm>
            <a:off x="4820489" y="549391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27" name="모서리가 둥근 직사각형 13"/>
          <p:cNvSpPr/>
          <p:nvPr/>
        </p:nvSpPr>
        <p:spPr>
          <a:xfrm>
            <a:off x="4856354" y="577134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28" name="직사각형 105"/>
          <p:cNvSpPr txBox="1"/>
          <p:nvPr/>
        </p:nvSpPr>
        <p:spPr>
          <a:xfrm>
            <a:off x="4830014" y="5743030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229" name="직사각형 10"/>
          <p:cNvSpPr/>
          <p:nvPr/>
        </p:nvSpPr>
        <p:spPr>
          <a:xfrm>
            <a:off x="3601482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30" name="직사각형 11"/>
          <p:cNvSpPr/>
          <p:nvPr/>
        </p:nvSpPr>
        <p:spPr>
          <a:xfrm>
            <a:off x="3572725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1" name="모서리가 둥근 직사각형 13"/>
          <p:cNvSpPr/>
          <p:nvPr/>
        </p:nvSpPr>
        <p:spPr>
          <a:xfrm>
            <a:off x="4094760" y="63095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2" name="직사각형 15"/>
          <p:cNvSpPr txBox="1"/>
          <p:nvPr/>
        </p:nvSpPr>
        <p:spPr>
          <a:xfrm>
            <a:off x="4090100" y="630621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3" name="직사각형 11"/>
          <p:cNvSpPr/>
          <p:nvPr/>
        </p:nvSpPr>
        <p:spPr>
          <a:xfrm>
            <a:off x="2458409" y="4941742"/>
            <a:ext cx="2977903" cy="106990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4" name="모서리가 둥근 직사각형 13"/>
          <p:cNvSpPr/>
          <p:nvPr/>
        </p:nvSpPr>
        <p:spPr>
          <a:xfrm>
            <a:off x="2304833" y="58626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5" name="직사각형 15"/>
          <p:cNvSpPr txBox="1"/>
          <p:nvPr/>
        </p:nvSpPr>
        <p:spPr>
          <a:xfrm>
            <a:off x="2304832" y="587838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표 188"/>
          <p:cNvGraphicFramePr>
            <a:graphicFrameLocks noGrp="1"/>
          </p:cNvGraphicFramePr>
          <p:nvPr/>
        </p:nvGraphicFramePr>
        <p:xfrm>
          <a:off x="1512000" y="4975036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8" name="표 166"/>
          <p:cNvGraphicFramePr>
            <a:graphicFrameLocks noGrp="1"/>
          </p:cNvGraphicFramePr>
          <p:nvPr/>
        </p:nvGraphicFramePr>
        <p:xfrm>
          <a:off x="1512000" y="2923200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838314" y="183365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65"/>
            <a:ext cx="2414522" cy="481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삭제할 항목을 선택하지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조회조건을 선택하지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조회조건(열차종류)를 선택하지 않았을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조회조건을 입력하지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조회존건(열차번호)를 입력하지 않았을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검색결고가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 때 이 메세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 i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상세운행일정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목록에서 선택한 항목에 대한 상세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운행일정의 목록을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 이상일때 스크롤을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이용하여 나머지 데이터를 화면에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56646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00" name="직사각형 11"/>
          <p:cNvSpPr/>
          <p:nvPr/>
        </p:nvSpPr>
        <p:spPr>
          <a:xfrm>
            <a:off x="1459570" y="4873920"/>
            <a:ext cx="5056696" cy="138381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8" name="직사각형 11"/>
          <p:cNvSpPr/>
          <p:nvPr/>
        </p:nvSpPr>
        <p:spPr>
          <a:xfrm>
            <a:off x="3442372" y="4982839"/>
            <a:ext cx="3026826" cy="1251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3" name="모서리가 둥근 직사각형 13"/>
          <p:cNvSpPr/>
          <p:nvPr/>
        </p:nvSpPr>
        <p:spPr>
          <a:xfrm>
            <a:off x="6323898" y="46816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4" name="직사각형 15"/>
          <p:cNvSpPr txBox="1"/>
          <p:nvPr/>
        </p:nvSpPr>
        <p:spPr>
          <a:xfrm>
            <a:off x="6323897" y="4682716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13" name="직사각형 93"/>
          <p:cNvSpPr/>
          <p:nvPr/>
        </p:nvSpPr>
        <p:spPr>
          <a:xfrm>
            <a:off x="491174" y="361530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14" name="모서리가 둥근 직사각형 94"/>
          <p:cNvSpPr/>
          <p:nvPr/>
        </p:nvSpPr>
        <p:spPr>
          <a:xfrm>
            <a:off x="1158458" y="409520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17" name="직사각형 11"/>
          <p:cNvSpPr/>
          <p:nvPr/>
        </p:nvSpPr>
        <p:spPr>
          <a:xfrm>
            <a:off x="432441" y="354353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18" name="모서리가 둥근 직사각형 13"/>
          <p:cNvSpPr/>
          <p:nvPr/>
        </p:nvSpPr>
        <p:spPr>
          <a:xfrm>
            <a:off x="288104" y="33557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9" name="직사각형 15"/>
          <p:cNvSpPr txBox="1"/>
          <p:nvPr/>
        </p:nvSpPr>
        <p:spPr>
          <a:xfrm>
            <a:off x="288104" y="335672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0" name="모서리가 둥근 직사각형 13"/>
          <p:cNvSpPr/>
          <p:nvPr/>
        </p:nvSpPr>
        <p:spPr>
          <a:xfrm>
            <a:off x="5243508" y="4782291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232" name="직사각형 93"/>
          <p:cNvSpPr/>
          <p:nvPr/>
        </p:nvSpPr>
        <p:spPr>
          <a:xfrm>
            <a:off x="2940058" y="362577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3" name="모서리가 둥근 직사각형 94"/>
          <p:cNvSpPr/>
          <p:nvPr/>
        </p:nvSpPr>
        <p:spPr>
          <a:xfrm>
            <a:off x="3607342" y="410567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4" name="직사각형 11"/>
          <p:cNvSpPr/>
          <p:nvPr/>
        </p:nvSpPr>
        <p:spPr>
          <a:xfrm>
            <a:off x="2881325" y="355400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5" name="모서리가 둥근 직사각형 13"/>
          <p:cNvSpPr/>
          <p:nvPr/>
        </p:nvSpPr>
        <p:spPr>
          <a:xfrm>
            <a:off x="2736988" y="33661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6" name="직사각형 15"/>
          <p:cNvSpPr txBox="1"/>
          <p:nvPr/>
        </p:nvSpPr>
        <p:spPr>
          <a:xfrm>
            <a:off x="2736988" y="336719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7" name="직사각형 93"/>
          <p:cNvSpPr/>
          <p:nvPr/>
        </p:nvSpPr>
        <p:spPr>
          <a:xfrm>
            <a:off x="2435591" y="242038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8" name="모서리가 둥근 직사각형 94"/>
          <p:cNvSpPr/>
          <p:nvPr/>
        </p:nvSpPr>
        <p:spPr>
          <a:xfrm>
            <a:off x="3102875" y="290028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9" name="직사각형 11"/>
          <p:cNvSpPr/>
          <p:nvPr/>
        </p:nvSpPr>
        <p:spPr>
          <a:xfrm>
            <a:off x="2376858" y="234861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0" name="모서리가 둥근 직사각형 13"/>
          <p:cNvSpPr/>
          <p:nvPr/>
        </p:nvSpPr>
        <p:spPr>
          <a:xfrm>
            <a:off x="3082727" y="21607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1" name="직사각형 15"/>
          <p:cNvSpPr txBox="1"/>
          <p:nvPr/>
        </p:nvSpPr>
        <p:spPr>
          <a:xfrm>
            <a:off x="3082727" y="216180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2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3" name="모서리가 둥근 직사각형 13"/>
          <p:cNvSpPr/>
          <p:nvPr/>
        </p:nvSpPr>
        <p:spPr>
          <a:xfrm>
            <a:off x="1940854" y="21291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13"/>
          <p:cNvSpPr/>
          <p:nvPr/>
        </p:nvSpPr>
        <p:spPr>
          <a:xfrm>
            <a:off x="1931426" y="237590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5" name="직사각형 105"/>
          <p:cNvSpPr txBox="1"/>
          <p:nvPr/>
        </p:nvSpPr>
        <p:spPr>
          <a:xfrm>
            <a:off x="1905086" y="234759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46" name="모서리가 둥근 직사각형 13"/>
          <p:cNvSpPr/>
          <p:nvPr/>
        </p:nvSpPr>
        <p:spPr>
          <a:xfrm>
            <a:off x="1937718" y="261575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52" name="직사각형 93"/>
          <p:cNvSpPr/>
          <p:nvPr/>
        </p:nvSpPr>
        <p:spPr>
          <a:xfrm>
            <a:off x="3732059" y="129621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항목을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3" name="모서리가 둥근 직사각형 94"/>
          <p:cNvSpPr/>
          <p:nvPr/>
        </p:nvSpPr>
        <p:spPr>
          <a:xfrm>
            <a:off x="4399343" y="177611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4" name="직사각형 11"/>
          <p:cNvSpPr/>
          <p:nvPr/>
        </p:nvSpPr>
        <p:spPr>
          <a:xfrm>
            <a:off x="3683621" y="120539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3673326" y="979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3673326" y="98062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7" name="직사각형 93"/>
          <p:cNvSpPr/>
          <p:nvPr/>
        </p:nvSpPr>
        <p:spPr>
          <a:xfrm>
            <a:off x="332731" y="522940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8" name="모서리가 둥근 직사각형 94"/>
          <p:cNvSpPr/>
          <p:nvPr/>
        </p:nvSpPr>
        <p:spPr>
          <a:xfrm>
            <a:off x="553469" y="57916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9" name="직사각형 11"/>
          <p:cNvSpPr/>
          <p:nvPr/>
        </p:nvSpPr>
        <p:spPr>
          <a:xfrm>
            <a:off x="273998" y="5157624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0" name="모서리가 둥근 직사각형 13"/>
          <p:cNvSpPr/>
          <p:nvPr/>
        </p:nvSpPr>
        <p:spPr>
          <a:xfrm>
            <a:off x="129661" y="497931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1" name="직사각형 15"/>
          <p:cNvSpPr txBox="1"/>
          <p:nvPr/>
        </p:nvSpPr>
        <p:spPr>
          <a:xfrm>
            <a:off x="129661" y="4970817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2" name="모서리가 둥근 직사각형 94"/>
          <p:cNvSpPr/>
          <p:nvPr/>
        </p:nvSpPr>
        <p:spPr>
          <a:xfrm>
            <a:off x="1448017" y="57916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6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202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203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4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05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206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7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1000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관리 초기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초기 수정버튼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수정대상이 선택되지 않은 초기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화면에서는 수정버튼을 비활서화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</p:txBody>
      </p:sp>
      <p:sp>
        <p:nvSpPr>
          <p:cNvPr id="221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22" name="직사각형 10"/>
          <p:cNvSpPr/>
          <p:nvPr/>
        </p:nvSpPr>
        <p:spPr>
          <a:xfrm>
            <a:off x="5410895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232" name="표 188"/>
          <p:cNvGraphicFramePr>
            <a:graphicFrameLocks noGrp="1"/>
          </p:cNvGraphicFramePr>
          <p:nvPr/>
        </p:nvGraphicFramePr>
        <p:xfrm>
          <a:off x="1512000" y="4135323"/>
          <a:ext cx="5002530" cy="760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4890"/>
                <a:gridCol w="1304950"/>
                <a:gridCol w="797469"/>
                <a:gridCol w="1304950"/>
                <a:gridCol w="910271"/>
              </a:tblGrid>
              <a:tr h="12192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2192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36207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운행일정을 선택하셔야 합니다.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3" name="직사각형 20"/>
          <p:cNvSpPr/>
          <p:nvPr/>
        </p:nvSpPr>
        <p:spPr>
          <a:xfrm>
            <a:off x="1525493" y="1728624"/>
            <a:ext cx="4950620" cy="2945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3" name="직사각형 10"/>
          <p:cNvSpPr/>
          <p:nvPr/>
        </p:nvSpPr>
        <p:spPr>
          <a:xfrm>
            <a:off x="3601482" y="606571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44" name="직사각형 11"/>
          <p:cNvSpPr/>
          <p:nvPr/>
        </p:nvSpPr>
        <p:spPr>
          <a:xfrm>
            <a:off x="3572725" y="603069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5" name="모서리가 둥근 직사각형 13"/>
          <p:cNvSpPr/>
          <p:nvPr/>
        </p:nvSpPr>
        <p:spPr>
          <a:xfrm>
            <a:off x="3446526" y="63095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6" name="직사각형 15"/>
          <p:cNvSpPr txBox="1"/>
          <p:nvPr/>
        </p:nvSpPr>
        <p:spPr>
          <a:xfrm>
            <a:off x="3441866" y="630621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248" name="표 188"/>
          <p:cNvGraphicFramePr>
            <a:graphicFrameLocks noGrp="1"/>
          </p:cNvGraphicFramePr>
          <p:nvPr/>
        </p:nvGraphicFramePr>
        <p:xfrm>
          <a:off x="2540443" y="4973968"/>
          <a:ext cx="2783205" cy="760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2865"/>
                <a:gridCol w="1112871"/>
                <a:gridCol w="797469"/>
              </a:tblGrid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운행일정을 선택하셔야 합니다.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3" name="표 166"/>
          <p:cNvGraphicFramePr>
            <a:graphicFrameLocks noGrp="1"/>
          </p:cNvGraphicFramePr>
          <p:nvPr/>
        </p:nvGraphicFramePr>
        <p:xfrm>
          <a:off x="1512000" y="2107804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4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62132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로그인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5886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운행일정 입력필드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운행일정에 대한 기본정보이다.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열차번호는 열차를 검색하여 선택한다.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열차종류는 선택한 열차번호의 열차종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류로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검색하여 선택한 열차번호와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열차종류가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상세운행일정/호실정보 추가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상세운행일정/호실정보 등록화면을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상세운행일정/호실정보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등록된 상세운행일정/호실정보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중 체크박스에 체크된 항목을 삭제한다.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운해일정을 등록한 후 운행일정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화면으로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취소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등록중인 운행정보를 취소하여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운행일정 관리화면을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등록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등록 , 취소 : 현제상태유지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취소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작업취소 : 현제상태유지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0" name="직사각형 11"/>
          <p:cNvSpPr/>
          <p:nvPr/>
        </p:nvSpPr>
        <p:spPr>
          <a:xfrm>
            <a:off x="3313196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1" name="모서리가 둥근 직사각형 13"/>
          <p:cNvSpPr/>
          <p:nvPr/>
        </p:nvSpPr>
        <p:spPr>
          <a:xfrm>
            <a:off x="3831563" y="623754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2" name="직사각형 15"/>
          <p:cNvSpPr txBox="1"/>
          <p:nvPr/>
        </p:nvSpPr>
        <p:spPr>
          <a:xfrm>
            <a:off x="3826903" y="62341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4" name="직사각형 11"/>
          <p:cNvSpPr/>
          <p:nvPr/>
        </p:nvSpPr>
        <p:spPr>
          <a:xfrm>
            <a:off x="4134057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4652424" y="623754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4647764" y="62341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58" name="직사각형 11"/>
          <p:cNvSpPr/>
          <p:nvPr/>
        </p:nvSpPr>
        <p:spPr>
          <a:xfrm>
            <a:off x="5907600" y="2923200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9" name="모서리가 둥근 직사각형 13"/>
          <p:cNvSpPr/>
          <p:nvPr/>
        </p:nvSpPr>
        <p:spPr>
          <a:xfrm>
            <a:off x="5766740" y="32411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0" name="직사각형 15"/>
          <p:cNvSpPr txBox="1"/>
          <p:nvPr/>
        </p:nvSpPr>
        <p:spPr>
          <a:xfrm>
            <a:off x="5762080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62" name="직사각형 11"/>
          <p:cNvSpPr/>
          <p:nvPr/>
        </p:nvSpPr>
        <p:spPr>
          <a:xfrm>
            <a:off x="5276125" y="2927400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3" name="모서리가 둥근 직사각형 13"/>
          <p:cNvSpPr/>
          <p:nvPr/>
        </p:nvSpPr>
        <p:spPr>
          <a:xfrm>
            <a:off x="5103124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4" name="직사각형 15"/>
          <p:cNvSpPr txBox="1"/>
          <p:nvPr/>
        </p:nvSpPr>
        <p:spPr>
          <a:xfrm>
            <a:off x="5098464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7" name="직사각형 11"/>
          <p:cNvSpPr/>
          <p:nvPr/>
        </p:nvSpPr>
        <p:spPr>
          <a:xfrm>
            <a:off x="1459570" y="1296468"/>
            <a:ext cx="5064452" cy="157887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0" name="모서리가 둥근 직사각형 13"/>
          <p:cNvSpPr/>
          <p:nvPr/>
        </p:nvSpPr>
        <p:spPr>
          <a:xfrm>
            <a:off x="4542298" y="11046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1" name="직사각형 15"/>
          <p:cNvSpPr txBox="1"/>
          <p:nvPr/>
        </p:nvSpPr>
        <p:spPr>
          <a:xfrm>
            <a:off x="4537638" y="1101297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168452" y="4715848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운영행보를 등록하시겠습니까?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389190" y="527804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09719" y="4644071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86695" y="44368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72025" y="4428388"/>
            <a:ext cx="235975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4" name="모서리가 둥근 직사각형 94"/>
          <p:cNvSpPr/>
          <p:nvPr/>
        </p:nvSpPr>
        <p:spPr>
          <a:xfrm>
            <a:off x="1283738" y="527804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85" name="직사각형 93"/>
          <p:cNvSpPr/>
          <p:nvPr/>
        </p:nvSpPr>
        <p:spPr>
          <a:xfrm>
            <a:off x="169144" y="580458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현제 작성중인 작업을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389882" y="636678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110411" y="5732809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18415" y="649084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18415" y="648234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0" name="모서리가 둥근 직사각형 94"/>
          <p:cNvSpPr/>
          <p:nvPr/>
        </p:nvSpPr>
        <p:spPr>
          <a:xfrm>
            <a:off x="1284430" y="636678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9" name="모서리가 둥근 직사각형 13"/>
          <p:cNvSpPr/>
          <p:nvPr/>
        </p:nvSpPr>
        <p:spPr>
          <a:xfrm>
            <a:off x="3374500" y="14117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0" name="직사각형 15"/>
          <p:cNvSpPr txBox="1"/>
          <p:nvPr/>
        </p:nvSpPr>
        <p:spPr>
          <a:xfrm>
            <a:off x="3369840" y="140845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7" name="직사각형 11"/>
          <p:cNvSpPr/>
          <p:nvPr/>
        </p:nvSpPr>
        <p:spPr>
          <a:xfrm>
            <a:off x="1656598" y="3529274"/>
            <a:ext cx="399309" cy="10168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08" name="모서리가 둥근 직사각형 13"/>
          <p:cNvSpPr/>
          <p:nvPr/>
        </p:nvSpPr>
        <p:spPr>
          <a:xfrm>
            <a:off x="1517206" y="33165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9" name="직사각형 15"/>
          <p:cNvSpPr txBox="1"/>
          <p:nvPr/>
        </p:nvSpPr>
        <p:spPr>
          <a:xfrm>
            <a:off x="1512546" y="33131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8" name="직사각형 11"/>
          <p:cNvSpPr/>
          <p:nvPr/>
        </p:nvSpPr>
        <p:spPr>
          <a:xfrm>
            <a:off x="3475475" y="158457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9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3" name="직사각형 10"/>
          <p:cNvSpPr/>
          <p:nvPr/>
        </p:nvSpPr>
        <p:spPr>
          <a:xfrm>
            <a:off x="5950271" y="4658971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7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7" name="직사각형 11"/>
          <p:cNvSpPr/>
          <p:nvPr/>
        </p:nvSpPr>
        <p:spPr>
          <a:xfrm>
            <a:off x="5924340" y="4623102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5783480" y="49410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5778820" y="4909003"/>
            <a:ext cx="23046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0" name="직사각형 11"/>
          <p:cNvSpPr/>
          <p:nvPr/>
        </p:nvSpPr>
        <p:spPr>
          <a:xfrm>
            <a:off x="5292865" y="462730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1" name="모서리가 둥근 직사각형 13"/>
          <p:cNvSpPr/>
          <p:nvPr/>
        </p:nvSpPr>
        <p:spPr>
          <a:xfrm>
            <a:off x="5119864" y="49123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2" name="직사각형 15"/>
          <p:cNvSpPr txBox="1"/>
          <p:nvPr/>
        </p:nvSpPr>
        <p:spPr>
          <a:xfrm>
            <a:off x="5115204" y="4909003"/>
            <a:ext cx="23046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3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59" name="직사각형 11"/>
          <p:cNvSpPr/>
          <p:nvPr/>
        </p:nvSpPr>
        <p:spPr>
          <a:xfrm>
            <a:off x="2187949" y="4898791"/>
            <a:ext cx="3790209" cy="11192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0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4352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도착역은 역 검색을 이용하여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항목이 모두 입력되지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상세운행일정은 하나 이상 등록해야하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므로 등록된 항목이 없을 경우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호실정보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호실정보는 하나 이상 등록되어햐 하므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등록된 항목이 없을 경우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호실정보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호실의 정보를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이용하여 나머지 데이터를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54180" y="5293210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310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164665" y="470193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상세운행일정은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913500" y="526413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05932" y="463016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158722" y="44518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144052" y="4443353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en-US" altLang="ko-KR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5" name="직사각형 93"/>
          <p:cNvSpPr/>
          <p:nvPr/>
        </p:nvSpPr>
        <p:spPr>
          <a:xfrm>
            <a:off x="156952" y="581492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호실정보는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861160" y="637712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98219" y="574314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90441" y="641881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90441" y="64103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7" name="직사각형 11"/>
          <p:cNvSpPr/>
          <p:nvPr/>
        </p:nvSpPr>
        <p:spPr>
          <a:xfrm>
            <a:off x="3515168" y="1853626"/>
            <a:ext cx="475322" cy="54112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18" name="모서리가 둥근 직사각형 13"/>
          <p:cNvSpPr/>
          <p:nvPr/>
        </p:nvSpPr>
        <p:spPr>
          <a:xfrm>
            <a:off x="3374500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9" name="직사각형 15"/>
          <p:cNvSpPr txBox="1"/>
          <p:nvPr/>
        </p:nvSpPr>
        <p:spPr>
          <a:xfrm>
            <a:off x="3359831" y="165659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36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7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8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9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0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2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3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4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5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6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7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8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9" name="직사각형 10"/>
          <p:cNvSpPr/>
          <p:nvPr/>
        </p:nvSpPr>
        <p:spPr>
          <a:xfrm>
            <a:off x="72026" y="405924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51" name="직사각형 93"/>
          <p:cNvSpPr/>
          <p:nvPr/>
        </p:nvSpPr>
        <p:spPr>
          <a:xfrm>
            <a:off x="182510" y="34679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필드는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2" name="모서리가 둥근 직사각형 94"/>
          <p:cNvSpPr/>
          <p:nvPr/>
        </p:nvSpPr>
        <p:spPr>
          <a:xfrm>
            <a:off x="931345" y="40301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53" name="직사각형 11"/>
          <p:cNvSpPr/>
          <p:nvPr/>
        </p:nvSpPr>
        <p:spPr>
          <a:xfrm>
            <a:off x="123777" y="33961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4" name="모서리가 둥근 직사각형 13"/>
          <p:cNvSpPr/>
          <p:nvPr/>
        </p:nvSpPr>
        <p:spPr>
          <a:xfrm>
            <a:off x="176567" y="32178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5" name="직사각형 15"/>
          <p:cNvSpPr txBox="1"/>
          <p:nvPr/>
        </p:nvSpPr>
        <p:spPr>
          <a:xfrm>
            <a:off x="161897" y="32093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60" name="모서리가 둥근 직사각형 13"/>
          <p:cNvSpPr/>
          <p:nvPr/>
        </p:nvSpPr>
        <p:spPr>
          <a:xfrm>
            <a:off x="4670968" y="47570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1" name="직사각형 15"/>
          <p:cNvSpPr txBox="1"/>
          <p:nvPr/>
        </p:nvSpPr>
        <p:spPr>
          <a:xfrm>
            <a:off x="4666308" y="475371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4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2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9"/>
            <a:ext cx="2414522" cy="1457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앞 화면에 표시되지 않았던 항목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(이전역거리, 다음역, 다음역거리)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상세운행/호실정보 삭제 항목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9" name="직사각형 93"/>
          <p:cNvSpPr/>
          <p:nvPr/>
        </p:nvSpPr>
        <p:spPr>
          <a:xfrm>
            <a:off x="174980" y="458014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선택된 항목이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851789" y="514234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16247" y="4508367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565486" y="43300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550817" y="43215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직사각형 11"/>
          <p:cNvSpPr/>
          <p:nvPr/>
        </p:nvSpPr>
        <p:spPr>
          <a:xfrm>
            <a:off x="3442372" y="3508831"/>
            <a:ext cx="3026826" cy="997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18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13"/>
          <p:cNvSpPr/>
          <p:nvPr/>
        </p:nvSpPr>
        <p:spPr>
          <a:xfrm>
            <a:off x="5243508" y="3308283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19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0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9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3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4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5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6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7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8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9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0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0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44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0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5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5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08" name="직사각형 2"/>
          <p:cNvSpPr txBox="1"/>
          <p:nvPr/>
        </p:nvSpPr>
        <p:spPr>
          <a:xfrm>
            <a:off x="72006" y="720260"/>
            <a:ext cx="1440540" cy="27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09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1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11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1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313" name="직사각형 92"/>
          <p:cNvSpPr txBox="1"/>
          <p:nvPr/>
        </p:nvSpPr>
        <p:spPr>
          <a:xfrm>
            <a:off x="6660754" y="941065"/>
            <a:ext cx="2414522" cy="542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열차검색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열차검색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열차번호의 검색버튼을 이용하면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화면을 볼수있다.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열차번호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열차검색 화면에서 열차번호를 검색하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열차를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열차번호로 검색된 열차의 열차번호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데이터들을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4.. 열차 선택 완료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조회된 열차 중 하나를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확인을 하게되면 운영일정 등록화면의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열차번호, 열차종류가 선택한 열차정보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열차 미선택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선택하지 않았을 때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열차번호 미입력 검색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열차번호를 입력하지 않고 검색을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하였을때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열차검색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1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1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16" name="직사각형 2"/>
          <p:cNvSpPr txBox="1"/>
          <p:nvPr/>
        </p:nvSpPr>
        <p:spPr>
          <a:xfrm>
            <a:off x="43451" y="1019610"/>
            <a:ext cx="1440540" cy="27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1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2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26" name="직사각형 10"/>
          <p:cNvSpPr/>
          <p:nvPr/>
        </p:nvSpPr>
        <p:spPr>
          <a:xfrm>
            <a:off x="1056529" y="386715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0" name="직사각형 10"/>
          <p:cNvSpPr/>
          <p:nvPr/>
        </p:nvSpPr>
        <p:spPr>
          <a:xfrm>
            <a:off x="426522" y="38705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55" name="모서리가 둥근 직사각형 94"/>
          <p:cNvSpPr/>
          <p:nvPr/>
        </p:nvSpPr>
        <p:spPr>
          <a:xfrm>
            <a:off x="3554570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2" name="직사각형 361"/>
          <p:cNvSpPr/>
          <p:nvPr/>
        </p:nvSpPr>
        <p:spPr>
          <a:xfrm>
            <a:off x="221246" y="845122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직사각형 10"/>
          <p:cNvSpPr/>
          <p:nvPr/>
        </p:nvSpPr>
        <p:spPr>
          <a:xfrm>
            <a:off x="2779538" y="1182712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65" name="직사각형 2"/>
          <p:cNvSpPr txBox="1"/>
          <p:nvPr/>
        </p:nvSpPr>
        <p:spPr>
          <a:xfrm>
            <a:off x="239578" y="851850"/>
            <a:ext cx="1392134" cy="30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66" name="직사각형 10"/>
          <p:cNvSpPr/>
          <p:nvPr/>
        </p:nvSpPr>
        <p:spPr>
          <a:xfrm>
            <a:off x="1555096" y="3146464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75" name="표 374"/>
          <p:cNvGraphicFramePr>
            <a:graphicFrameLocks noGrp="1"/>
          </p:cNvGraphicFramePr>
          <p:nvPr/>
        </p:nvGraphicFramePr>
        <p:xfrm>
          <a:off x="321854" y="1604963"/>
          <a:ext cx="296168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087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2447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9883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무궁화호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3230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7" name="표 374"/>
          <p:cNvGraphicFramePr>
            <a:graphicFrameLocks noGrp="1"/>
          </p:cNvGraphicFramePr>
          <p:nvPr/>
        </p:nvGraphicFramePr>
        <p:xfrm>
          <a:off x="321573" y="1200644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8" name="타원 377"/>
          <p:cNvSpPr/>
          <p:nvPr/>
        </p:nvSpPr>
        <p:spPr>
          <a:xfrm>
            <a:off x="533115" y="1888096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타원 378"/>
          <p:cNvSpPr/>
          <p:nvPr/>
        </p:nvSpPr>
        <p:spPr>
          <a:xfrm>
            <a:off x="537877" y="213810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타원 379"/>
          <p:cNvSpPr/>
          <p:nvPr/>
        </p:nvSpPr>
        <p:spPr>
          <a:xfrm>
            <a:off x="537877" y="23827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타원 380"/>
          <p:cNvSpPr/>
          <p:nvPr/>
        </p:nvSpPr>
        <p:spPr>
          <a:xfrm>
            <a:off x="547402" y="26261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타원 381"/>
          <p:cNvSpPr/>
          <p:nvPr/>
        </p:nvSpPr>
        <p:spPr>
          <a:xfrm>
            <a:off x="561254" y="2867885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직사각형 11"/>
          <p:cNvSpPr/>
          <p:nvPr/>
        </p:nvSpPr>
        <p:spPr>
          <a:xfrm>
            <a:off x="144052" y="76960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직사각형 361"/>
          <p:cNvSpPr/>
          <p:nvPr/>
        </p:nvSpPr>
        <p:spPr>
          <a:xfrm>
            <a:off x="221246" y="3673326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직사각형 10"/>
          <p:cNvSpPr/>
          <p:nvPr/>
        </p:nvSpPr>
        <p:spPr>
          <a:xfrm>
            <a:off x="2779538" y="4014406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87" name="직사각형 2"/>
          <p:cNvSpPr txBox="1"/>
          <p:nvPr/>
        </p:nvSpPr>
        <p:spPr>
          <a:xfrm>
            <a:off x="239578" y="3683544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88" name="직사각형 10"/>
          <p:cNvSpPr/>
          <p:nvPr/>
        </p:nvSpPr>
        <p:spPr>
          <a:xfrm>
            <a:off x="1555097" y="5978158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89" name="표 374"/>
          <p:cNvGraphicFramePr>
            <a:graphicFrameLocks noGrp="1"/>
          </p:cNvGraphicFramePr>
          <p:nvPr/>
        </p:nvGraphicFramePr>
        <p:xfrm>
          <a:off x="321854" y="4410088"/>
          <a:ext cx="2961683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열차번호를 이용하여 열차를 검색할 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표 374"/>
          <p:cNvGraphicFramePr>
            <a:graphicFrameLocks noGrp="1"/>
          </p:cNvGraphicFramePr>
          <p:nvPr/>
        </p:nvGraphicFramePr>
        <p:xfrm>
          <a:off x="321573" y="4032338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11"/>
          <p:cNvSpPr/>
          <p:nvPr/>
        </p:nvSpPr>
        <p:spPr>
          <a:xfrm>
            <a:off x="144052" y="3601300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3446526" y="6567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3431857" y="648234"/>
            <a:ext cx="230469" cy="23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모서리가 둥근 직사각형 13"/>
          <p:cNvSpPr/>
          <p:nvPr/>
        </p:nvSpPr>
        <p:spPr>
          <a:xfrm>
            <a:off x="3418941" y="5013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0" name="직사각형 15"/>
          <p:cNvSpPr txBox="1"/>
          <p:nvPr/>
        </p:nvSpPr>
        <p:spPr>
          <a:xfrm>
            <a:off x="3404272" y="50045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1" name="직사각형 93"/>
          <p:cNvSpPr/>
          <p:nvPr/>
        </p:nvSpPr>
        <p:spPr>
          <a:xfrm>
            <a:off x="4150109" y="508036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열차번호를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2" name="모서리가 둥근 직사각형 94"/>
          <p:cNvSpPr/>
          <p:nvPr/>
        </p:nvSpPr>
        <p:spPr>
          <a:xfrm>
            <a:off x="4855978" y="564256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03" name="직사각형 11"/>
          <p:cNvSpPr/>
          <p:nvPr/>
        </p:nvSpPr>
        <p:spPr>
          <a:xfrm>
            <a:off x="4091376" y="49840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4" name="모서리가 둥근 직사각형 13"/>
          <p:cNvSpPr/>
          <p:nvPr/>
        </p:nvSpPr>
        <p:spPr>
          <a:xfrm>
            <a:off x="3947039" y="48302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5" name="직사각형 15"/>
          <p:cNvSpPr txBox="1"/>
          <p:nvPr/>
        </p:nvSpPr>
        <p:spPr>
          <a:xfrm>
            <a:off x="3932370" y="482178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1"/>
          <p:cNvSpPr/>
          <p:nvPr/>
        </p:nvSpPr>
        <p:spPr>
          <a:xfrm>
            <a:off x="288104" y="1133366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1" name="직사각형 11"/>
          <p:cNvSpPr/>
          <p:nvPr/>
        </p:nvSpPr>
        <p:spPr>
          <a:xfrm>
            <a:off x="1499095" y="3120342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2" name="모서리가 둥근 직사각형 13"/>
          <p:cNvSpPr/>
          <p:nvPr/>
        </p:nvSpPr>
        <p:spPr>
          <a:xfrm>
            <a:off x="2103423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3" name="직사각형 15"/>
          <p:cNvSpPr txBox="1"/>
          <p:nvPr/>
        </p:nvSpPr>
        <p:spPr>
          <a:xfrm>
            <a:off x="2088754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4" name="직사각형 93"/>
          <p:cNvSpPr/>
          <p:nvPr/>
        </p:nvSpPr>
        <p:spPr>
          <a:xfrm>
            <a:off x="4294161" y="39034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5" name="모서리가 둥근 직사각형 94"/>
          <p:cNvSpPr/>
          <p:nvPr/>
        </p:nvSpPr>
        <p:spPr>
          <a:xfrm>
            <a:off x="5000030" y="44656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6" name="직사각형 11"/>
          <p:cNvSpPr/>
          <p:nvPr/>
        </p:nvSpPr>
        <p:spPr>
          <a:xfrm>
            <a:off x="4235428" y="383163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7" name="모서리가 둥근 직사각형 13"/>
          <p:cNvSpPr/>
          <p:nvPr/>
        </p:nvSpPr>
        <p:spPr>
          <a:xfrm>
            <a:off x="4091091" y="365333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8" name="직사각형 15"/>
          <p:cNvSpPr txBox="1"/>
          <p:nvPr/>
        </p:nvSpPr>
        <p:spPr>
          <a:xfrm>
            <a:off x="4076422" y="364482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88104" y="1572395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925616" y="29615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6" name="직사각형 15"/>
          <p:cNvSpPr txBox="1"/>
          <p:nvPr/>
        </p:nvSpPr>
        <p:spPr>
          <a:xfrm>
            <a:off x="910947" y="295306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3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9" name="모서리가 둥근 직사각형 13"/>
          <p:cNvSpPr/>
          <p:nvPr/>
        </p:nvSpPr>
        <p:spPr>
          <a:xfrm>
            <a:off x="3039761" y="14775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0" name="직사각형 15"/>
          <p:cNvSpPr txBox="1"/>
          <p:nvPr/>
        </p:nvSpPr>
        <p:spPr>
          <a:xfrm>
            <a:off x="3025092" y="146909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0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1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2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3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4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5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77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8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79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0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1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3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420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상세운행일정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위의 등록버튼을 이용하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각 각의 입력 항목에 정보를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도착역, 이전역, 다음역은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 버튼을 이용하여 역을 검색하여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목록에 추가된다.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입력항목 미 입력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모두 입력되어있지 않다면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4183682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5004543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16" name="직사각형 315"/>
          <p:cNvSpPr/>
          <p:nvPr/>
        </p:nvSpPr>
        <p:spPr>
          <a:xfrm>
            <a:off x="337546" y="316352"/>
            <a:ext cx="5856689" cy="2420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ㄴ</a:t>
            </a:r>
            <a:endParaRPr lang="ko-KR" altLang="en-US"/>
          </a:p>
        </p:txBody>
      </p:sp>
      <p:sp>
        <p:nvSpPr>
          <p:cNvPr id="317" name="직사각형 2"/>
          <p:cNvSpPr txBox="1"/>
          <p:nvPr/>
        </p:nvSpPr>
        <p:spPr>
          <a:xfrm>
            <a:off x="337547" y="375675"/>
            <a:ext cx="1690958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상세운행일정 등록</a:t>
            </a:r>
            <a:endParaRPr lang="ko-KR" altLang="en-US" sz="1400" b="1"/>
          </a:p>
        </p:txBody>
      </p:sp>
      <p:graphicFrame>
        <p:nvGraphicFramePr>
          <p:cNvPr id="323" name="표 322"/>
          <p:cNvGraphicFramePr>
            <a:graphicFrameLocks noGrp="1"/>
          </p:cNvGraphicFramePr>
          <p:nvPr/>
        </p:nvGraphicFramePr>
        <p:xfrm>
          <a:off x="481599" y="748508"/>
          <a:ext cx="557075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0700"/>
                <a:gridCol w="792286"/>
                <a:gridCol w="216078"/>
                <a:gridCol w="116840"/>
                <a:gridCol w="474972"/>
                <a:gridCol w="128448"/>
                <a:gridCol w="116840"/>
                <a:gridCol w="661774"/>
                <a:gridCol w="116840"/>
                <a:gridCol w="208280"/>
                <a:gridCol w="650289"/>
                <a:gridCol w="208280"/>
                <a:gridCol w="270502"/>
                <a:gridCol w="430344"/>
                <a:gridCol w="208280"/>
              </a:tblGrid>
              <a:tr h="243839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083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24" name="직사각형 10"/>
          <p:cNvSpPr/>
          <p:nvPr/>
        </p:nvSpPr>
        <p:spPr>
          <a:xfrm>
            <a:off x="2930665" y="24051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94"/>
          <p:cNvSpPr/>
          <p:nvPr/>
        </p:nvSpPr>
        <p:spPr>
          <a:xfrm>
            <a:off x="5534193" y="79129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6" name="모서리가 둥근 직사각형 94"/>
          <p:cNvSpPr/>
          <p:nvPr/>
        </p:nvSpPr>
        <p:spPr>
          <a:xfrm>
            <a:off x="5543718" y="127174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9" name="모서리가 둥근 직사각형 94"/>
          <p:cNvSpPr/>
          <p:nvPr/>
        </p:nvSpPr>
        <p:spPr>
          <a:xfrm>
            <a:off x="2681728" y="1756872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0" name="모서리가 둥근 직사각형 94"/>
          <p:cNvSpPr/>
          <p:nvPr/>
        </p:nvSpPr>
        <p:spPr>
          <a:xfrm>
            <a:off x="2691253" y="200621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4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6" name="직사각형 93"/>
          <p:cNvSpPr/>
          <p:nvPr/>
        </p:nvSpPr>
        <p:spPr>
          <a:xfrm>
            <a:off x="404757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7" name="모서리가 둥근 직사각형 94"/>
          <p:cNvSpPr/>
          <p:nvPr/>
        </p:nvSpPr>
        <p:spPr>
          <a:xfrm>
            <a:off x="1110626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38" name="직사각형 11"/>
          <p:cNvSpPr/>
          <p:nvPr/>
        </p:nvSpPr>
        <p:spPr>
          <a:xfrm>
            <a:off x="346024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39" name="모서리가 둥근 직사각형 13"/>
          <p:cNvSpPr/>
          <p:nvPr/>
        </p:nvSpPr>
        <p:spPr>
          <a:xfrm>
            <a:off x="201687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0" name="직사각형 15"/>
          <p:cNvSpPr txBox="1"/>
          <p:nvPr/>
        </p:nvSpPr>
        <p:spPr>
          <a:xfrm>
            <a:off x="187018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250004" y="216078"/>
            <a:ext cx="6012520" cy="263671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모서리가 둥근 직사각형 13"/>
          <p:cNvSpPr/>
          <p:nvPr/>
        </p:nvSpPr>
        <p:spPr>
          <a:xfrm>
            <a:off x="86695" y="159307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3" name="직사각형 15"/>
          <p:cNvSpPr txBox="1"/>
          <p:nvPr/>
        </p:nvSpPr>
        <p:spPr>
          <a:xfrm>
            <a:off x="72026" y="15845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4" name="직사각형 11"/>
          <p:cNvSpPr/>
          <p:nvPr/>
        </p:nvSpPr>
        <p:spPr>
          <a:xfrm>
            <a:off x="2881040" y="2376858"/>
            <a:ext cx="622311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직사각형 11"/>
          <p:cNvSpPr/>
          <p:nvPr/>
        </p:nvSpPr>
        <p:spPr>
          <a:xfrm>
            <a:off x="432156" y="720260"/>
            <a:ext cx="5680086" cy="15656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6" name="모서리가 둥근 직사각형 13"/>
          <p:cNvSpPr/>
          <p:nvPr/>
        </p:nvSpPr>
        <p:spPr>
          <a:xfrm>
            <a:off x="662903" y="22413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7" name="직사각형 15"/>
          <p:cNvSpPr txBox="1"/>
          <p:nvPr/>
        </p:nvSpPr>
        <p:spPr>
          <a:xfrm>
            <a:off x="648234" y="223280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3471917" y="24201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3457248" y="24116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8" name="직사각형 11"/>
          <p:cNvSpPr/>
          <p:nvPr/>
        </p:nvSpPr>
        <p:spPr>
          <a:xfrm>
            <a:off x="5448585" y="122329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9" name="모서리가 둥근 직사각형 13"/>
          <p:cNvSpPr/>
          <p:nvPr/>
        </p:nvSpPr>
        <p:spPr>
          <a:xfrm>
            <a:off x="5272567" y="12329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0" name="직사각형 15"/>
          <p:cNvSpPr txBox="1"/>
          <p:nvPr/>
        </p:nvSpPr>
        <p:spPr>
          <a:xfrm>
            <a:off x="5257898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1" name="직사각형 11"/>
          <p:cNvSpPr/>
          <p:nvPr/>
        </p:nvSpPr>
        <p:spPr>
          <a:xfrm>
            <a:off x="5448585" y="72026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2" name="모서리가 둥근 직사각형 13"/>
          <p:cNvSpPr/>
          <p:nvPr/>
        </p:nvSpPr>
        <p:spPr>
          <a:xfrm>
            <a:off x="5272567" y="7202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3" name="직사각형 15"/>
          <p:cNvSpPr txBox="1"/>
          <p:nvPr/>
        </p:nvSpPr>
        <p:spPr>
          <a:xfrm>
            <a:off x="5257898" y="72026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4" name="직사각형 11"/>
          <p:cNvSpPr/>
          <p:nvPr/>
        </p:nvSpPr>
        <p:spPr>
          <a:xfrm>
            <a:off x="2592936" y="1685173"/>
            <a:ext cx="622311" cy="5263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5" name="모서리가 둥근 직사각형 13"/>
          <p:cNvSpPr/>
          <p:nvPr/>
        </p:nvSpPr>
        <p:spPr>
          <a:xfrm>
            <a:off x="2438162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6" name="직사각형 15"/>
          <p:cNvSpPr txBox="1"/>
          <p:nvPr/>
        </p:nvSpPr>
        <p:spPr>
          <a:xfrm>
            <a:off x="2423493" y="16999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84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85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8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3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4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5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6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7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8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89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0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91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2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3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4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5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18" name="직사각형 361"/>
          <p:cNvSpPr/>
          <p:nvPr/>
        </p:nvSpPr>
        <p:spPr>
          <a:xfrm>
            <a:off x="3174312" y="3817378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모서리가 둥근 직사각형 94"/>
          <p:cNvSpPr/>
          <p:nvPr/>
        </p:nvSpPr>
        <p:spPr>
          <a:xfrm>
            <a:off x="3529274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4" name="직사각형 11"/>
          <p:cNvSpPr/>
          <p:nvPr/>
        </p:nvSpPr>
        <p:spPr>
          <a:xfrm>
            <a:off x="3097118" y="3729822"/>
            <a:ext cx="3332604" cy="21763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558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  역 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 등록화면의 셍세운행일정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등록화면의 역 검색 버튼을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정보를 검색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역 명으로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이용하여 역 정보를 검색 할 수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명으로 검색한 역 정보(역 명)를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데이터를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을 선택한 후 확인을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선택한 역이 상세운행일정 등록화면에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역 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역을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역을 선택하지 않았을 때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역 명을 입력하지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입력하지 않고 검색을 했을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9" name="직사각형 10"/>
          <p:cNvSpPr/>
          <p:nvPr/>
        </p:nvSpPr>
        <p:spPr>
          <a:xfrm>
            <a:off x="5732605" y="4142928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20" name="직사각형 2"/>
          <p:cNvSpPr txBox="1"/>
          <p:nvPr/>
        </p:nvSpPr>
        <p:spPr>
          <a:xfrm>
            <a:off x="3192644" y="3812066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400" b="1"/>
          </a:p>
        </p:txBody>
      </p:sp>
      <p:sp>
        <p:nvSpPr>
          <p:cNvPr id="321" name="직사각형 10"/>
          <p:cNvSpPr/>
          <p:nvPr/>
        </p:nvSpPr>
        <p:spPr>
          <a:xfrm>
            <a:off x="4508163" y="5574250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13"/>
          <p:cNvSpPr/>
          <p:nvPr/>
        </p:nvSpPr>
        <p:spPr>
          <a:xfrm>
            <a:off x="2895710" y="52664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6" name="직사각형 15"/>
          <p:cNvSpPr txBox="1"/>
          <p:nvPr/>
        </p:nvSpPr>
        <p:spPr>
          <a:xfrm>
            <a:off x="2881040" y="52578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7" name="직사각형 2"/>
          <p:cNvSpPr txBox="1"/>
          <p:nvPr/>
        </p:nvSpPr>
        <p:spPr>
          <a:xfrm>
            <a:off x="3163053" y="3804675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28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0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31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32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3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5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0" name="직사각형 11"/>
          <p:cNvSpPr/>
          <p:nvPr/>
        </p:nvSpPr>
        <p:spPr>
          <a:xfrm>
            <a:off x="288104" y="610134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1499095" y="2597110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직사각형 93"/>
          <p:cNvSpPr/>
          <p:nvPr/>
        </p:nvSpPr>
        <p:spPr>
          <a:xfrm>
            <a:off x="404757" y="58726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3" name="모서리가 둥근 직사각형 94"/>
          <p:cNvSpPr/>
          <p:nvPr/>
        </p:nvSpPr>
        <p:spPr>
          <a:xfrm>
            <a:off x="1110626" y="64348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4" name="직사각형 11"/>
          <p:cNvSpPr/>
          <p:nvPr/>
        </p:nvSpPr>
        <p:spPr>
          <a:xfrm>
            <a:off x="346024" y="577633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01687" y="56225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6" name="직사각형 15"/>
          <p:cNvSpPr txBox="1"/>
          <p:nvPr/>
        </p:nvSpPr>
        <p:spPr>
          <a:xfrm>
            <a:off x="187018" y="561406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7" name="직사각형 93"/>
          <p:cNvSpPr/>
          <p:nvPr/>
        </p:nvSpPr>
        <p:spPr>
          <a:xfrm>
            <a:off x="404757" y="46521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8" name="모서리가 둥근 직사각형 94"/>
          <p:cNvSpPr/>
          <p:nvPr/>
        </p:nvSpPr>
        <p:spPr>
          <a:xfrm>
            <a:off x="1110626" y="52143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9" name="직사각형 11"/>
          <p:cNvSpPr/>
          <p:nvPr/>
        </p:nvSpPr>
        <p:spPr>
          <a:xfrm>
            <a:off x="346024" y="45803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0" name="모서리가 둥근 직사각형 13"/>
          <p:cNvSpPr/>
          <p:nvPr/>
        </p:nvSpPr>
        <p:spPr>
          <a:xfrm>
            <a:off x="201687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1" name="직사각형 15"/>
          <p:cNvSpPr txBox="1"/>
          <p:nvPr/>
        </p:nvSpPr>
        <p:spPr>
          <a:xfrm>
            <a:off x="187018" y="43935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62" name="표 374"/>
          <p:cNvGraphicFramePr>
            <a:graphicFrameLocks noGrp="1"/>
          </p:cNvGraphicFramePr>
          <p:nvPr/>
        </p:nvGraphicFramePr>
        <p:xfrm>
          <a:off x="3260220" y="4515118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3" name="표 374"/>
          <p:cNvGraphicFramePr>
            <a:graphicFrameLocks noGrp="1"/>
          </p:cNvGraphicFramePr>
          <p:nvPr/>
        </p:nvGraphicFramePr>
        <p:xfrm>
          <a:off x="3253489" y="4158311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6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7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0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1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2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73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4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19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9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400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0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40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40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404" name="직사각형 92"/>
          <p:cNvSpPr txBox="1"/>
          <p:nvPr/>
        </p:nvSpPr>
        <p:spPr>
          <a:xfrm>
            <a:off x="6660754" y="941067"/>
            <a:ext cx="2414522" cy="176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호실정보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호실정보등록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 목록 위의 추가버튼을 이영하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호실정보를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호실, 좌석수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호실과 좌석수를 입력하지 않고 등록을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405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406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407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40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409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1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2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3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4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5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6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7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8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29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30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31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32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33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34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35" name="직사각형 434"/>
          <p:cNvSpPr/>
          <p:nvPr/>
        </p:nvSpPr>
        <p:spPr>
          <a:xfrm>
            <a:off x="2227985" y="2564688"/>
            <a:ext cx="2438828" cy="1512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46" name="표 445"/>
          <p:cNvGraphicFramePr>
            <a:graphicFrameLocks noGrp="1"/>
          </p:cNvGraphicFramePr>
          <p:nvPr/>
        </p:nvGraphicFramePr>
        <p:xfrm>
          <a:off x="2314357" y="2920936"/>
          <a:ext cx="2257641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5679"/>
                <a:gridCol w="716825"/>
                <a:gridCol w="42513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석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특실여부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7" name="직사각형 2"/>
          <p:cNvSpPr txBox="1"/>
          <p:nvPr/>
        </p:nvSpPr>
        <p:spPr>
          <a:xfrm>
            <a:off x="2209166" y="2580233"/>
            <a:ext cx="1392134" cy="30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호실정보 등록</a:t>
            </a:r>
            <a:endParaRPr lang="ko-KR" altLang="en-US" sz="1400" b="1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3844756" y="346650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0" name="직사각형 10"/>
          <p:cNvSpPr/>
          <p:nvPr/>
        </p:nvSpPr>
        <p:spPr>
          <a:xfrm>
            <a:off x="3241170" y="374535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452" name="직사각형 93"/>
          <p:cNvSpPr/>
          <p:nvPr/>
        </p:nvSpPr>
        <p:spPr>
          <a:xfrm>
            <a:off x="202785" y="42119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호실과 좌석수는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53" name="모서리가 둥근 직사각형 94"/>
          <p:cNvSpPr/>
          <p:nvPr/>
        </p:nvSpPr>
        <p:spPr>
          <a:xfrm>
            <a:off x="908654" y="47741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54" name="직사각형 11"/>
          <p:cNvSpPr/>
          <p:nvPr/>
        </p:nvSpPr>
        <p:spPr>
          <a:xfrm>
            <a:off x="144052" y="41401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5" name="모서리가 둥근 직사각형 13"/>
          <p:cNvSpPr/>
          <p:nvPr/>
        </p:nvSpPr>
        <p:spPr>
          <a:xfrm>
            <a:off x="406480" y="39618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56" name="직사각형 15"/>
          <p:cNvSpPr txBox="1"/>
          <p:nvPr/>
        </p:nvSpPr>
        <p:spPr>
          <a:xfrm>
            <a:off x="417765" y="396143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57" name="직사각형 11"/>
          <p:cNvSpPr/>
          <p:nvPr/>
        </p:nvSpPr>
        <p:spPr>
          <a:xfrm>
            <a:off x="2160780" y="2491639"/>
            <a:ext cx="2603511" cy="1651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8" name="모서리가 둥근 직사각형 13"/>
          <p:cNvSpPr/>
          <p:nvPr/>
        </p:nvSpPr>
        <p:spPr>
          <a:xfrm>
            <a:off x="2423208" y="23048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59" name="직사각형 15"/>
          <p:cNvSpPr txBox="1"/>
          <p:nvPr/>
        </p:nvSpPr>
        <p:spPr>
          <a:xfrm>
            <a:off x="2408539" y="23048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6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 초기화면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16" name="표 188"/>
          <p:cNvGraphicFramePr>
            <a:graphicFrameLocks noGrp="1"/>
          </p:cNvGraphicFramePr>
          <p:nvPr/>
        </p:nvGraphicFramePr>
        <p:xfrm>
          <a:off x="1512000" y="3297762"/>
          <a:ext cx="5026013" cy="807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6232"/>
                <a:gridCol w="769920"/>
                <a:gridCol w="1325853"/>
                <a:gridCol w="709368"/>
                <a:gridCol w="1160784"/>
                <a:gridCol w="773856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상세운행정보를 등록하지 않았습니다.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23" name="표 188"/>
          <p:cNvGraphicFramePr>
            <a:graphicFrameLocks noGrp="1"/>
          </p:cNvGraphicFramePr>
          <p:nvPr/>
        </p:nvGraphicFramePr>
        <p:xfrm>
          <a:off x="2237510" y="4954918"/>
          <a:ext cx="3669030" cy="807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4202"/>
                <a:gridCol w="1011555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호실을 등록하지 않았습니다.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2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2" name="모서리가 둥근 직사각형 13"/>
          <p:cNvSpPr/>
          <p:nvPr/>
        </p:nvSpPr>
        <p:spPr>
          <a:xfrm>
            <a:off x="1567461" y="358697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1541121" y="3596764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</p:spTree>
  </p:cSld>
  <p:clrMapOvr>
    <a:masterClrMapping/>
  </p:clrMapOvr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0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1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2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3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4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5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graphicFrame>
        <p:nvGraphicFramePr>
          <p:cNvPr id="334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573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운행일정 입력필드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운행일정에 대한 기본정보이다.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열차번호는 열차를 검색하여 선택한다.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열차종류는 선택한 열차번호의 열차종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류로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검색하여 선택한 열차번호와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열차종류가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 추가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등록화면을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상세운행일정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등록된 상세운행일정 중 체크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박스에 체크된 항목을 삭제한다.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수정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운해일정을 수정한 후 운행일정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화면으로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취소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등록중인 운행정보를 취소하여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운행일정 관리화면을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수정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수정 , 취소 : 현재상태유지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취소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작업취소 : 현재상태유지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0" name="직사각형 11"/>
          <p:cNvSpPr/>
          <p:nvPr/>
        </p:nvSpPr>
        <p:spPr>
          <a:xfrm>
            <a:off x="3313196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1" name="모서리가 둥근 직사각형 13"/>
          <p:cNvSpPr/>
          <p:nvPr/>
        </p:nvSpPr>
        <p:spPr>
          <a:xfrm>
            <a:off x="3831563" y="62228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2" name="직사각형 15"/>
          <p:cNvSpPr txBox="1"/>
          <p:nvPr/>
        </p:nvSpPr>
        <p:spPr>
          <a:xfrm>
            <a:off x="3826903" y="621946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4" name="직사각형 11"/>
          <p:cNvSpPr/>
          <p:nvPr/>
        </p:nvSpPr>
        <p:spPr>
          <a:xfrm>
            <a:off x="4134057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4652424" y="62228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4647764" y="621946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7" name="직사각형 11"/>
          <p:cNvSpPr/>
          <p:nvPr/>
        </p:nvSpPr>
        <p:spPr>
          <a:xfrm>
            <a:off x="1459570" y="1296468"/>
            <a:ext cx="5064452" cy="159792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0" name="모서리가 둥근 직사각형 13"/>
          <p:cNvSpPr/>
          <p:nvPr/>
        </p:nvSpPr>
        <p:spPr>
          <a:xfrm>
            <a:off x="4542298" y="11046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1" name="직사각형 15"/>
          <p:cNvSpPr txBox="1"/>
          <p:nvPr/>
        </p:nvSpPr>
        <p:spPr>
          <a:xfrm>
            <a:off x="4537638" y="1101297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202785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운행정보를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423523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44052" y="4652419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388420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373751" y="4465612"/>
            <a:ext cx="235492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4" name="모서리가 둥근 직사각형 94"/>
          <p:cNvSpPr/>
          <p:nvPr/>
        </p:nvSpPr>
        <p:spPr>
          <a:xfrm>
            <a:off x="1318071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85" name="직사각형 93"/>
          <p:cNvSpPr/>
          <p:nvPr/>
        </p:nvSpPr>
        <p:spPr>
          <a:xfrm>
            <a:off x="130759" y="583385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현제 작성중인 작업을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351497" y="63960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72026" y="576208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03461" y="60072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03461" y="599870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0" name="모서리가 둥근 직사각형 94"/>
          <p:cNvSpPr/>
          <p:nvPr/>
        </p:nvSpPr>
        <p:spPr>
          <a:xfrm>
            <a:off x="1246045" y="63960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9" name="모서리가 둥근 직사각형 13"/>
          <p:cNvSpPr/>
          <p:nvPr/>
        </p:nvSpPr>
        <p:spPr>
          <a:xfrm>
            <a:off x="3374500" y="14117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0" name="직사각형 15"/>
          <p:cNvSpPr txBox="1"/>
          <p:nvPr/>
        </p:nvSpPr>
        <p:spPr>
          <a:xfrm>
            <a:off x="3369840" y="140845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7" name="직사각형 11"/>
          <p:cNvSpPr/>
          <p:nvPr/>
        </p:nvSpPr>
        <p:spPr>
          <a:xfrm>
            <a:off x="1656598" y="3529274"/>
            <a:ext cx="399309" cy="10168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08" name="모서리가 둥근 직사각형 13"/>
          <p:cNvSpPr/>
          <p:nvPr/>
        </p:nvSpPr>
        <p:spPr>
          <a:xfrm>
            <a:off x="1517206" y="33165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9" name="직사각형 15"/>
          <p:cNvSpPr txBox="1"/>
          <p:nvPr/>
        </p:nvSpPr>
        <p:spPr>
          <a:xfrm>
            <a:off x="1512546" y="33131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8" name="직사각형 11"/>
          <p:cNvSpPr/>
          <p:nvPr/>
        </p:nvSpPr>
        <p:spPr>
          <a:xfrm>
            <a:off x="3475475" y="158457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6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27" name="직사각형 11"/>
          <p:cNvSpPr/>
          <p:nvPr/>
        </p:nvSpPr>
        <p:spPr>
          <a:xfrm>
            <a:off x="5907600" y="2923200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8" name="모서리가 둥근 직사각형 13"/>
          <p:cNvSpPr/>
          <p:nvPr/>
        </p:nvSpPr>
        <p:spPr>
          <a:xfrm>
            <a:off x="5766740" y="32411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9" name="직사각형 15"/>
          <p:cNvSpPr txBox="1"/>
          <p:nvPr/>
        </p:nvSpPr>
        <p:spPr>
          <a:xfrm>
            <a:off x="5762080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3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1" name="직사각형 11"/>
          <p:cNvSpPr/>
          <p:nvPr/>
        </p:nvSpPr>
        <p:spPr>
          <a:xfrm>
            <a:off x="5276125" y="2927400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32" name="모서리가 둥근 직사각형 13"/>
          <p:cNvSpPr/>
          <p:nvPr/>
        </p:nvSpPr>
        <p:spPr>
          <a:xfrm>
            <a:off x="5103124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3" name="직사각형 15"/>
          <p:cNvSpPr txBox="1"/>
          <p:nvPr/>
        </p:nvSpPr>
        <p:spPr>
          <a:xfrm>
            <a:off x="5098464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4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7" name="직사각형 11"/>
          <p:cNvSpPr/>
          <p:nvPr/>
        </p:nvSpPr>
        <p:spPr>
          <a:xfrm>
            <a:off x="2187949" y="4898791"/>
            <a:ext cx="3790209" cy="11192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4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9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7" name="직사각형 11"/>
          <p:cNvSpPr/>
          <p:nvPr/>
        </p:nvSpPr>
        <p:spPr>
          <a:xfrm>
            <a:off x="3515168" y="1853626"/>
            <a:ext cx="475322" cy="54112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18" name="모서리가 둥근 직사각형 13"/>
          <p:cNvSpPr/>
          <p:nvPr/>
        </p:nvSpPr>
        <p:spPr>
          <a:xfrm>
            <a:off x="3374500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9" name="직사각형 15"/>
          <p:cNvSpPr txBox="1"/>
          <p:nvPr/>
        </p:nvSpPr>
        <p:spPr>
          <a:xfrm>
            <a:off x="3359831" y="165659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2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35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6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7" name="직사각형 92"/>
          <p:cNvSpPr txBox="1"/>
          <p:nvPr/>
        </p:nvSpPr>
        <p:spPr>
          <a:xfrm>
            <a:off x="6660754" y="941064"/>
            <a:ext cx="2414522" cy="4352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도착역은 역 검색을 이용하여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항목이 모두 입력되지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상세운행일정은 하나 이상 등록해야하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므로 등록된 항목이 없을 경우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호실정보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호실정보는 하나 이상 등록되어햐 하므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등록된 항목이 없을 경우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호실정보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호실의 정보를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이용하여 나머지 데이터를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38" name="직사각형 10"/>
          <p:cNvSpPr/>
          <p:nvPr/>
        </p:nvSpPr>
        <p:spPr>
          <a:xfrm>
            <a:off x="54180" y="5293210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39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0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1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2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3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4" name="모서리가 둥근 직사각형 13"/>
          <p:cNvSpPr/>
          <p:nvPr/>
        </p:nvSpPr>
        <p:spPr>
          <a:xfrm>
            <a:off x="1761256" y="43310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5" name="직사각형 93"/>
          <p:cNvSpPr/>
          <p:nvPr/>
        </p:nvSpPr>
        <p:spPr>
          <a:xfrm>
            <a:off x="164665" y="470193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상세운행일정은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6" name="모서리가 둥근 직사각형 94"/>
          <p:cNvSpPr/>
          <p:nvPr/>
        </p:nvSpPr>
        <p:spPr>
          <a:xfrm>
            <a:off x="913500" y="526413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7" name="직사각형 11"/>
          <p:cNvSpPr/>
          <p:nvPr/>
        </p:nvSpPr>
        <p:spPr>
          <a:xfrm>
            <a:off x="105932" y="463016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158722" y="44518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144052" y="4443353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en-US" altLang="ko-KR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0" name="직사각형 93"/>
          <p:cNvSpPr/>
          <p:nvPr/>
        </p:nvSpPr>
        <p:spPr>
          <a:xfrm>
            <a:off x="156952" y="581492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호실정보는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1" name="모서리가 둥근 직사각형 94"/>
          <p:cNvSpPr/>
          <p:nvPr/>
        </p:nvSpPr>
        <p:spPr>
          <a:xfrm>
            <a:off x="861160" y="637712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52" name="직사각형 11"/>
          <p:cNvSpPr/>
          <p:nvPr/>
        </p:nvSpPr>
        <p:spPr>
          <a:xfrm>
            <a:off x="98219" y="574314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3" name="모서리가 둥근 직사각형 13"/>
          <p:cNvSpPr/>
          <p:nvPr/>
        </p:nvSpPr>
        <p:spPr>
          <a:xfrm>
            <a:off x="2290441" y="641881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4" name="직사각형 15"/>
          <p:cNvSpPr txBox="1"/>
          <p:nvPr/>
        </p:nvSpPr>
        <p:spPr>
          <a:xfrm>
            <a:off x="2290441" y="64103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5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56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57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58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5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6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61" name="직사각형 10"/>
          <p:cNvSpPr/>
          <p:nvPr/>
        </p:nvSpPr>
        <p:spPr>
          <a:xfrm>
            <a:off x="72026" y="405924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62" name="직사각형 93"/>
          <p:cNvSpPr/>
          <p:nvPr/>
        </p:nvSpPr>
        <p:spPr>
          <a:xfrm>
            <a:off x="182510" y="34679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필드는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3" name="모서리가 둥근 직사각형 94"/>
          <p:cNvSpPr/>
          <p:nvPr/>
        </p:nvSpPr>
        <p:spPr>
          <a:xfrm>
            <a:off x="931345" y="40301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64" name="직사각형 11"/>
          <p:cNvSpPr/>
          <p:nvPr/>
        </p:nvSpPr>
        <p:spPr>
          <a:xfrm>
            <a:off x="123777" y="33961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5" name="모서리가 둥근 직사각형 13"/>
          <p:cNvSpPr/>
          <p:nvPr/>
        </p:nvSpPr>
        <p:spPr>
          <a:xfrm>
            <a:off x="176567" y="32178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6" name="직사각형 15"/>
          <p:cNvSpPr txBox="1"/>
          <p:nvPr/>
        </p:nvSpPr>
        <p:spPr>
          <a:xfrm>
            <a:off x="161897" y="32093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4670968" y="47570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4666308" y="475371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endParaRPr lang="en-US" altLang="ko-KR" sz="1000" b="1">
              <a:latin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3"/>
            <a:ext cx="2358058" cy="191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홈페이지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사이트를 이영하기 위해 로그인을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로그인 클릭시 로그인 페이지로 이동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승차권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기능을 이용하기 위해 로그인을 해야 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비 로그인 상태에서 클릭 시 로그인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화면으로 이동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en-US" altLang="ko-KR" sz="1000" b="1">
                <a:latin typeface="Arial"/>
                <a:sym typeface="Wingdings"/>
              </a:rPr>
              <a:t>- </a:t>
            </a:r>
            <a:r>
              <a:rPr lang="ko-KR" altLang="en-US" sz="1000" b="1">
                <a:latin typeface="Arial"/>
                <a:sym typeface="Wingdings"/>
              </a:rPr>
              <a:t>관리자 사용불가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5663252" y="78337"/>
            <a:ext cx="872500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5546002" y="3314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5546002" y="3324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" name="직사각형 11"/>
          <p:cNvSpPr/>
          <p:nvPr/>
        </p:nvSpPr>
        <p:spPr>
          <a:xfrm>
            <a:off x="1527146" y="395163"/>
            <a:ext cx="705660" cy="25307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1" name="모서리가 둥근 직사각형 13"/>
          <p:cNvSpPr/>
          <p:nvPr/>
        </p:nvSpPr>
        <p:spPr>
          <a:xfrm>
            <a:off x="1440520" y="5762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5"/>
          <p:cNvSpPr txBox="1"/>
          <p:nvPr/>
        </p:nvSpPr>
        <p:spPr>
          <a:xfrm>
            <a:off x="1440520" y="5772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graphicFrame>
        <p:nvGraphicFramePr>
          <p:cNvPr id="327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8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29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0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1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2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4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5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6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7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145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앞 화면에 표시되지 않았던 항목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(이전역거리, 다음역, 다음역거리)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상세운행/호실정보 삭제 항목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9" name="직사각형 93"/>
          <p:cNvSpPr/>
          <p:nvPr/>
        </p:nvSpPr>
        <p:spPr>
          <a:xfrm>
            <a:off x="188679" y="46236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선택된 항목이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865488" y="51858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29946" y="455189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277382" y="437359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262713" y="4365089"/>
            <a:ext cx="230624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직사각형 11"/>
          <p:cNvSpPr/>
          <p:nvPr/>
        </p:nvSpPr>
        <p:spPr>
          <a:xfrm>
            <a:off x="3442372" y="3508831"/>
            <a:ext cx="3026826" cy="997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18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13"/>
          <p:cNvSpPr/>
          <p:nvPr/>
        </p:nvSpPr>
        <p:spPr>
          <a:xfrm>
            <a:off x="5243508" y="3308283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19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0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3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24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38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9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9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4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0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1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52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3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4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5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4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수정</a:t>
            </a:r>
            <a:endParaRPr lang="ko-KR" altLang="en-US" sz="1400" b="1"/>
          </a:p>
        </p:txBody>
      </p:sp>
      <p:graphicFrame>
        <p:nvGraphicFramePr>
          <p:cNvPr id="307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8" name="직사각형 2"/>
          <p:cNvSpPr txBox="1"/>
          <p:nvPr/>
        </p:nvSpPr>
        <p:spPr>
          <a:xfrm>
            <a:off x="72006" y="720260"/>
            <a:ext cx="1440540" cy="27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09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1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11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13" name="직사각형 92"/>
          <p:cNvSpPr txBox="1"/>
          <p:nvPr/>
        </p:nvSpPr>
        <p:spPr>
          <a:xfrm>
            <a:off x="6660754" y="941065"/>
            <a:ext cx="2414522" cy="527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열차검색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열차검색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열차번호의 검색버튼을 이용하면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화면을 볼수있다.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열차번호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열차검색 화면에서 열차번호를 검색하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열차를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열차번호로 검색된 열차의 열차번호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데이터들을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4.. 열차 선택 완료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조회된 열차 중 하나를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확인을 하게되면 운영일정 등록화면의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열차번호, 열차종류가 선택한 열차정보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열차 미선택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선택하지 않았을 때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열차번호 미입력 검색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열차번호를 입력하지 않고 검색을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하였을때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열차검색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1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1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16" name="직사각형 2"/>
          <p:cNvSpPr txBox="1"/>
          <p:nvPr/>
        </p:nvSpPr>
        <p:spPr>
          <a:xfrm>
            <a:off x="43451" y="1019610"/>
            <a:ext cx="1440540" cy="27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1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32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26" name="직사각형 10"/>
          <p:cNvSpPr/>
          <p:nvPr/>
        </p:nvSpPr>
        <p:spPr>
          <a:xfrm>
            <a:off x="1056529" y="386715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0" name="직사각형 10"/>
          <p:cNvSpPr/>
          <p:nvPr/>
        </p:nvSpPr>
        <p:spPr>
          <a:xfrm>
            <a:off x="426522" y="38705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55" name="모서리가 둥근 직사각형 94"/>
          <p:cNvSpPr/>
          <p:nvPr/>
        </p:nvSpPr>
        <p:spPr>
          <a:xfrm>
            <a:off x="3554570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2" name="직사각형 361"/>
          <p:cNvSpPr/>
          <p:nvPr/>
        </p:nvSpPr>
        <p:spPr>
          <a:xfrm>
            <a:off x="221246" y="845122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직사각형 10"/>
          <p:cNvSpPr/>
          <p:nvPr/>
        </p:nvSpPr>
        <p:spPr>
          <a:xfrm>
            <a:off x="2779538" y="1182712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65" name="직사각형 2"/>
          <p:cNvSpPr txBox="1"/>
          <p:nvPr/>
        </p:nvSpPr>
        <p:spPr>
          <a:xfrm>
            <a:off x="239578" y="851850"/>
            <a:ext cx="1392134" cy="30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66" name="직사각형 10"/>
          <p:cNvSpPr/>
          <p:nvPr/>
        </p:nvSpPr>
        <p:spPr>
          <a:xfrm>
            <a:off x="1555096" y="3146464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75" name="표 374"/>
          <p:cNvGraphicFramePr>
            <a:graphicFrameLocks noGrp="1"/>
          </p:cNvGraphicFramePr>
          <p:nvPr/>
        </p:nvGraphicFramePr>
        <p:xfrm>
          <a:off x="321854" y="1604963"/>
          <a:ext cx="296168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087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2447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9883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무궁화호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3230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7" name="표 374"/>
          <p:cNvGraphicFramePr>
            <a:graphicFrameLocks noGrp="1"/>
          </p:cNvGraphicFramePr>
          <p:nvPr/>
        </p:nvGraphicFramePr>
        <p:xfrm>
          <a:off x="321573" y="1200644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8" name="타원 377"/>
          <p:cNvSpPr/>
          <p:nvPr/>
        </p:nvSpPr>
        <p:spPr>
          <a:xfrm>
            <a:off x="533115" y="1888096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타원 378"/>
          <p:cNvSpPr/>
          <p:nvPr/>
        </p:nvSpPr>
        <p:spPr>
          <a:xfrm>
            <a:off x="537877" y="213810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타원 379"/>
          <p:cNvSpPr/>
          <p:nvPr/>
        </p:nvSpPr>
        <p:spPr>
          <a:xfrm>
            <a:off x="537877" y="23827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타원 380"/>
          <p:cNvSpPr/>
          <p:nvPr/>
        </p:nvSpPr>
        <p:spPr>
          <a:xfrm>
            <a:off x="547402" y="26261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타원 381"/>
          <p:cNvSpPr/>
          <p:nvPr/>
        </p:nvSpPr>
        <p:spPr>
          <a:xfrm>
            <a:off x="561254" y="2867885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직사각형 11"/>
          <p:cNvSpPr/>
          <p:nvPr/>
        </p:nvSpPr>
        <p:spPr>
          <a:xfrm>
            <a:off x="144052" y="76960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직사각형 361"/>
          <p:cNvSpPr/>
          <p:nvPr/>
        </p:nvSpPr>
        <p:spPr>
          <a:xfrm>
            <a:off x="221246" y="3673326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직사각형 10"/>
          <p:cNvSpPr/>
          <p:nvPr/>
        </p:nvSpPr>
        <p:spPr>
          <a:xfrm>
            <a:off x="2779538" y="4014406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87" name="직사각형 2"/>
          <p:cNvSpPr txBox="1"/>
          <p:nvPr/>
        </p:nvSpPr>
        <p:spPr>
          <a:xfrm>
            <a:off x="239578" y="3683544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88" name="직사각형 10"/>
          <p:cNvSpPr/>
          <p:nvPr/>
        </p:nvSpPr>
        <p:spPr>
          <a:xfrm>
            <a:off x="1555097" y="5978158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89" name="표 374"/>
          <p:cNvGraphicFramePr>
            <a:graphicFrameLocks noGrp="1"/>
          </p:cNvGraphicFramePr>
          <p:nvPr/>
        </p:nvGraphicFramePr>
        <p:xfrm>
          <a:off x="321854" y="4410088"/>
          <a:ext cx="2961683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열차번호를 이용하여 열차를 검색할 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표 374"/>
          <p:cNvGraphicFramePr>
            <a:graphicFrameLocks noGrp="1"/>
          </p:cNvGraphicFramePr>
          <p:nvPr/>
        </p:nvGraphicFramePr>
        <p:xfrm>
          <a:off x="321573" y="4032338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11"/>
          <p:cNvSpPr/>
          <p:nvPr/>
        </p:nvSpPr>
        <p:spPr>
          <a:xfrm>
            <a:off x="144052" y="3601300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3446526" y="6567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3431857" y="648234"/>
            <a:ext cx="230469" cy="23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모서리가 둥근 직사각형 13"/>
          <p:cNvSpPr/>
          <p:nvPr/>
        </p:nvSpPr>
        <p:spPr>
          <a:xfrm>
            <a:off x="3418941" y="5013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0" name="직사각형 15"/>
          <p:cNvSpPr txBox="1"/>
          <p:nvPr/>
        </p:nvSpPr>
        <p:spPr>
          <a:xfrm>
            <a:off x="3404272" y="50045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1" name="직사각형 93"/>
          <p:cNvSpPr/>
          <p:nvPr/>
        </p:nvSpPr>
        <p:spPr>
          <a:xfrm>
            <a:off x="4150109" y="508036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열차번호를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2" name="모서리가 둥근 직사각형 94"/>
          <p:cNvSpPr/>
          <p:nvPr/>
        </p:nvSpPr>
        <p:spPr>
          <a:xfrm>
            <a:off x="4855978" y="564256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03" name="직사각형 11"/>
          <p:cNvSpPr/>
          <p:nvPr/>
        </p:nvSpPr>
        <p:spPr>
          <a:xfrm>
            <a:off x="4091376" y="49840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4" name="모서리가 둥근 직사각형 13"/>
          <p:cNvSpPr/>
          <p:nvPr/>
        </p:nvSpPr>
        <p:spPr>
          <a:xfrm>
            <a:off x="3947039" y="48302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5" name="직사각형 15"/>
          <p:cNvSpPr txBox="1"/>
          <p:nvPr/>
        </p:nvSpPr>
        <p:spPr>
          <a:xfrm>
            <a:off x="3932370" y="482178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1"/>
          <p:cNvSpPr/>
          <p:nvPr/>
        </p:nvSpPr>
        <p:spPr>
          <a:xfrm>
            <a:off x="288104" y="1133366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1" name="직사각형 11"/>
          <p:cNvSpPr/>
          <p:nvPr/>
        </p:nvSpPr>
        <p:spPr>
          <a:xfrm>
            <a:off x="1499095" y="3120342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2" name="모서리가 둥근 직사각형 13"/>
          <p:cNvSpPr/>
          <p:nvPr/>
        </p:nvSpPr>
        <p:spPr>
          <a:xfrm>
            <a:off x="2103423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3" name="직사각형 15"/>
          <p:cNvSpPr txBox="1"/>
          <p:nvPr/>
        </p:nvSpPr>
        <p:spPr>
          <a:xfrm>
            <a:off x="2088754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4" name="직사각형 93"/>
          <p:cNvSpPr/>
          <p:nvPr/>
        </p:nvSpPr>
        <p:spPr>
          <a:xfrm>
            <a:off x="4294161" y="39034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5" name="모서리가 둥근 직사각형 94"/>
          <p:cNvSpPr/>
          <p:nvPr/>
        </p:nvSpPr>
        <p:spPr>
          <a:xfrm>
            <a:off x="5000030" y="44656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6" name="직사각형 11"/>
          <p:cNvSpPr/>
          <p:nvPr/>
        </p:nvSpPr>
        <p:spPr>
          <a:xfrm>
            <a:off x="4235428" y="383163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7" name="모서리가 둥근 직사각형 13"/>
          <p:cNvSpPr/>
          <p:nvPr/>
        </p:nvSpPr>
        <p:spPr>
          <a:xfrm>
            <a:off x="4091091" y="365333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8" name="직사각형 15"/>
          <p:cNvSpPr txBox="1"/>
          <p:nvPr/>
        </p:nvSpPr>
        <p:spPr>
          <a:xfrm>
            <a:off x="4076422" y="364482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88104" y="1572395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925616" y="29615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6" name="직사각형 15"/>
          <p:cNvSpPr txBox="1"/>
          <p:nvPr/>
        </p:nvSpPr>
        <p:spPr>
          <a:xfrm>
            <a:off x="910947" y="295306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3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9" name="모서리가 둥근 직사각형 13"/>
          <p:cNvSpPr/>
          <p:nvPr/>
        </p:nvSpPr>
        <p:spPr>
          <a:xfrm>
            <a:off x="3039761" y="14775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0" name="직사각형 15"/>
          <p:cNvSpPr txBox="1"/>
          <p:nvPr/>
        </p:nvSpPr>
        <p:spPr>
          <a:xfrm>
            <a:off x="3025092" y="146909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4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2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06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7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08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09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0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1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7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graphicFrame>
        <p:nvGraphicFramePr>
          <p:cNvPr id="355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6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57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5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59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6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61" name="직사각형 92"/>
          <p:cNvSpPr txBox="1"/>
          <p:nvPr/>
        </p:nvSpPr>
        <p:spPr>
          <a:xfrm>
            <a:off x="6660754" y="941063"/>
            <a:ext cx="2414522" cy="420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상세운행일정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위의 등록버튼을 이용하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각 각의 입력 항목에 정보를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도착역, 이전역, 다음역은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 버튼을 이용하여 역을 검색하여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목록에 추가된다.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입력항목 미 입력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모두 입력되어있지 않다면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362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64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65" name="직사각형 10"/>
          <p:cNvSpPr/>
          <p:nvPr/>
        </p:nvSpPr>
        <p:spPr>
          <a:xfrm>
            <a:off x="4183682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66" name="직사각형 10"/>
          <p:cNvSpPr/>
          <p:nvPr/>
        </p:nvSpPr>
        <p:spPr>
          <a:xfrm>
            <a:off x="5004543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6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68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69" name="직사각형 315"/>
          <p:cNvSpPr/>
          <p:nvPr/>
        </p:nvSpPr>
        <p:spPr>
          <a:xfrm>
            <a:off x="337546" y="316352"/>
            <a:ext cx="5856689" cy="2420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ㄴ</a:t>
            </a:r>
            <a:endParaRPr lang="ko-KR" altLang="en-US"/>
          </a:p>
        </p:txBody>
      </p:sp>
      <p:sp>
        <p:nvSpPr>
          <p:cNvPr id="370" name="직사각형 2"/>
          <p:cNvSpPr txBox="1"/>
          <p:nvPr/>
        </p:nvSpPr>
        <p:spPr>
          <a:xfrm>
            <a:off x="337547" y="375675"/>
            <a:ext cx="1690958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상세운행일정 등록</a:t>
            </a:r>
            <a:endParaRPr lang="ko-KR" altLang="en-US" sz="1400" b="1"/>
          </a:p>
        </p:txBody>
      </p:sp>
      <p:graphicFrame>
        <p:nvGraphicFramePr>
          <p:cNvPr id="371" name="표 322"/>
          <p:cNvGraphicFramePr>
            <a:graphicFrameLocks noGrp="1"/>
          </p:cNvGraphicFramePr>
          <p:nvPr/>
        </p:nvGraphicFramePr>
        <p:xfrm>
          <a:off x="481599" y="748508"/>
          <a:ext cx="557075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0700"/>
                <a:gridCol w="792286"/>
                <a:gridCol w="216078"/>
                <a:gridCol w="116840"/>
                <a:gridCol w="474972"/>
                <a:gridCol w="128448"/>
                <a:gridCol w="116840"/>
                <a:gridCol w="661774"/>
                <a:gridCol w="116840"/>
                <a:gridCol w="208280"/>
                <a:gridCol w="650289"/>
                <a:gridCol w="208280"/>
                <a:gridCol w="270502"/>
                <a:gridCol w="430344"/>
                <a:gridCol w="208280"/>
              </a:tblGrid>
              <a:tr h="243839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083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72" name="직사각형 10"/>
          <p:cNvSpPr/>
          <p:nvPr/>
        </p:nvSpPr>
        <p:spPr>
          <a:xfrm>
            <a:off x="2930665" y="24051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73" name="모서리가 둥근 직사각형 94"/>
          <p:cNvSpPr/>
          <p:nvPr/>
        </p:nvSpPr>
        <p:spPr>
          <a:xfrm>
            <a:off x="5534193" y="79129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4" name="모서리가 둥근 직사각형 94"/>
          <p:cNvSpPr/>
          <p:nvPr/>
        </p:nvSpPr>
        <p:spPr>
          <a:xfrm>
            <a:off x="5543718" y="127174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5" name="모서리가 둥근 직사각형 94"/>
          <p:cNvSpPr/>
          <p:nvPr/>
        </p:nvSpPr>
        <p:spPr>
          <a:xfrm>
            <a:off x="2681728" y="1756872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2691253" y="200621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7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8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9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80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1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93"/>
          <p:cNvSpPr/>
          <p:nvPr/>
        </p:nvSpPr>
        <p:spPr>
          <a:xfrm>
            <a:off x="404757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83" name="모서리가 둥근 직사각형 94"/>
          <p:cNvSpPr/>
          <p:nvPr/>
        </p:nvSpPr>
        <p:spPr>
          <a:xfrm>
            <a:off x="1110626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84" name="직사각형 11"/>
          <p:cNvSpPr/>
          <p:nvPr/>
        </p:nvSpPr>
        <p:spPr>
          <a:xfrm>
            <a:off x="346024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모서리가 둥근 직사각형 13"/>
          <p:cNvSpPr/>
          <p:nvPr/>
        </p:nvSpPr>
        <p:spPr>
          <a:xfrm>
            <a:off x="201687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6" name="직사각형 15"/>
          <p:cNvSpPr txBox="1"/>
          <p:nvPr/>
        </p:nvSpPr>
        <p:spPr>
          <a:xfrm>
            <a:off x="187018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87" name="직사각형 11"/>
          <p:cNvSpPr/>
          <p:nvPr/>
        </p:nvSpPr>
        <p:spPr>
          <a:xfrm>
            <a:off x="250004" y="216078"/>
            <a:ext cx="6012520" cy="263671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8" name="모서리가 둥근 직사각형 13"/>
          <p:cNvSpPr/>
          <p:nvPr/>
        </p:nvSpPr>
        <p:spPr>
          <a:xfrm>
            <a:off x="86695" y="159307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9" name="직사각형 15"/>
          <p:cNvSpPr txBox="1"/>
          <p:nvPr/>
        </p:nvSpPr>
        <p:spPr>
          <a:xfrm>
            <a:off x="72026" y="15845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0" name="직사각형 11"/>
          <p:cNvSpPr/>
          <p:nvPr/>
        </p:nvSpPr>
        <p:spPr>
          <a:xfrm>
            <a:off x="2881040" y="2376858"/>
            <a:ext cx="622311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1" name="직사각형 11"/>
          <p:cNvSpPr/>
          <p:nvPr/>
        </p:nvSpPr>
        <p:spPr>
          <a:xfrm>
            <a:off x="432156" y="720260"/>
            <a:ext cx="5680086" cy="15656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2" name="모서리가 둥근 직사각형 13"/>
          <p:cNvSpPr/>
          <p:nvPr/>
        </p:nvSpPr>
        <p:spPr>
          <a:xfrm>
            <a:off x="662903" y="22413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3" name="직사각형 15"/>
          <p:cNvSpPr txBox="1"/>
          <p:nvPr/>
        </p:nvSpPr>
        <p:spPr>
          <a:xfrm>
            <a:off x="648234" y="223280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4" name="모서리가 둥근 직사각형 13"/>
          <p:cNvSpPr/>
          <p:nvPr/>
        </p:nvSpPr>
        <p:spPr>
          <a:xfrm>
            <a:off x="3471917" y="24201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5" name="직사각형 15"/>
          <p:cNvSpPr txBox="1"/>
          <p:nvPr/>
        </p:nvSpPr>
        <p:spPr>
          <a:xfrm>
            <a:off x="3457248" y="24116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6" name="직사각형 11"/>
          <p:cNvSpPr/>
          <p:nvPr/>
        </p:nvSpPr>
        <p:spPr>
          <a:xfrm>
            <a:off x="5448585" y="122329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5272567" y="12329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5257898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직사각형 11"/>
          <p:cNvSpPr/>
          <p:nvPr/>
        </p:nvSpPr>
        <p:spPr>
          <a:xfrm>
            <a:off x="5448585" y="72026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0" name="모서리가 둥근 직사각형 13"/>
          <p:cNvSpPr/>
          <p:nvPr/>
        </p:nvSpPr>
        <p:spPr>
          <a:xfrm>
            <a:off x="5272567" y="7202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1" name="직사각형 15"/>
          <p:cNvSpPr txBox="1"/>
          <p:nvPr/>
        </p:nvSpPr>
        <p:spPr>
          <a:xfrm>
            <a:off x="5257898" y="72026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2" name="직사각형 11"/>
          <p:cNvSpPr/>
          <p:nvPr/>
        </p:nvSpPr>
        <p:spPr>
          <a:xfrm>
            <a:off x="2592936" y="1685173"/>
            <a:ext cx="622311" cy="5263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3" name="모서리가 둥근 직사각형 13"/>
          <p:cNvSpPr/>
          <p:nvPr/>
        </p:nvSpPr>
        <p:spPr>
          <a:xfrm>
            <a:off x="2438162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4" name="직사각형 15"/>
          <p:cNvSpPr txBox="1"/>
          <p:nvPr/>
        </p:nvSpPr>
        <p:spPr>
          <a:xfrm>
            <a:off x="2423493" y="16999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1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420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4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80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1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3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4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5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6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87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8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1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92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8" name="직사각형 361"/>
          <p:cNvSpPr/>
          <p:nvPr/>
        </p:nvSpPr>
        <p:spPr>
          <a:xfrm>
            <a:off x="3174312" y="3817378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모서리가 둥근 직사각형 94"/>
          <p:cNvSpPr/>
          <p:nvPr/>
        </p:nvSpPr>
        <p:spPr>
          <a:xfrm>
            <a:off x="3529274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4" name="직사각형 11"/>
          <p:cNvSpPr/>
          <p:nvPr/>
        </p:nvSpPr>
        <p:spPr>
          <a:xfrm>
            <a:off x="3097118" y="3729822"/>
            <a:ext cx="3332604" cy="21763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558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  역 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 등록화면의 셍세운행일정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등록화면의 역 검색 버튼을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정보를 검색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역 명으로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이용하여 역 정보를 검색 할 수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명으로 검색한 역 정보(역 명)를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데이터를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을 선택한 후 확인을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선택한 역이 상세운행일정 등록화면에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역 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역을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역을 선택하지 않았을 때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역 명을 입력하지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입력하지 않고 검색을 했을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9" name="직사각형 10"/>
          <p:cNvSpPr/>
          <p:nvPr/>
        </p:nvSpPr>
        <p:spPr>
          <a:xfrm>
            <a:off x="5732605" y="4142928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20" name="직사각형 2"/>
          <p:cNvSpPr txBox="1"/>
          <p:nvPr/>
        </p:nvSpPr>
        <p:spPr>
          <a:xfrm>
            <a:off x="3192644" y="3812066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400" b="1"/>
          </a:p>
        </p:txBody>
      </p:sp>
      <p:sp>
        <p:nvSpPr>
          <p:cNvPr id="321" name="직사각형 10"/>
          <p:cNvSpPr/>
          <p:nvPr/>
        </p:nvSpPr>
        <p:spPr>
          <a:xfrm>
            <a:off x="4508163" y="5574250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13"/>
          <p:cNvSpPr/>
          <p:nvPr/>
        </p:nvSpPr>
        <p:spPr>
          <a:xfrm>
            <a:off x="2895710" y="52664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6" name="직사각형 15"/>
          <p:cNvSpPr txBox="1"/>
          <p:nvPr/>
        </p:nvSpPr>
        <p:spPr>
          <a:xfrm>
            <a:off x="2881040" y="52578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7" name="직사각형 2"/>
          <p:cNvSpPr txBox="1"/>
          <p:nvPr/>
        </p:nvSpPr>
        <p:spPr>
          <a:xfrm>
            <a:off x="3163053" y="3804675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28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0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31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32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3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5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0" name="직사각형 11"/>
          <p:cNvSpPr/>
          <p:nvPr/>
        </p:nvSpPr>
        <p:spPr>
          <a:xfrm>
            <a:off x="288104" y="610134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1499095" y="2597110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직사각형 93"/>
          <p:cNvSpPr/>
          <p:nvPr/>
        </p:nvSpPr>
        <p:spPr>
          <a:xfrm>
            <a:off x="404757" y="58726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3" name="모서리가 둥근 직사각형 94"/>
          <p:cNvSpPr/>
          <p:nvPr/>
        </p:nvSpPr>
        <p:spPr>
          <a:xfrm>
            <a:off x="1110626" y="64348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4" name="직사각형 11"/>
          <p:cNvSpPr/>
          <p:nvPr/>
        </p:nvSpPr>
        <p:spPr>
          <a:xfrm>
            <a:off x="346024" y="577633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01687" y="56225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6" name="직사각형 15"/>
          <p:cNvSpPr txBox="1"/>
          <p:nvPr/>
        </p:nvSpPr>
        <p:spPr>
          <a:xfrm>
            <a:off x="187018" y="561406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7" name="직사각형 93"/>
          <p:cNvSpPr/>
          <p:nvPr/>
        </p:nvSpPr>
        <p:spPr>
          <a:xfrm>
            <a:off x="404757" y="46521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8" name="모서리가 둥근 직사각형 94"/>
          <p:cNvSpPr/>
          <p:nvPr/>
        </p:nvSpPr>
        <p:spPr>
          <a:xfrm>
            <a:off x="1110626" y="52143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9" name="직사각형 11"/>
          <p:cNvSpPr/>
          <p:nvPr/>
        </p:nvSpPr>
        <p:spPr>
          <a:xfrm>
            <a:off x="346024" y="45803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0" name="모서리가 둥근 직사각형 13"/>
          <p:cNvSpPr/>
          <p:nvPr/>
        </p:nvSpPr>
        <p:spPr>
          <a:xfrm>
            <a:off x="201687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1" name="직사각형 15"/>
          <p:cNvSpPr txBox="1"/>
          <p:nvPr/>
        </p:nvSpPr>
        <p:spPr>
          <a:xfrm>
            <a:off x="187018" y="43935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62" name="표 374"/>
          <p:cNvGraphicFramePr>
            <a:graphicFrameLocks noGrp="1"/>
          </p:cNvGraphicFramePr>
          <p:nvPr/>
        </p:nvGraphicFramePr>
        <p:xfrm>
          <a:off x="3260220" y="4515118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3" name="표 374"/>
          <p:cNvGraphicFramePr>
            <a:graphicFrameLocks noGrp="1"/>
          </p:cNvGraphicFramePr>
          <p:nvPr/>
        </p:nvGraphicFramePr>
        <p:xfrm>
          <a:off x="3253489" y="4158311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6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7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0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1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2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73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4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93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97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9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99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40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401" name="직사각형 92"/>
          <p:cNvSpPr txBox="1"/>
          <p:nvPr/>
        </p:nvSpPr>
        <p:spPr>
          <a:xfrm>
            <a:off x="6660754" y="941067"/>
            <a:ext cx="2414522" cy="145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호실정보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호실정보등록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 목록 위의 추가버튼을 이영하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호실정보를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호실, 좌석수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호실과 좌석수를 입력하지 않고 등록을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</p:txBody>
      </p:sp>
      <p:sp>
        <p:nvSpPr>
          <p:cNvPr id="402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40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404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405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406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08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09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0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1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2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3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4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5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6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7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18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9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0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1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2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23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24" name="직사각형 434"/>
          <p:cNvSpPr/>
          <p:nvPr/>
        </p:nvSpPr>
        <p:spPr>
          <a:xfrm>
            <a:off x="2227985" y="2564688"/>
            <a:ext cx="2438828" cy="1512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25" name="표 445"/>
          <p:cNvGraphicFramePr>
            <a:graphicFrameLocks noGrp="1"/>
          </p:cNvGraphicFramePr>
          <p:nvPr/>
        </p:nvGraphicFramePr>
        <p:xfrm>
          <a:off x="2314357" y="2920936"/>
          <a:ext cx="2257641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5679"/>
                <a:gridCol w="716825"/>
                <a:gridCol w="42513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석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특실여부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26" name="직사각형 2"/>
          <p:cNvSpPr txBox="1"/>
          <p:nvPr/>
        </p:nvSpPr>
        <p:spPr>
          <a:xfrm>
            <a:off x="2209166" y="2580233"/>
            <a:ext cx="1392134" cy="30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호실정보 등록</a:t>
            </a:r>
            <a:endParaRPr lang="ko-KR" altLang="en-US" sz="1400" b="1"/>
          </a:p>
        </p:txBody>
      </p:sp>
      <p:sp>
        <p:nvSpPr>
          <p:cNvPr id="427" name="모서리가 둥근 직사각형 13"/>
          <p:cNvSpPr/>
          <p:nvPr/>
        </p:nvSpPr>
        <p:spPr>
          <a:xfrm>
            <a:off x="3844756" y="346650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8" name="직사각형 10"/>
          <p:cNvSpPr/>
          <p:nvPr/>
        </p:nvSpPr>
        <p:spPr>
          <a:xfrm>
            <a:off x="3241170" y="374535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429" name="직사각형 93"/>
          <p:cNvSpPr/>
          <p:nvPr/>
        </p:nvSpPr>
        <p:spPr>
          <a:xfrm>
            <a:off x="202785" y="42119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호실과 좌석수는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0" name="모서리가 둥근 직사각형 94"/>
          <p:cNvSpPr/>
          <p:nvPr/>
        </p:nvSpPr>
        <p:spPr>
          <a:xfrm>
            <a:off x="908654" y="47741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1" name="직사각형 11"/>
          <p:cNvSpPr/>
          <p:nvPr/>
        </p:nvSpPr>
        <p:spPr>
          <a:xfrm>
            <a:off x="144052" y="41401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2" name="모서리가 둥근 직사각형 13"/>
          <p:cNvSpPr/>
          <p:nvPr/>
        </p:nvSpPr>
        <p:spPr>
          <a:xfrm>
            <a:off x="406480" y="39618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3" name="직사각형 15"/>
          <p:cNvSpPr txBox="1"/>
          <p:nvPr/>
        </p:nvSpPr>
        <p:spPr>
          <a:xfrm>
            <a:off x="417765" y="396143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160780" y="2491639"/>
            <a:ext cx="2603511" cy="1651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2423208" y="23048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36" name="직사각형 15"/>
          <p:cNvSpPr txBox="1"/>
          <p:nvPr/>
        </p:nvSpPr>
        <p:spPr>
          <a:xfrm>
            <a:off x="2408539" y="23048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046642" y="3552178"/>
            <a:ext cx="352445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170146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</a:t>
            </a:r>
            <a:r>
              <a:rPr lang="en-US" altLang="ko-KR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 </a:t>
            </a: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회원 관리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6"/>
            <a:ext cx="2414522" cy="588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회원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원쪽 메뉴의 회원 관리 메뉴를 선택하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회원 관리 화면으로 이동할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검색유형(아이디, 성명)을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검색버튼을 이용하여 검색을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날짜검색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가입일, 개인정보 수정일을 검색 기분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</a:t>
            </a:r>
            <a:r>
              <a:rPr lang="en-US" altLang="ko-KR" sz="1000" b="1" i="0">
                <a:solidFill>
                  <a:schemeClr val="tx1"/>
                </a:solidFill>
              </a:rPr>
              <a:t> </a:t>
            </a:r>
            <a:r>
              <a:rPr lang="ko-KR" altLang="en-US" sz="1000" b="1" i="0">
                <a:solidFill>
                  <a:schemeClr val="tx1"/>
                </a:solidFill>
              </a:rPr>
              <a:t>으로 검색을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체크박스로 선택된 회원을 삭제할 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회원의 기본정보를 보여주는 목록이다.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 데이터가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이영하여 나머지 데이터들을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회원을 선택할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상세정보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회원의 상제정보를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검색어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검색할 아이디 또는 성명을 입력하지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않고 검색을 하게되면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추력한다.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회원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회원을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6" cy="244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703"/>
                <a:gridCol w="914120"/>
                <a:gridCol w="735341"/>
                <a:gridCol w="1250081"/>
                <a:gridCol w="1250081"/>
              </a:tblGrid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개인정보 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sw7789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박수철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03:13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a257da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13:15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17:47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dswsa2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남서영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21:08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2"/>
          <p:cNvGraphicFramePr>
            <a:graphicFrameLocks noGrp="1"/>
          </p:cNvGraphicFramePr>
          <p:nvPr/>
        </p:nvGraphicFramePr>
        <p:xfrm>
          <a:off x="1791503" y="4385315"/>
          <a:ext cx="4581671" cy="1736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743"/>
                <a:gridCol w="1440180"/>
                <a:gridCol w="1080389"/>
                <a:gridCol w="1369359"/>
              </a:tblGrid>
              <a:tr h="272328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</a:t>
                      </a:r>
                      <a:r>
                        <a:rPr lang="ko-KR" altLang="en-US" sz="1000"/>
                        <a:t>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010-2247-01:47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flqhfxm</a:t>
                      </a:r>
                      <a:r>
                        <a:rPr lang="ko-KR" altLang="en-US" sz="1000"/>
                        <a:t>4</a:t>
                      </a:r>
                      <a:r>
                        <a:rPr lang="en-US" altLang="ko-KR" sz="1000"/>
                        <a:t>@naver.com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우편번호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/>
                      <a:r>
                        <a:rPr lang="ko-KR" altLang="en-US" sz="1000"/>
                        <a:t>210-791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/>
                      <a:r>
                        <a:rPr lang="ko-KR" altLang="en-US" sz="1000"/>
                        <a:t>강원도 강릉시 견소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송정한신아파트 (101동 305호)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6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1836418" y="203995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1826990" y="228666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9" name="직사각형 105"/>
          <p:cNvSpPr txBox="1"/>
          <p:nvPr/>
        </p:nvSpPr>
        <p:spPr>
          <a:xfrm>
            <a:off x="1800650" y="225835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80" name="모서리가 둥근 직사각형 13"/>
          <p:cNvSpPr/>
          <p:nvPr/>
        </p:nvSpPr>
        <p:spPr>
          <a:xfrm>
            <a:off x="1833282" y="25265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모서리가 둥근 직사각형 13"/>
          <p:cNvSpPr/>
          <p:nvPr/>
        </p:nvSpPr>
        <p:spPr>
          <a:xfrm>
            <a:off x="1838750" y="277364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2" name="직사각형 11"/>
          <p:cNvSpPr/>
          <p:nvPr/>
        </p:nvSpPr>
        <p:spPr>
          <a:xfrm>
            <a:off x="382512" y="2131509"/>
            <a:ext cx="769904" cy="291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3" name="모서리가 둥근 직사각형 13"/>
          <p:cNvSpPr/>
          <p:nvPr/>
        </p:nvSpPr>
        <p:spPr>
          <a:xfrm>
            <a:off x="205356" y="23853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4" name="직사각형 15"/>
          <p:cNvSpPr txBox="1"/>
          <p:nvPr/>
        </p:nvSpPr>
        <p:spPr>
          <a:xfrm>
            <a:off x="190687" y="237685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1606954" y="1224442"/>
            <a:ext cx="3284504" cy="4435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직사각형 11"/>
          <p:cNvSpPr/>
          <p:nvPr/>
        </p:nvSpPr>
        <p:spPr>
          <a:xfrm>
            <a:off x="4896000" y="1224000"/>
            <a:ext cx="770400" cy="432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7" name="직사각형 11"/>
          <p:cNvSpPr/>
          <p:nvPr/>
        </p:nvSpPr>
        <p:spPr>
          <a:xfrm>
            <a:off x="5728154" y="1224442"/>
            <a:ext cx="639087" cy="43349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8" name="직사각형 11"/>
          <p:cNvSpPr/>
          <p:nvPr/>
        </p:nvSpPr>
        <p:spPr>
          <a:xfrm>
            <a:off x="1606954" y="1713748"/>
            <a:ext cx="4760287" cy="14271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9" name="모서리가 둥근 직사각형 13"/>
          <p:cNvSpPr/>
          <p:nvPr/>
        </p:nvSpPr>
        <p:spPr>
          <a:xfrm>
            <a:off x="2798292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0" name="직사각형 15"/>
          <p:cNvSpPr txBox="1"/>
          <p:nvPr/>
        </p:nvSpPr>
        <p:spPr>
          <a:xfrm>
            <a:off x="2783623" y="100836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128515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113846" y="100836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모서리가 둥근 직사각형 13"/>
          <p:cNvSpPr/>
          <p:nvPr/>
        </p:nvSpPr>
        <p:spPr>
          <a:xfrm>
            <a:off x="5967436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4" name="직사각형 15"/>
          <p:cNvSpPr txBox="1"/>
          <p:nvPr/>
        </p:nvSpPr>
        <p:spPr>
          <a:xfrm>
            <a:off x="5952767" y="100836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5" name="모서리가 둥근 직사각형 13"/>
          <p:cNvSpPr/>
          <p:nvPr/>
        </p:nvSpPr>
        <p:spPr>
          <a:xfrm>
            <a:off x="6280931" y="30335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6" name="직사각형 15"/>
          <p:cNvSpPr txBox="1"/>
          <p:nvPr/>
        </p:nvSpPr>
        <p:spPr>
          <a:xfrm>
            <a:off x="6266262" y="302509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7" name="직사각형 11"/>
          <p:cNvSpPr/>
          <p:nvPr/>
        </p:nvSpPr>
        <p:spPr>
          <a:xfrm>
            <a:off x="1685173" y="4334932"/>
            <a:ext cx="4669211" cy="18364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8" name="모서리가 둥근 직사각형 13"/>
          <p:cNvSpPr/>
          <p:nvPr/>
        </p:nvSpPr>
        <p:spPr>
          <a:xfrm>
            <a:off x="6255540" y="418601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9" name="직사각형 15"/>
          <p:cNvSpPr txBox="1"/>
          <p:nvPr/>
        </p:nvSpPr>
        <p:spPr>
          <a:xfrm>
            <a:off x="6240871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0" name="직사각형 11"/>
          <p:cNvSpPr/>
          <p:nvPr/>
        </p:nvSpPr>
        <p:spPr>
          <a:xfrm>
            <a:off x="1757199" y="1766724"/>
            <a:ext cx="345026" cy="119967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1" name="모서리가 둥근 직사각형 13"/>
          <p:cNvSpPr/>
          <p:nvPr/>
        </p:nvSpPr>
        <p:spPr>
          <a:xfrm>
            <a:off x="1554800" y="18439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2" name="직사각형 15"/>
          <p:cNvSpPr txBox="1"/>
          <p:nvPr/>
        </p:nvSpPr>
        <p:spPr>
          <a:xfrm>
            <a:off x="1540131" y="183545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3" name="직사각형 93"/>
          <p:cNvSpPr/>
          <p:nvPr/>
        </p:nvSpPr>
        <p:spPr>
          <a:xfrm>
            <a:off x="260705" y="3355702"/>
            <a:ext cx="15399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검색어를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4" name="모서리가 둥근 직사각형 94"/>
          <p:cNvSpPr/>
          <p:nvPr/>
        </p:nvSpPr>
        <p:spPr>
          <a:xfrm>
            <a:off x="648234" y="391790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5" name="직사각형 11"/>
          <p:cNvSpPr/>
          <p:nvPr/>
        </p:nvSpPr>
        <p:spPr>
          <a:xfrm>
            <a:off x="201972" y="3259388"/>
            <a:ext cx="1655828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8" name="모서리가 둥근 직사각형 13"/>
          <p:cNvSpPr/>
          <p:nvPr/>
        </p:nvSpPr>
        <p:spPr>
          <a:xfrm>
            <a:off x="133330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9" name="직사각형 15"/>
          <p:cNvSpPr txBox="1"/>
          <p:nvPr/>
        </p:nvSpPr>
        <p:spPr>
          <a:xfrm>
            <a:off x="118661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0" name="직사각형 93"/>
          <p:cNvSpPr/>
          <p:nvPr/>
        </p:nvSpPr>
        <p:spPr>
          <a:xfrm>
            <a:off x="2086746" y="3351742"/>
            <a:ext cx="1635382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회원을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1" name="모서리가 둥근 직사각형 94"/>
          <p:cNvSpPr/>
          <p:nvPr/>
        </p:nvSpPr>
        <p:spPr>
          <a:xfrm>
            <a:off x="2501860" y="391394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12" name="직사각형 11"/>
          <p:cNvSpPr/>
          <p:nvPr/>
        </p:nvSpPr>
        <p:spPr>
          <a:xfrm>
            <a:off x="2028013" y="3255428"/>
            <a:ext cx="1751265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3" name="모서리가 둥근 직사각형 13"/>
          <p:cNvSpPr/>
          <p:nvPr/>
        </p:nvSpPr>
        <p:spPr>
          <a:xfrm>
            <a:off x="1959371" y="30644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4" name="직사각형 15"/>
          <p:cNvSpPr txBox="1"/>
          <p:nvPr/>
        </p:nvSpPr>
        <p:spPr>
          <a:xfrm>
            <a:off x="1944702" y="305593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표 72"/>
          <p:cNvGraphicFramePr>
            <a:graphicFrameLocks noGrp="1"/>
          </p:cNvGraphicFramePr>
          <p:nvPr/>
        </p:nvGraphicFramePr>
        <p:xfrm>
          <a:off x="1791503" y="4385315"/>
          <a:ext cx="4581671" cy="1736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743"/>
                <a:gridCol w="1440180"/>
                <a:gridCol w="1080389"/>
                <a:gridCol w="1369359"/>
              </a:tblGrid>
              <a:tr h="272328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</a:t>
                      </a:r>
                      <a:r>
                        <a:rPr lang="ko-KR" altLang="en-US" sz="1000"/>
                        <a:t>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010-2247-01:47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flqhfxm</a:t>
                      </a:r>
                      <a:r>
                        <a:rPr lang="ko-KR" altLang="en-US" sz="1000"/>
                        <a:t>4</a:t>
                      </a:r>
                      <a:r>
                        <a:rPr lang="en-US" altLang="ko-KR" sz="1000"/>
                        <a:t>@naver.com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우편번호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/>
                      <a:r>
                        <a:rPr lang="ko-KR" altLang="en-US" sz="1000"/>
                        <a:t>210-791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/>
                      <a:r>
                        <a:rPr lang="ko-KR" altLang="en-US" sz="1000"/>
                        <a:t>강원도 강릉시 견소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송정한신아파트 (101동 305호)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4"/>
            <a:ext cx="2414522" cy="3133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날짜 조회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날짜검색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날짜로 검색을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가입일 개인정보 수정일을 기준으로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시작날짜와 끝 날짜를 선택하여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날짜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시작날짜 및 끝 날짜를 선택하지 않고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검색을 했을 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검색결과가 없을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검색결과가 존재하지 않을 때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아이디, 성명 검색 또한 검색결과가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존재하지 않을 때 이 메세지를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6" cy="244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703"/>
                <a:gridCol w="914120"/>
                <a:gridCol w="735341"/>
                <a:gridCol w="1250081"/>
                <a:gridCol w="1250081"/>
              </a:tblGrid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개인정보 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sw7789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박수철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03:13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a257da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13:15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17:47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dswsa2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남서영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21:08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6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1836418" y="203995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1826990" y="228666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9" name="직사각형 105"/>
          <p:cNvSpPr txBox="1"/>
          <p:nvPr/>
        </p:nvSpPr>
        <p:spPr>
          <a:xfrm>
            <a:off x="1800650" y="225835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80" name="모서리가 둥근 직사각형 13"/>
          <p:cNvSpPr/>
          <p:nvPr/>
        </p:nvSpPr>
        <p:spPr>
          <a:xfrm>
            <a:off x="1833282" y="25265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모서리가 둥근 직사각형 13"/>
          <p:cNvSpPr/>
          <p:nvPr/>
        </p:nvSpPr>
        <p:spPr>
          <a:xfrm>
            <a:off x="1838750" y="277364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2" name="직사각형 93"/>
          <p:cNvSpPr/>
          <p:nvPr/>
        </p:nvSpPr>
        <p:spPr>
          <a:xfrm>
            <a:off x="2448884" y="2173350"/>
            <a:ext cx="3408446" cy="1700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모서리가 둥근 직사각형 94"/>
          <p:cNvSpPr/>
          <p:nvPr/>
        </p:nvSpPr>
        <p:spPr>
          <a:xfrm>
            <a:off x="3749090" y="354184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검색</a:t>
            </a:r>
            <a:endParaRPr lang="ko-KR" altLang="en-US" sz="1500"/>
          </a:p>
        </p:txBody>
      </p:sp>
      <p:graphicFrame>
        <p:nvGraphicFramePr>
          <p:cNvPr id="105" name="표 104"/>
          <p:cNvGraphicFramePr>
            <a:graphicFrameLocks noGrp="1"/>
          </p:cNvGraphicFramePr>
          <p:nvPr/>
        </p:nvGraphicFramePr>
        <p:xfrm>
          <a:off x="2581468" y="2766830"/>
          <a:ext cx="3113997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1524"/>
                <a:gridCol w="648603"/>
                <a:gridCol w="208398"/>
                <a:gridCol w="584338"/>
                <a:gridCol w="208398"/>
                <a:gridCol w="584338"/>
                <a:gridCol w="208398"/>
              </a:tblGrid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시작날짜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끝 날짜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6" name="직사각형 2"/>
          <p:cNvSpPr txBox="1"/>
          <p:nvPr/>
        </p:nvSpPr>
        <p:spPr>
          <a:xfrm>
            <a:off x="2452622" y="2160780"/>
            <a:ext cx="1392134" cy="30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날짜 검색</a:t>
            </a:r>
            <a:endParaRPr lang="ko-KR" altLang="en-US" sz="1400" b="1"/>
          </a:p>
        </p:txBody>
      </p:sp>
      <p:sp>
        <p:nvSpPr>
          <p:cNvPr id="107" name="타원 377"/>
          <p:cNvSpPr/>
          <p:nvPr/>
        </p:nvSpPr>
        <p:spPr>
          <a:xfrm>
            <a:off x="3035814" y="2509079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타원 378"/>
          <p:cNvSpPr/>
          <p:nvPr/>
        </p:nvSpPr>
        <p:spPr>
          <a:xfrm>
            <a:off x="4011277" y="2518604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직사각형 2"/>
          <p:cNvSpPr txBox="1"/>
          <p:nvPr/>
        </p:nvSpPr>
        <p:spPr>
          <a:xfrm>
            <a:off x="3252653" y="2470979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가입일</a:t>
            </a:r>
            <a:endParaRPr lang="ko-KR" altLang="en-US" sz="1000" b="1"/>
          </a:p>
        </p:txBody>
      </p:sp>
      <p:sp>
        <p:nvSpPr>
          <p:cNvPr id="110" name="직사각형 2"/>
          <p:cNvSpPr txBox="1"/>
          <p:nvPr/>
        </p:nvSpPr>
        <p:spPr>
          <a:xfrm>
            <a:off x="4178705" y="2482069"/>
            <a:ext cx="1223245" cy="24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개인정보 수정일</a:t>
            </a:r>
            <a:endParaRPr lang="ko-KR" altLang="en-US" sz="1000" b="1"/>
          </a:p>
        </p:txBody>
      </p:sp>
      <p:sp>
        <p:nvSpPr>
          <p:cNvPr id="111" name="직사각형 93"/>
          <p:cNvSpPr/>
          <p:nvPr/>
        </p:nvSpPr>
        <p:spPr>
          <a:xfrm>
            <a:off x="620835" y="428808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시작날짜 및 끝 날짜를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2" name="모서리가 둥근 직사각형 94"/>
          <p:cNvSpPr/>
          <p:nvPr/>
        </p:nvSpPr>
        <p:spPr>
          <a:xfrm>
            <a:off x="1326704" y="485027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13" name="직사각형 11"/>
          <p:cNvSpPr/>
          <p:nvPr/>
        </p:nvSpPr>
        <p:spPr>
          <a:xfrm>
            <a:off x="562102" y="419176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4" name="모서리가 둥근 직사각형 13"/>
          <p:cNvSpPr/>
          <p:nvPr/>
        </p:nvSpPr>
        <p:spPr>
          <a:xfrm>
            <a:off x="483675" y="39842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5" name="직사각형 15"/>
          <p:cNvSpPr txBox="1"/>
          <p:nvPr/>
        </p:nvSpPr>
        <p:spPr>
          <a:xfrm>
            <a:off x="478791" y="39922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1" name="직사각형 93"/>
          <p:cNvSpPr/>
          <p:nvPr/>
        </p:nvSpPr>
        <p:spPr>
          <a:xfrm>
            <a:off x="3383214" y="428808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검색결과가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2" name="모서리가 둥근 직사각형 94"/>
          <p:cNvSpPr/>
          <p:nvPr/>
        </p:nvSpPr>
        <p:spPr>
          <a:xfrm>
            <a:off x="4089083" y="485027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3" name="직사각형 11"/>
          <p:cNvSpPr/>
          <p:nvPr/>
        </p:nvSpPr>
        <p:spPr>
          <a:xfrm>
            <a:off x="3324481" y="419176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4" name="모서리가 둥근 직사각형 13"/>
          <p:cNvSpPr/>
          <p:nvPr/>
        </p:nvSpPr>
        <p:spPr>
          <a:xfrm>
            <a:off x="3246314" y="39856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5" name="직사각형 15"/>
          <p:cNvSpPr txBox="1"/>
          <p:nvPr/>
        </p:nvSpPr>
        <p:spPr>
          <a:xfrm>
            <a:off x="3241170" y="39922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6" name="직사각형 11"/>
          <p:cNvSpPr/>
          <p:nvPr/>
        </p:nvSpPr>
        <p:spPr>
          <a:xfrm>
            <a:off x="2376858" y="2108680"/>
            <a:ext cx="3550612" cy="182644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7" name="모서리가 둥근 직사각형 13"/>
          <p:cNvSpPr/>
          <p:nvPr/>
        </p:nvSpPr>
        <p:spPr>
          <a:xfrm>
            <a:off x="5848775" y="19532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8" name="직사각형 15"/>
          <p:cNvSpPr txBox="1"/>
          <p:nvPr/>
        </p:nvSpPr>
        <p:spPr>
          <a:xfrm>
            <a:off x="5834106" y="19447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4"/>
            <a:ext cx="2414522" cy="238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회원 관리 초기화면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9" cy="244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647329"/>
              </a:tblGrid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회원을 검색해야 합니다.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표 72"/>
          <p:cNvGraphicFramePr>
            <a:graphicFrameLocks noGrp="1"/>
          </p:cNvGraphicFramePr>
          <p:nvPr/>
        </p:nvGraphicFramePr>
        <p:xfrm>
          <a:off x="1791503" y="4385315"/>
          <a:ext cx="4581671" cy="17366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743"/>
                <a:gridCol w="1440180"/>
                <a:gridCol w="1080389"/>
                <a:gridCol w="1369359"/>
              </a:tblGrid>
              <a:tr h="272328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우편번호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26128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사용자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1944702" y="2652187"/>
            <a:ext cx="1518333" cy="3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로그인</a:t>
            </a:r>
            <a:endParaRPr lang="ko-KR" altLang="en-US" sz="1400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15999" y="3024000"/>
          <a:ext cx="2905200" cy="1051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23844"/>
                <a:gridCol w="781356"/>
              </a:tblGrid>
              <a:tr h="243756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비빌번호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993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회원가입  아이디/비밀번호 찾기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타원 377"/>
          <p:cNvSpPr/>
          <p:nvPr/>
        </p:nvSpPr>
        <p:spPr>
          <a:xfrm>
            <a:off x="2520910" y="3043682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타원 378"/>
          <p:cNvSpPr/>
          <p:nvPr/>
        </p:nvSpPr>
        <p:spPr>
          <a:xfrm>
            <a:off x="3496373" y="3053207"/>
            <a:ext cx="167428" cy="16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2"/>
          <p:cNvSpPr txBox="1"/>
          <p:nvPr/>
        </p:nvSpPr>
        <p:spPr>
          <a:xfrm>
            <a:off x="2737749" y="3005582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일반</a:t>
            </a:r>
            <a:endParaRPr lang="ko-KR" altLang="en-US" sz="1000" b="1"/>
          </a:p>
        </p:txBody>
      </p:sp>
      <p:sp>
        <p:nvSpPr>
          <p:cNvPr id="19" name="직사각형 2"/>
          <p:cNvSpPr txBox="1"/>
          <p:nvPr/>
        </p:nvSpPr>
        <p:spPr>
          <a:xfrm>
            <a:off x="3773491" y="3016672"/>
            <a:ext cx="745097" cy="24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관리자</a:t>
            </a:r>
            <a:endParaRPr lang="ko-KR" altLang="en-US" sz="1000" b="1"/>
          </a:p>
        </p:txBody>
      </p:sp>
      <p:sp>
        <p:nvSpPr>
          <p:cNvPr id="20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로그인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1" name="직사각형 2"/>
          <p:cNvSpPr txBox="1"/>
          <p:nvPr/>
        </p:nvSpPr>
        <p:spPr>
          <a:xfrm>
            <a:off x="6698511" y="929313"/>
            <a:ext cx="2445489" cy="298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 방식을 선택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일반 : 일반회원 , 관리자 :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현재선택 일반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아이와 비밀번호를 입력한 뒤 로그인을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회원가입 및 아이디/비밀번호 찾기를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할 수 있습니다.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아이디 또는 미밀번호를 입력하지 않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았을 때 이 메세지를 출력합니다.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로그인 실패 시 이 메세지를 출력합니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2" name="직사각형 93"/>
          <p:cNvSpPr/>
          <p:nvPr/>
        </p:nvSpPr>
        <p:spPr>
          <a:xfrm>
            <a:off x="1034377" y="4743437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아이디 또는 비밀번호를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94"/>
          <p:cNvSpPr/>
          <p:nvPr/>
        </p:nvSpPr>
        <p:spPr>
          <a:xfrm>
            <a:off x="1701661" y="560774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4" name="직사각형 93"/>
          <p:cNvSpPr/>
          <p:nvPr/>
        </p:nvSpPr>
        <p:spPr>
          <a:xfrm>
            <a:off x="3794701" y="4743437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로그인 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모서리가 둥근 직사각형 94"/>
          <p:cNvSpPr/>
          <p:nvPr/>
        </p:nvSpPr>
        <p:spPr>
          <a:xfrm>
            <a:off x="4461985" y="560774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6" name="직사각형 11"/>
          <p:cNvSpPr/>
          <p:nvPr/>
        </p:nvSpPr>
        <p:spPr>
          <a:xfrm>
            <a:off x="912144" y="4671410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792286" y="45081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792286" y="450914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3653998" y="4670655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534140" y="45073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534140" y="450838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2457488" y="2972116"/>
            <a:ext cx="1905702" cy="29292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3" name="직사각형 11"/>
          <p:cNvSpPr/>
          <p:nvPr/>
        </p:nvSpPr>
        <p:spPr>
          <a:xfrm>
            <a:off x="1944702" y="3236350"/>
            <a:ext cx="3067752" cy="5786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4" name="직사각형 11"/>
          <p:cNvSpPr/>
          <p:nvPr/>
        </p:nvSpPr>
        <p:spPr>
          <a:xfrm>
            <a:off x="1944702" y="3817378"/>
            <a:ext cx="3067752" cy="2581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4321560" y="27802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4321560" y="278127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4897768" y="306835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4897768" y="3069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969794" y="396143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969794" y="396245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26128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910941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910941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26128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3050997" y="5684354"/>
            <a:ext cx="170849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9"/>
          <p:cNvSpPr/>
          <p:nvPr/>
        </p:nvSpPr>
        <p:spPr>
          <a:xfrm>
            <a:off x="3352304" y="5684354"/>
            <a:ext cx="1080019" cy="2732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26128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취소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8" name="자유형 11"/>
          <p:cNvSpPr/>
          <p:nvPr/>
        </p:nvSpPr>
        <p:spPr>
          <a:xfrm flipH="1">
            <a:off x="846515" y="2182523"/>
            <a:ext cx="1" cy="2640356"/>
          </a:xfrm>
          <a:custGeom>
            <a:avLst/>
            <a:gdLst/>
            <a:rect l="l" t="t" r="r" b="b"/>
            <a:pathLst>
              <a:path w="28" h="58426">
                <a:moveTo>
                  <a:pt x="0" y="0"/>
                </a:moveTo>
                <a:lnTo>
                  <a:pt x="28" y="58426"/>
                </a:lnTo>
              </a:path>
            </a:pathLst>
          </a:custGeom>
          <a:noFill/>
          <a:ln w="12604" cap="rnd" cmpd="sng" algn="ctr">
            <a:solidFill>
              <a:srgbClr val="2e5f9a"/>
            </a:solidFill>
            <a:prstDash val="solid"/>
            <a:round/>
          </a:ln>
        </p:spPr>
      </p:sp>
      <p:sp>
        <p:nvSpPr>
          <p:cNvPr id="9" name="모서리가 둥근 직사각형 6"/>
          <p:cNvSpPr/>
          <p:nvPr/>
        </p:nvSpPr>
        <p:spPr>
          <a:xfrm>
            <a:off x="1296486" y="2725621"/>
            <a:ext cx="1411958" cy="293804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7"/>
          <p:cNvSpPr/>
          <p:nvPr/>
        </p:nvSpPr>
        <p:spPr>
          <a:xfrm>
            <a:off x="1413430" y="2725621"/>
            <a:ext cx="1222957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62132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개인정보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3025133" y="2299156"/>
            <a:ext cx="1734362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9"/>
          <p:cNvSpPr/>
          <p:nvPr/>
        </p:nvSpPr>
        <p:spPr>
          <a:xfrm>
            <a:off x="3227672" y="2310010"/>
            <a:ext cx="1329283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98137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개인정보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3" name="모서리가 둥근 직사각형 10"/>
          <p:cNvSpPr/>
          <p:nvPr/>
        </p:nvSpPr>
        <p:spPr>
          <a:xfrm>
            <a:off x="3025134" y="3163480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1"/>
          <p:cNvSpPr/>
          <p:nvPr/>
        </p:nvSpPr>
        <p:spPr>
          <a:xfrm>
            <a:off x="3236794" y="3154049"/>
            <a:ext cx="1335205" cy="2632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134141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이용 내역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15" name="직선 연결선 13"/>
          <p:cNvCxnSpPr>
            <a:stCxn id="10" idx="0"/>
          </p:cNvCxnSpPr>
          <p:nvPr/>
        </p:nvCxnSpPr>
        <p:spPr>
          <a:xfrm rot="5400000" flipH="1" flipV="1">
            <a:off x="1882707" y="2582832"/>
            <a:ext cx="284989" cy="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/>
          <p:cNvCxnSpPr>
            <a:stCxn id="10" idx="2"/>
          </p:cNvCxnSpPr>
          <p:nvPr/>
        </p:nvCxnSpPr>
        <p:spPr>
          <a:xfrm rot="16200000" flipH="1">
            <a:off x="1868868" y="3153755"/>
            <a:ext cx="312666" cy="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2025496" y="3310383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46516" y="2861668"/>
            <a:ext cx="449970" cy="1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6"/>
          <p:cNvSpPr/>
          <p:nvPr/>
        </p:nvSpPr>
        <p:spPr>
          <a:xfrm>
            <a:off x="1296486" y="4672858"/>
            <a:ext cx="141195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직사각형 7"/>
          <p:cNvSpPr/>
          <p:nvPr/>
        </p:nvSpPr>
        <p:spPr>
          <a:xfrm>
            <a:off x="1485487" y="4672857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98137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1" name="모서리가 둥근 직사각형 6"/>
          <p:cNvSpPr/>
          <p:nvPr/>
        </p:nvSpPr>
        <p:spPr>
          <a:xfrm>
            <a:off x="3025134" y="4171788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7"/>
          <p:cNvSpPr/>
          <p:nvPr/>
        </p:nvSpPr>
        <p:spPr>
          <a:xfrm>
            <a:off x="3352304" y="4171787"/>
            <a:ext cx="1080019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134141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결제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3" name="모서리가 둥근 직사각형 6"/>
          <p:cNvSpPr/>
          <p:nvPr/>
        </p:nvSpPr>
        <p:spPr>
          <a:xfrm>
            <a:off x="3025134" y="5180167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직사각형 7"/>
          <p:cNvSpPr/>
          <p:nvPr/>
        </p:nvSpPr>
        <p:spPr>
          <a:xfrm>
            <a:off x="3352305" y="5180164"/>
            <a:ext cx="1080019" cy="272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170146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25" name="직선 연결선 28"/>
          <p:cNvCxnSpPr>
            <a:stCxn id="21" idx="1"/>
          </p:cNvCxnSpPr>
          <p:nvPr/>
        </p:nvCxnSpPr>
        <p:spPr>
          <a:xfrm rot="10800000">
            <a:off x="2025497" y="4318690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9"/>
          <p:cNvCxnSpPr>
            <a:stCxn id="20" idx="0"/>
          </p:cNvCxnSpPr>
          <p:nvPr/>
        </p:nvCxnSpPr>
        <p:spPr>
          <a:xfrm rot="16200000" flipV="1">
            <a:off x="1596670" y="4244031"/>
            <a:ext cx="852627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3"/>
          <p:cNvCxnSpPr>
            <a:stCxn id="19" idx="1"/>
          </p:cNvCxnSpPr>
          <p:nvPr/>
        </p:nvCxnSpPr>
        <p:spPr>
          <a:xfrm rot="10800000" flipV="1">
            <a:off x="846516" y="4819761"/>
            <a:ext cx="449969" cy="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35"/>
          <p:cNvCxnSpPr>
            <a:stCxn id="20" idx="2"/>
          </p:cNvCxnSpPr>
          <p:nvPr/>
        </p:nvCxnSpPr>
        <p:spPr>
          <a:xfrm rot="16200000" flipH="1">
            <a:off x="1587431" y="5383016"/>
            <a:ext cx="881154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36"/>
          <p:cNvCxnSpPr>
            <a:stCxn id="23" idx="1"/>
          </p:cNvCxnSpPr>
          <p:nvPr/>
        </p:nvCxnSpPr>
        <p:spPr>
          <a:xfrm rot="10800000">
            <a:off x="2030519" y="5327070"/>
            <a:ext cx="994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7"/>
          <p:cNvCxnSpPr>
            <a:stCxn id="6" idx="1"/>
          </p:cNvCxnSpPr>
          <p:nvPr/>
        </p:nvCxnSpPr>
        <p:spPr>
          <a:xfrm rot="10800000">
            <a:off x="2025495" y="5820954"/>
            <a:ext cx="1025502" cy="1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8"/>
          <p:cNvCxnSpPr>
            <a:stCxn id="11" idx="1"/>
          </p:cNvCxnSpPr>
          <p:nvPr/>
        </p:nvCxnSpPr>
        <p:spPr>
          <a:xfrm rot="10800000">
            <a:off x="2015450" y="2440631"/>
            <a:ext cx="1009682" cy="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6"/>
          <p:cNvSpPr/>
          <p:nvPr/>
        </p:nvSpPr>
        <p:spPr>
          <a:xfrm>
            <a:off x="3043756" y="3673327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7"/>
          <p:cNvSpPr/>
          <p:nvPr/>
        </p:nvSpPr>
        <p:spPr>
          <a:xfrm>
            <a:off x="3296737" y="3673326"/>
            <a:ext cx="1191153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170146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예약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34" name="직선 연결선 28"/>
          <p:cNvCxnSpPr>
            <a:stCxn id="32" idx="1"/>
          </p:cNvCxnSpPr>
          <p:nvPr/>
        </p:nvCxnSpPr>
        <p:spPr>
          <a:xfrm rot="10800000">
            <a:off x="2025497" y="3820229"/>
            <a:ext cx="101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"/>
          <p:cNvSpPr/>
          <p:nvPr/>
        </p:nvSpPr>
        <p:spPr>
          <a:xfrm>
            <a:off x="127058" y="1118655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직사각형 4"/>
          <p:cNvSpPr/>
          <p:nvPr/>
        </p:nvSpPr>
        <p:spPr>
          <a:xfrm>
            <a:off x="389087" y="1118655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62132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회원가입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98137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회원가입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endParaRPr lang="en-US" altLang="ko-KR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358058" cy="8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홈페이지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회원가입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사이트의 기능을 사용하기 위해 회원가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입을 한다.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4798940" y="78337"/>
            <a:ext cx="872500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4681690" y="3314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4681690" y="3324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91"/>
            <a:ext cx="2358058" cy="512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가입에 필여한 개인정보 항목들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아이디의 중복확인을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입력된 항목으로 회원가입을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작업을 취소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아이디 입력 후 중복확인을 했을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사용가능한 아이디 일 때 이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6.아이디 입력 후 중복환을 했을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기 등록된 아이디 일 경우 이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미입력항목이 존재할 경우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아이디 미입력상태에서 중복확인을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하여도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해당 항목 : 아이디, 비밀번호 , 성명 ,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전화번호 또는 휴대전화번호 중 하나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이상 , 이메일 , 주소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8. 가입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회원가입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9. 작업 취소 여부를 확인다.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작업 취소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직사각형 93"/>
          <p:cNvSpPr/>
          <p:nvPr/>
        </p:nvSpPr>
        <p:spPr>
          <a:xfrm>
            <a:off x="4769584" y="4859555"/>
            <a:ext cx="1768822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작업을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모서리가 둥근 직사각형 94"/>
          <p:cNvSpPr/>
          <p:nvPr/>
        </p:nvSpPr>
        <p:spPr>
          <a:xfrm>
            <a:off x="4825742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" name="모서리가 둥근 직사각형 94"/>
          <p:cNvSpPr/>
          <p:nvPr/>
        </p:nvSpPr>
        <p:spPr>
          <a:xfrm>
            <a:off x="5762080" y="54210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1" name="직사각형 11"/>
          <p:cNvSpPr/>
          <p:nvPr/>
        </p:nvSpPr>
        <p:spPr>
          <a:xfrm>
            <a:off x="4714392" y="4803604"/>
            <a:ext cx="190164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2" name="모서리가 둥근 직사각형 13"/>
          <p:cNvSpPr/>
          <p:nvPr/>
        </p:nvSpPr>
        <p:spPr>
          <a:xfrm>
            <a:off x="6399592" y="46529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15"/>
          <p:cNvSpPr txBox="1"/>
          <p:nvPr/>
        </p:nvSpPr>
        <p:spPr>
          <a:xfrm>
            <a:off x="6384921" y="464446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4" name="직사각형 93"/>
          <p:cNvSpPr/>
          <p:nvPr/>
        </p:nvSpPr>
        <p:spPr>
          <a:xfrm>
            <a:off x="2720154" y="589005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위 내용으로 가입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94"/>
          <p:cNvSpPr/>
          <p:nvPr/>
        </p:nvSpPr>
        <p:spPr>
          <a:xfrm>
            <a:off x="2937893" y="64522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6" name="모서리가 둥근 직사각형 94"/>
          <p:cNvSpPr/>
          <p:nvPr/>
        </p:nvSpPr>
        <p:spPr>
          <a:xfrm>
            <a:off x="3874231" y="64515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7" name="직사각형 11"/>
          <p:cNvSpPr/>
          <p:nvPr/>
        </p:nvSpPr>
        <p:spPr>
          <a:xfrm>
            <a:off x="2664962" y="5834106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8" name="모서리가 둥근 직사각형 13"/>
          <p:cNvSpPr/>
          <p:nvPr/>
        </p:nvSpPr>
        <p:spPr>
          <a:xfrm>
            <a:off x="4710292" y="6259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" name="직사각형 15"/>
          <p:cNvSpPr txBox="1"/>
          <p:nvPr/>
        </p:nvSpPr>
        <p:spPr>
          <a:xfrm>
            <a:off x="4695621" y="625117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0" name="직사각형 11"/>
          <p:cNvSpPr/>
          <p:nvPr/>
        </p:nvSpPr>
        <p:spPr>
          <a:xfrm>
            <a:off x="2215715" y="4179771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1" name="직사각형 11"/>
          <p:cNvSpPr/>
          <p:nvPr/>
        </p:nvSpPr>
        <p:spPr>
          <a:xfrm>
            <a:off x="3457248" y="4177508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2" name="직사각형 11"/>
          <p:cNvSpPr/>
          <p:nvPr/>
        </p:nvSpPr>
        <p:spPr>
          <a:xfrm>
            <a:off x="304613" y="1229702"/>
            <a:ext cx="6147809" cy="2824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3" name="모서리가 둥근 직사각형 13"/>
          <p:cNvSpPr/>
          <p:nvPr/>
        </p:nvSpPr>
        <p:spPr>
          <a:xfrm>
            <a:off x="3349663" y="10888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직사각형 15"/>
          <p:cNvSpPr txBox="1"/>
          <p:nvPr/>
        </p:nvSpPr>
        <p:spPr>
          <a:xfrm>
            <a:off x="3334992" y="10803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5" name="모서리가 둥근 직사각형 13"/>
          <p:cNvSpPr/>
          <p:nvPr/>
        </p:nvSpPr>
        <p:spPr>
          <a:xfrm>
            <a:off x="2103425" y="424369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" name="직사각형 15"/>
          <p:cNvSpPr txBox="1"/>
          <p:nvPr/>
        </p:nvSpPr>
        <p:spPr>
          <a:xfrm>
            <a:off x="2088754" y="4235191"/>
            <a:ext cx="23049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4480283" y="42784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4465612" y="426999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30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69"/>
          <p:cNvSpPr/>
          <p:nvPr/>
        </p:nvSpPr>
        <p:spPr>
          <a:xfrm>
            <a:off x="319771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3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직사각형 69"/>
          <p:cNvSpPr/>
          <p:nvPr/>
        </p:nvSpPr>
        <p:spPr>
          <a:xfrm>
            <a:off x="3200639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7" name="직사각형 69"/>
          <p:cNvSpPr/>
          <p:nvPr/>
        </p:nvSpPr>
        <p:spPr>
          <a:xfrm>
            <a:off x="3069896" y="3009889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8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9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0" name="직사각형 93"/>
          <p:cNvSpPr/>
          <p:nvPr/>
        </p:nvSpPr>
        <p:spPr>
          <a:xfrm>
            <a:off x="2752856" y="4859555"/>
            <a:ext cx="1819144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(입력하지 않은 항목)은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1" name="모서리가 둥근 직사각형 94"/>
          <p:cNvSpPr/>
          <p:nvPr/>
        </p:nvSpPr>
        <p:spPr>
          <a:xfrm>
            <a:off x="3313196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" name="직사각형 11"/>
          <p:cNvSpPr/>
          <p:nvPr/>
        </p:nvSpPr>
        <p:spPr>
          <a:xfrm>
            <a:off x="2697664" y="4803604"/>
            <a:ext cx="1949271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2607607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직사각형 15"/>
          <p:cNvSpPr txBox="1"/>
          <p:nvPr/>
        </p:nvSpPr>
        <p:spPr>
          <a:xfrm>
            <a:off x="2592936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5" name="모서리가 둥근 직사각형 94"/>
          <p:cNvSpPr/>
          <p:nvPr/>
        </p:nvSpPr>
        <p:spPr>
          <a:xfrm>
            <a:off x="3764402" y="1333531"/>
            <a:ext cx="807598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중복확인</a:t>
            </a:r>
            <a:endParaRPr lang="ko-KR" altLang="en-US" sz="1000"/>
          </a:p>
        </p:txBody>
      </p:sp>
      <p:sp>
        <p:nvSpPr>
          <p:cNvPr id="46" name="직사각형 93"/>
          <p:cNvSpPr/>
          <p:nvPr/>
        </p:nvSpPr>
        <p:spPr>
          <a:xfrm>
            <a:off x="303972" y="471550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사용가능한 아이디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모서리가 둥근 직사각형 94"/>
          <p:cNvSpPr/>
          <p:nvPr/>
        </p:nvSpPr>
        <p:spPr>
          <a:xfrm>
            <a:off x="1038600" y="52777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8" name="직사각형 11"/>
          <p:cNvSpPr/>
          <p:nvPr/>
        </p:nvSpPr>
        <p:spPr>
          <a:xfrm>
            <a:off x="248780" y="465955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158723" y="454614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144052" y="453763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직사각형 93"/>
          <p:cNvSpPr/>
          <p:nvPr/>
        </p:nvSpPr>
        <p:spPr>
          <a:xfrm>
            <a:off x="303972" y="586791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이미 사용중인 아이디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2" name="모서리가 둥근 직사각형 94"/>
          <p:cNvSpPr/>
          <p:nvPr/>
        </p:nvSpPr>
        <p:spPr>
          <a:xfrm>
            <a:off x="1038600" y="643011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3" name="직사각형 11"/>
          <p:cNvSpPr/>
          <p:nvPr/>
        </p:nvSpPr>
        <p:spPr>
          <a:xfrm>
            <a:off x="248780" y="5811968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158723" y="569855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144052" y="56900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6" name="직사각형 11"/>
          <p:cNvSpPr/>
          <p:nvPr/>
        </p:nvSpPr>
        <p:spPr>
          <a:xfrm>
            <a:off x="3703968" y="1296468"/>
            <a:ext cx="958671" cy="2345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7" name="모서리가 둥근 직사각형 13"/>
          <p:cNvSpPr/>
          <p:nvPr/>
        </p:nvSpPr>
        <p:spPr>
          <a:xfrm>
            <a:off x="4624335" y="14490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8" name="직사각형 15"/>
          <p:cNvSpPr txBox="1"/>
          <p:nvPr/>
        </p:nvSpPr>
        <p:spPr>
          <a:xfrm>
            <a:off x="4609664" y="144052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89"/>
            <a:ext cx="2358058" cy="3593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 우편번호 검색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우편번호를 검색하는 화면이다.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읍 / 면 / 동 을 입력하여 우편번호를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검색할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검색된 목록이다.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라디오 버튼으로 우편번호를 선택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라이오 버튼으로 선택된 우편번호를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회원가입 화면의 주소 항목에 자동입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력 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검색어를 입력하지 않았을 때 이 메세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우편번호를 선택하지않고 확인을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했을 때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9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69"/>
          <p:cNvSpPr/>
          <p:nvPr/>
        </p:nvSpPr>
        <p:spPr>
          <a:xfrm>
            <a:off x="319771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69"/>
          <p:cNvSpPr/>
          <p:nvPr/>
        </p:nvSpPr>
        <p:spPr>
          <a:xfrm>
            <a:off x="3200639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6" name="직사각형 69"/>
          <p:cNvSpPr/>
          <p:nvPr/>
        </p:nvSpPr>
        <p:spPr>
          <a:xfrm>
            <a:off x="3069896" y="3009889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7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8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94"/>
          <p:cNvSpPr/>
          <p:nvPr/>
        </p:nvSpPr>
        <p:spPr>
          <a:xfrm>
            <a:off x="3764402" y="1333531"/>
            <a:ext cx="807598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중복확인</a:t>
            </a:r>
            <a:endParaRPr lang="ko-KR" altLang="en-US" sz="1000"/>
          </a:p>
        </p:txBody>
      </p:sp>
      <p:sp>
        <p:nvSpPr>
          <p:cNvPr id="20" name="직사각형 59"/>
          <p:cNvSpPr/>
          <p:nvPr/>
        </p:nvSpPr>
        <p:spPr>
          <a:xfrm>
            <a:off x="288104" y="1684846"/>
            <a:ext cx="4177508" cy="2554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직사각형 2"/>
          <p:cNvSpPr txBox="1"/>
          <p:nvPr/>
        </p:nvSpPr>
        <p:spPr>
          <a:xfrm>
            <a:off x="325768" y="1744145"/>
            <a:ext cx="1392134" cy="30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우편번호 검색</a:t>
            </a:r>
            <a:endParaRPr lang="ko-KR" altLang="en-US" sz="1400" b="1"/>
          </a:p>
        </p:txBody>
      </p:sp>
      <p:graphicFrame>
        <p:nvGraphicFramePr>
          <p:cNvPr id="22" name="표 66"/>
          <p:cNvGraphicFramePr>
            <a:graphicFrameLocks noGrp="1"/>
          </p:cNvGraphicFramePr>
          <p:nvPr/>
        </p:nvGraphicFramePr>
        <p:xfrm>
          <a:off x="1481550" y="2405106"/>
          <a:ext cx="1759620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6800"/>
                <a:gridCol w="45282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검색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"/>
          <p:cNvSpPr txBox="1"/>
          <p:nvPr/>
        </p:nvSpPr>
        <p:spPr>
          <a:xfrm>
            <a:off x="1407356" y="2117002"/>
            <a:ext cx="1905840" cy="24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1"/>
                </a:solidFill>
              </a:rPr>
              <a:t>읍 / 면 / 동으로 검색 하십시오.</a:t>
            </a:r>
            <a:endParaRPr lang="ko-KR" altLang="en-US" sz="1000" b="1">
              <a:solidFill>
                <a:schemeClr val="accent1"/>
              </a:solidFill>
            </a:endParaRPr>
          </a:p>
        </p:txBody>
      </p:sp>
      <p:graphicFrame>
        <p:nvGraphicFramePr>
          <p:cNvPr id="24" name="표 72"/>
          <p:cNvGraphicFramePr>
            <a:graphicFrameLocks noGrp="1"/>
          </p:cNvGraphicFramePr>
          <p:nvPr/>
        </p:nvGraphicFramePr>
        <p:xfrm>
          <a:off x="441681" y="2736988"/>
          <a:ext cx="3876141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46867"/>
                <a:gridCol w="902412"/>
                <a:gridCol w="2626862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우편번호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210-821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강동면 모전리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210-822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강동면 산성우리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210-824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강원도 강릉시 강동면 정동진1리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모서리가 둥근 직사각형 94"/>
          <p:cNvSpPr/>
          <p:nvPr/>
        </p:nvSpPr>
        <p:spPr>
          <a:xfrm>
            <a:off x="1944702" y="3889404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확인</a:t>
            </a:r>
            <a:endParaRPr lang="ko-KR" altLang="en-US" sz="1200"/>
          </a:p>
        </p:txBody>
      </p:sp>
      <p:sp>
        <p:nvSpPr>
          <p:cNvPr id="26" name="직사각형 93"/>
          <p:cNvSpPr/>
          <p:nvPr/>
        </p:nvSpPr>
        <p:spPr>
          <a:xfrm>
            <a:off x="303972" y="485955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읍 / 면 / 동을 입력하셔야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7" name="모서리가 둥근 직사각형 94"/>
          <p:cNvSpPr/>
          <p:nvPr/>
        </p:nvSpPr>
        <p:spPr>
          <a:xfrm>
            <a:off x="1038600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" name="직사각형 11"/>
          <p:cNvSpPr/>
          <p:nvPr/>
        </p:nvSpPr>
        <p:spPr>
          <a:xfrm>
            <a:off x="248780" y="480360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모서리가 둥근 직사각형 13"/>
          <p:cNvSpPr/>
          <p:nvPr/>
        </p:nvSpPr>
        <p:spPr>
          <a:xfrm>
            <a:off x="158723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" name="직사각형 15"/>
          <p:cNvSpPr txBox="1"/>
          <p:nvPr/>
        </p:nvSpPr>
        <p:spPr>
          <a:xfrm>
            <a:off x="144052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1" name="타원 378"/>
          <p:cNvSpPr/>
          <p:nvPr/>
        </p:nvSpPr>
        <p:spPr>
          <a:xfrm>
            <a:off x="525600" y="3009600"/>
            <a:ext cx="169200" cy="162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타원 378"/>
          <p:cNvSpPr/>
          <p:nvPr/>
        </p:nvSpPr>
        <p:spPr>
          <a:xfrm>
            <a:off x="532757" y="32602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타원 378"/>
          <p:cNvSpPr/>
          <p:nvPr/>
        </p:nvSpPr>
        <p:spPr>
          <a:xfrm>
            <a:off x="543307" y="351311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93"/>
          <p:cNvSpPr/>
          <p:nvPr/>
        </p:nvSpPr>
        <p:spPr>
          <a:xfrm>
            <a:off x="2896908" y="485955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우편번호를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" name="모서리가 둥근 직사각형 94"/>
          <p:cNvSpPr/>
          <p:nvPr/>
        </p:nvSpPr>
        <p:spPr>
          <a:xfrm>
            <a:off x="3631536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6" name="직사각형 11"/>
          <p:cNvSpPr/>
          <p:nvPr/>
        </p:nvSpPr>
        <p:spPr>
          <a:xfrm>
            <a:off x="2841716" y="480360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2751659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2736988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직사각형 11"/>
          <p:cNvSpPr/>
          <p:nvPr/>
        </p:nvSpPr>
        <p:spPr>
          <a:xfrm>
            <a:off x="227562" y="1615410"/>
            <a:ext cx="4301946" cy="26920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0" name="모서리가 둥근 직사각형 13"/>
          <p:cNvSpPr/>
          <p:nvPr/>
        </p:nvSpPr>
        <p:spPr>
          <a:xfrm>
            <a:off x="277382" y="14838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" name="직사각형 15"/>
          <p:cNvSpPr txBox="1"/>
          <p:nvPr/>
        </p:nvSpPr>
        <p:spPr>
          <a:xfrm>
            <a:off x="262711" y="147532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2" name="직사각형 11"/>
          <p:cNvSpPr/>
          <p:nvPr/>
        </p:nvSpPr>
        <p:spPr>
          <a:xfrm>
            <a:off x="1413904" y="2088754"/>
            <a:ext cx="1892121" cy="6155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직사각형 11"/>
          <p:cNvSpPr/>
          <p:nvPr/>
        </p:nvSpPr>
        <p:spPr>
          <a:xfrm>
            <a:off x="432156" y="2717938"/>
            <a:ext cx="3949520" cy="1044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918086" y="3867266"/>
            <a:ext cx="930096" cy="3107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2823685" y="38258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2809014" y="381737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모서리가 둥근 직사각형 13"/>
          <p:cNvSpPr/>
          <p:nvPr/>
        </p:nvSpPr>
        <p:spPr>
          <a:xfrm>
            <a:off x="3230448" y="19159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직사각형 15"/>
          <p:cNvSpPr txBox="1"/>
          <p:nvPr/>
        </p:nvSpPr>
        <p:spPr>
          <a:xfrm>
            <a:off x="3215777" y="190747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3806656" y="25294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3791985" y="252091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388704" y="2942373"/>
            <a:ext cx="444321" cy="78284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374801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360130" y="277178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89"/>
            <a:ext cx="2358058" cy="240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 우편번호 검색 첫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9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5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6" name="직사각형 59"/>
          <p:cNvSpPr/>
          <p:nvPr/>
        </p:nvSpPr>
        <p:spPr>
          <a:xfrm>
            <a:off x="288104" y="1684846"/>
            <a:ext cx="4177508" cy="2554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직사각형 2"/>
          <p:cNvSpPr txBox="1"/>
          <p:nvPr/>
        </p:nvSpPr>
        <p:spPr>
          <a:xfrm>
            <a:off x="325768" y="1744145"/>
            <a:ext cx="1392134" cy="30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우편번호 검색</a:t>
            </a:r>
            <a:endParaRPr lang="ko-KR" altLang="en-US" sz="1400" b="1"/>
          </a:p>
        </p:txBody>
      </p:sp>
      <p:graphicFrame>
        <p:nvGraphicFramePr>
          <p:cNvPr id="18" name="표 66"/>
          <p:cNvGraphicFramePr>
            <a:graphicFrameLocks noGrp="1"/>
          </p:cNvGraphicFramePr>
          <p:nvPr/>
        </p:nvGraphicFramePr>
        <p:xfrm>
          <a:off x="1481550" y="2405106"/>
          <a:ext cx="1759620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6800"/>
                <a:gridCol w="45282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검색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2"/>
          <p:cNvSpPr txBox="1"/>
          <p:nvPr/>
        </p:nvSpPr>
        <p:spPr>
          <a:xfrm>
            <a:off x="1407356" y="2117002"/>
            <a:ext cx="1905840" cy="24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1"/>
                </a:solidFill>
              </a:rPr>
              <a:t>읍 / 면 / 동으로 검색 하십시오.</a:t>
            </a:r>
            <a:endParaRPr lang="ko-KR" altLang="en-US" sz="1000" b="1">
              <a:solidFill>
                <a:schemeClr val="accent1"/>
              </a:solidFill>
            </a:endParaRPr>
          </a:p>
        </p:txBody>
      </p:sp>
      <p:graphicFrame>
        <p:nvGraphicFramePr>
          <p:cNvPr id="20" name="표 72"/>
          <p:cNvGraphicFramePr>
            <a:graphicFrameLocks noGrp="1"/>
          </p:cNvGraphicFramePr>
          <p:nvPr/>
        </p:nvGraphicFramePr>
        <p:xfrm>
          <a:off x="441681" y="2736988"/>
          <a:ext cx="3878580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78580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우편번호를 검색할 수 있습니다.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모서리가 둥근 직사각형 94"/>
          <p:cNvSpPr/>
          <p:nvPr/>
        </p:nvSpPr>
        <p:spPr>
          <a:xfrm>
            <a:off x="1944702" y="3889404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확인</a:t>
            </a:r>
            <a:endParaRPr lang="ko-KR" altLang="en-US" sz="1200"/>
          </a:p>
        </p:txBody>
      </p:sp>
    </p:spTree>
  </p:cSld>
  <p:clrMapOvr>
    <a:masterClrMapping/>
  </p:clrMapOvr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98137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4"/>
            <a:ext cx="2358058" cy="8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내정보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현재 로구인한 회원의 개인정보를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관리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2278030" y="313465"/>
            <a:ext cx="577977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2179830" y="191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2179830" y="192703"/>
            <a:ext cx="230370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algn="r" defTabSz="11341418"/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 &gt; 개인정보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4507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내 정보의 첫 화면이다.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개인정보 관리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위 메뉴의 내 정보 또는 왼쪽 메뉴의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개인정보 관리를 이용하여 이 화면으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로 이동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현재 로그인한 회원의 정보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비밀번호를 변경할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개인정보를 수정할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회원 탈퇴를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현재 로그인한 회원의 포인트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이용 내역을 확인할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8. 회원 탈퇴 여부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회원 탈퇴에 대한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 탈퇴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9. 회원 탈퇴 여부 재확인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회원 탈퇴 여부를 다시한번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 탈퇴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관리</a:t>
            </a:r>
            <a:endParaRPr lang="ko-KR" altLang="en-US" sz="1400" b="1"/>
          </a:p>
        </p:txBody>
      </p:sp>
      <p:sp>
        <p:nvSpPr>
          <p:cNvPr id="14" name="직사각형 11"/>
          <p:cNvSpPr/>
          <p:nvPr/>
        </p:nvSpPr>
        <p:spPr>
          <a:xfrm>
            <a:off x="206553" y="1233942"/>
            <a:ext cx="1080390" cy="2786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5" name="모서리가 둥근 직사각형 13"/>
          <p:cNvSpPr/>
          <p:nvPr/>
        </p:nvSpPr>
        <p:spPr>
          <a:xfrm>
            <a:off x="144052" y="105161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 txBox="1"/>
          <p:nvPr/>
        </p:nvSpPr>
        <p:spPr>
          <a:xfrm>
            <a:off x="144052" y="1052645"/>
            <a:ext cx="230358" cy="24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950" y="1430995"/>
          <a:ext cx="4995020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192"/>
                <a:gridCol w="1656598"/>
                <a:gridCol w="936338"/>
                <a:gridCol w="1711892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010-2274-3877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flqhfxm4@hanmail.net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210 - 785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노암동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노암3차한라아파트 101~105동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정보수정일자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3"/>
          <p:cNvGraphicFramePr>
            <a:graphicFrameLocks noGrp="1"/>
          </p:cNvGraphicFramePr>
          <p:nvPr/>
        </p:nvGraphicFramePr>
        <p:xfrm>
          <a:off x="1944702" y="404091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회원 탈퇴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정보 수정</a:t>
            </a:r>
            <a:endParaRPr lang="ko-KR" altLang="en-US" sz="12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3597174" y="4916491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이용 내역</a:t>
            </a:r>
            <a:endParaRPr lang="ko-KR" altLang="en-US" sz="1200"/>
          </a:p>
        </p:txBody>
      </p:sp>
      <p:sp>
        <p:nvSpPr>
          <p:cNvPr id="35" name="직사각형 93"/>
          <p:cNvSpPr/>
          <p:nvPr/>
        </p:nvSpPr>
        <p:spPr>
          <a:xfrm>
            <a:off x="4206084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정말로 회원 탈퇴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94"/>
          <p:cNvSpPr/>
          <p:nvPr/>
        </p:nvSpPr>
        <p:spPr>
          <a:xfrm>
            <a:off x="4423823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7" name="모서리가 둥근 직사각형 94"/>
          <p:cNvSpPr/>
          <p:nvPr/>
        </p:nvSpPr>
        <p:spPr>
          <a:xfrm>
            <a:off x="5360161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8" name="직사각형 11"/>
          <p:cNvSpPr/>
          <p:nvPr/>
        </p:nvSpPr>
        <p:spPr>
          <a:xfrm>
            <a:off x="4150892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060835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046164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1" name="직사각형 93"/>
          <p:cNvSpPr/>
          <p:nvPr/>
        </p:nvSpPr>
        <p:spPr>
          <a:xfrm>
            <a:off x="1672466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회원님의 모든정보가 삭제됩니다, 회원 탈퇴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94"/>
          <p:cNvSpPr/>
          <p:nvPr/>
        </p:nvSpPr>
        <p:spPr>
          <a:xfrm>
            <a:off x="1890205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" name="모서리가 둥근 직사각형 94"/>
          <p:cNvSpPr/>
          <p:nvPr/>
        </p:nvSpPr>
        <p:spPr>
          <a:xfrm>
            <a:off x="2826543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1617274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527217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512546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11"/>
          <p:cNvSpPr/>
          <p:nvPr/>
        </p:nvSpPr>
        <p:spPr>
          <a:xfrm>
            <a:off x="2863949" y="3545879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8" name="직사각형 11"/>
          <p:cNvSpPr/>
          <p:nvPr/>
        </p:nvSpPr>
        <p:spPr>
          <a:xfrm>
            <a:off x="4105482" y="3543616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직사각형 11"/>
          <p:cNvSpPr/>
          <p:nvPr/>
        </p:nvSpPr>
        <p:spPr>
          <a:xfrm>
            <a:off x="3502767" y="4861397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0" name="직사각형 11"/>
          <p:cNvSpPr/>
          <p:nvPr/>
        </p:nvSpPr>
        <p:spPr>
          <a:xfrm>
            <a:off x="1872676" y="3990005"/>
            <a:ext cx="4197171" cy="815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1464308" y="1373754"/>
            <a:ext cx="5082996" cy="20552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3760023" y="12329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3745352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2751659" y="360980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2736988" y="360130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6" name="모서리가 둥근 직사각형 13"/>
          <p:cNvSpPr/>
          <p:nvPr/>
        </p:nvSpPr>
        <p:spPr>
          <a:xfrm>
            <a:off x="1789928" y="386068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7" name="직사각형 15"/>
          <p:cNvSpPr txBox="1"/>
          <p:nvPr/>
        </p:nvSpPr>
        <p:spPr>
          <a:xfrm>
            <a:off x="1775257" y="385217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8" name="모서리가 둥근 직사각형 13"/>
          <p:cNvSpPr/>
          <p:nvPr/>
        </p:nvSpPr>
        <p:spPr>
          <a:xfrm>
            <a:off x="3374500" y="51571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9" name="직사각형 15"/>
          <p:cNvSpPr txBox="1"/>
          <p:nvPr/>
        </p:nvSpPr>
        <p:spPr>
          <a:xfrm>
            <a:off x="3359829" y="514864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128517" y="36446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113846" y="363610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4" name="모서리가 둥근 직사각형 94"/>
          <p:cNvSpPr/>
          <p:nvPr/>
        </p:nvSpPr>
        <p:spPr>
          <a:xfrm>
            <a:off x="2520951" y="1728624"/>
            <a:ext cx="1152375" cy="1346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65" name="직사각형 11"/>
          <p:cNvSpPr/>
          <p:nvPr/>
        </p:nvSpPr>
        <p:spPr>
          <a:xfrm>
            <a:off x="2359768" y="1656598"/>
            <a:ext cx="1349196" cy="2726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66" name="모서리가 둥근 직사각형 13"/>
          <p:cNvSpPr/>
          <p:nvPr/>
        </p:nvSpPr>
        <p:spPr>
          <a:xfrm>
            <a:off x="2247477" y="16651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7" name="직사각형 15"/>
          <p:cNvSpPr txBox="1"/>
          <p:nvPr/>
        </p:nvSpPr>
        <p:spPr>
          <a:xfrm>
            <a:off x="2232806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1944702" y="2652187"/>
            <a:ext cx="1518333" cy="3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로그인</a:t>
            </a:r>
            <a:endParaRPr lang="ko-KR" altLang="en-US" sz="1400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15999" y="3024000"/>
          <a:ext cx="2905200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23844"/>
                <a:gridCol w="781356"/>
              </a:tblGrid>
              <a:tr h="243756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비빌번호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타원 377"/>
          <p:cNvSpPr/>
          <p:nvPr/>
        </p:nvSpPr>
        <p:spPr>
          <a:xfrm>
            <a:off x="2520910" y="3043682"/>
            <a:ext cx="167428" cy="16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타원 378"/>
          <p:cNvSpPr/>
          <p:nvPr/>
        </p:nvSpPr>
        <p:spPr>
          <a:xfrm>
            <a:off x="3496373" y="3053207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2"/>
          <p:cNvSpPr txBox="1"/>
          <p:nvPr/>
        </p:nvSpPr>
        <p:spPr>
          <a:xfrm>
            <a:off x="2737749" y="3005582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일반</a:t>
            </a:r>
            <a:endParaRPr lang="ko-KR" altLang="en-US" sz="1000" b="1"/>
          </a:p>
        </p:txBody>
      </p:sp>
      <p:sp>
        <p:nvSpPr>
          <p:cNvPr id="19" name="직사각형 2"/>
          <p:cNvSpPr txBox="1"/>
          <p:nvPr/>
        </p:nvSpPr>
        <p:spPr>
          <a:xfrm>
            <a:off x="3773491" y="3016672"/>
            <a:ext cx="745097" cy="24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관리자</a:t>
            </a:r>
            <a:endParaRPr lang="ko-KR" altLang="en-US" sz="1000" b="1"/>
          </a:p>
        </p:txBody>
      </p:sp>
      <p:sp>
        <p:nvSpPr>
          <p:cNvPr id="20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로그인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1" name="직사각형 2"/>
          <p:cNvSpPr txBox="1"/>
          <p:nvPr/>
        </p:nvSpPr>
        <p:spPr>
          <a:xfrm>
            <a:off x="6698511" y="929313"/>
            <a:ext cx="2445489" cy="2221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 방식을 선택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일반 : 일반회원 , 관리자 :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현재선택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아이와 비밀번호를 입력한 뒤 로그인을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아이디 또는 미밀번호를 입력하지 않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았을 때 이 메세지를 출력합니다.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로그인 실패 시 이 메세지를 출력합니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 다.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2" name="직사각형 93"/>
          <p:cNvSpPr/>
          <p:nvPr/>
        </p:nvSpPr>
        <p:spPr>
          <a:xfrm>
            <a:off x="1034377" y="4269530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아이디 또는 비밀번호를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94"/>
          <p:cNvSpPr/>
          <p:nvPr/>
        </p:nvSpPr>
        <p:spPr>
          <a:xfrm>
            <a:off x="1701661" y="51338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4" name="직사각형 93"/>
          <p:cNvSpPr/>
          <p:nvPr/>
        </p:nvSpPr>
        <p:spPr>
          <a:xfrm>
            <a:off x="3794701" y="4269530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로그인 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모서리가 둥근 직사각형 94"/>
          <p:cNvSpPr/>
          <p:nvPr/>
        </p:nvSpPr>
        <p:spPr>
          <a:xfrm>
            <a:off x="4461985" y="51338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6" name="직사각형 11"/>
          <p:cNvSpPr/>
          <p:nvPr/>
        </p:nvSpPr>
        <p:spPr>
          <a:xfrm>
            <a:off x="912144" y="4197503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792286" y="40342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792286" y="4035234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3653998" y="4196748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534140" y="40334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534140" y="403447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2457488" y="2972116"/>
            <a:ext cx="1905702" cy="29292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3" name="직사각형 11"/>
          <p:cNvSpPr/>
          <p:nvPr/>
        </p:nvSpPr>
        <p:spPr>
          <a:xfrm>
            <a:off x="1944702" y="3236350"/>
            <a:ext cx="3067752" cy="5786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4321560" y="27802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4321560" y="278127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4897768" y="306835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4897768" y="3069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299"/>
            <a:ext cx="2358058" cy="328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비밀번호 변경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비밀번호를 변경하는 화면이다.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비밀번호 변경을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입력하지않은 항목에 대한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현재 비밀번호 , 새 비밀번호, 새 비밀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번호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입략힌 항목이 일치하지 않을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현재 비밀번호 , 새 비밀번호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항목을 입력하지 않았을 때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비밀번호 변경에 대한 확인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추력한다.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비밀번호 변경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관리</a:t>
            </a:r>
            <a:endParaRPr lang="ko-KR" altLang="en-US" sz="1400" b="1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950" y="1430995"/>
          <a:ext cx="4995020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192"/>
                <a:gridCol w="1656598"/>
                <a:gridCol w="936338"/>
                <a:gridCol w="1711892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010-2274-3877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flqhfxm4@hanmail.net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210 - 785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노암동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노암3차한라아파트 101~105동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정보수정일자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3"/>
          <p:cNvGraphicFramePr>
            <a:graphicFrameLocks noGrp="1"/>
          </p:cNvGraphicFramePr>
          <p:nvPr/>
        </p:nvGraphicFramePr>
        <p:xfrm>
          <a:off x="1944702" y="404091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회원 탈퇴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정보 수정</a:t>
            </a:r>
            <a:endParaRPr lang="ko-KR" altLang="en-US" sz="12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3597174" y="4916491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이용 내역</a:t>
            </a:r>
            <a:endParaRPr lang="ko-KR" altLang="en-US" sz="1200"/>
          </a:p>
        </p:txBody>
      </p:sp>
      <p:sp>
        <p:nvSpPr>
          <p:cNvPr id="64" name="모서리가 둥근 직사각형 94"/>
          <p:cNvSpPr/>
          <p:nvPr/>
        </p:nvSpPr>
        <p:spPr>
          <a:xfrm>
            <a:off x="2520951" y="1728624"/>
            <a:ext cx="1152375" cy="1346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2888503" y="1897731"/>
            <a:ext cx="3521811" cy="1650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직사각형 2"/>
          <p:cNvSpPr txBox="1"/>
          <p:nvPr/>
        </p:nvSpPr>
        <p:spPr>
          <a:xfrm>
            <a:off x="2856204" y="1872676"/>
            <a:ext cx="1392134" cy="300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비밀번호 변경</a:t>
            </a:r>
            <a:endParaRPr lang="ko-KR" altLang="en-US" sz="1400" b="1"/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12547" y="2204558"/>
          <a:ext cx="3272330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1786"/>
                <a:gridCol w="2130544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현재 비밀번호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새 비밀번호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새 비밀번호 확인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1" name="모서리가 둥근 직사각형 94"/>
          <p:cNvSpPr/>
          <p:nvPr/>
        </p:nvSpPr>
        <p:spPr>
          <a:xfrm>
            <a:off x="4105482" y="3169144"/>
            <a:ext cx="1135463" cy="25985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82" name="직사각형 93"/>
          <p:cNvSpPr/>
          <p:nvPr/>
        </p:nvSpPr>
        <p:spPr>
          <a:xfrm>
            <a:off x="4206084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비밀번호를 변경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모서리가 둥근 직사각형 94"/>
          <p:cNvSpPr/>
          <p:nvPr/>
        </p:nvSpPr>
        <p:spPr>
          <a:xfrm>
            <a:off x="4423823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4" name="모서리가 둥근 직사각형 94"/>
          <p:cNvSpPr/>
          <p:nvPr/>
        </p:nvSpPr>
        <p:spPr>
          <a:xfrm>
            <a:off x="5360161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85" name="직사각형 11"/>
          <p:cNvSpPr/>
          <p:nvPr/>
        </p:nvSpPr>
        <p:spPr>
          <a:xfrm>
            <a:off x="4150892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4060835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4046164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88" name="직사각형 93"/>
          <p:cNvSpPr/>
          <p:nvPr/>
        </p:nvSpPr>
        <p:spPr>
          <a:xfrm>
            <a:off x="1672466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9" name="모서리가 둥근 직사각형 94"/>
          <p:cNvSpPr/>
          <p:nvPr/>
        </p:nvSpPr>
        <p:spPr>
          <a:xfrm>
            <a:off x="2376858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1" name="직사각형 11"/>
          <p:cNvSpPr/>
          <p:nvPr/>
        </p:nvSpPr>
        <p:spPr>
          <a:xfrm>
            <a:off x="1617274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92" name="모서리가 둥근 직사각형 13"/>
          <p:cNvSpPr/>
          <p:nvPr/>
        </p:nvSpPr>
        <p:spPr>
          <a:xfrm>
            <a:off x="1527217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3" name="직사각형 15"/>
          <p:cNvSpPr txBox="1"/>
          <p:nvPr/>
        </p:nvSpPr>
        <p:spPr>
          <a:xfrm>
            <a:off x="1512546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48024" y="43553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(입력하지 않은 항목)을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52416" y="49175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11"/>
          <p:cNvSpPr/>
          <p:nvPr/>
        </p:nvSpPr>
        <p:spPr>
          <a:xfrm>
            <a:off x="392832" y="429942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97" name="모서리가 둥근 직사각형 13"/>
          <p:cNvSpPr/>
          <p:nvPr/>
        </p:nvSpPr>
        <p:spPr>
          <a:xfrm>
            <a:off x="302775" y="41860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8" name="직사각형 15"/>
          <p:cNvSpPr txBox="1"/>
          <p:nvPr/>
        </p:nvSpPr>
        <p:spPr>
          <a:xfrm>
            <a:off x="288104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99" name="직사각형 11"/>
          <p:cNvSpPr/>
          <p:nvPr/>
        </p:nvSpPr>
        <p:spPr>
          <a:xfrm>
            <a:off x="2837589" y="1860063"/>
            <a:ext cx="3572725" cy="17457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0" name="모서리가 둥근 직사각형 13"/>
          <p:cNvSpPr/>
          <p:nvPr/>
        </p:nvSpPr>
        <p:spPr>
          <a:xfrm>
            <a:off x="4624335" y="173712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1" name="직사각형 15"/>
          <p:cNvSpPr txBox="1"/>
          <p:nvPr/>
        </p:nvSpPr>
        <p:spPr>
          <a:xfrm>
            <a:off x="4609664" y="172862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2" name="직사각형 11"/>
          <p:cNvSpPr/>
          <p:nvPr/>
        </p:nvSpPr>
        <p:spPr>
          <a:xfrm>
            <a:off x="4033456" y="3106643"/>
            <a:ext cx="1272996" cy="3679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3878682" y="29963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4" name="직사각형 15"/>
          <p:cNvSpPr txBox="1"/>
          <p:nvPr/>
        </p:nvSpPr>
        <p:spPr>
          <a:xfrm>
            <a:off x="3864011" y="298786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5" name="직사각형 93"/>
          <p:cNvSpPr/>
          <p:nvPr/>
        </p:nvSpPr>
        <p:spPr>
          <a:xfrm>
            <a:off x="3269746" y="43553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(일치하지 않는 항목)가 일치하지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6" name="모서리가 둥근 직사각형 94"/>
          <p:cNvSpPr/>
          <p:nvPr/>
        </p:nvSpPr>
        <p:spPr>
          <a:xfrm>
            <a:off x="3974138" y="49175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7" name="직사각형 11"/>
          <p:cNvSpPr/>
          <p:nvPr/>
        </p:nvSpPr>
        <p:spPr>
          <a:xfrm>
            <a:off x="3214554" y="429942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8" name="모서리가 둥근 직사각형 13"/>
          <p:cNvSpPr/>
          <p:nvPr/>
        </p:nvSpPr>
        <p:spPr>
          <a:xfrm>
            <a:off x="3124497" y="41860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9" name="직사각형 15"/>
          <p:cNvSpPr txBox="1"/>
          <p:nvPr/>
        </p:nvSpPr>
        <p:spPr>
          <a:xfrm>
            <a:off x="3109826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관리&gt;수정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358058" cy="2526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 정보수정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수정할 개인정보 항목들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입력된 항목을 수정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작업을 취소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미입력항목이 존재할 경우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정보수정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정보 수정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작업 취소 여부를 확인다.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작업 취소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수정</a:t>
            </a:r>
            <a:endParaRPr lang="ko-KR" altLang="en-US" sz="1400" b="1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800" y="1429200"/>
          <a:ext cx="4993200" cy="2196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22498"/>
                <a:gridCol w="1440520"/>
                <a:gridCol w="1008364"/>
                <a:gridCol w="1421818"/>
              </a:tblGrid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강원도 강릉시 노암동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노암3차한라아파트 101~105동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87955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87955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수정</a:t>
            </a:r>
            <a:endParaRPr lang="ko-KR" altLang="en-US" sz="1200"/>
          </a:p>
        </p:txBody>
      </p:sp>
      <p:sp>
        <p:nvSpPr>
          <p:cNvPr id="35" name="직사각형 93"/>
          <p:cNvSpPr/>
          <p:nvPr/>
        </p:nvSpPr>
        <p:spPr>
          <a:xfrm>
            <a:off x="4206084" y="529171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작업을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94"/>
          <p:cNvSpPr/>
          <p:nvPr/>
        </p:nvSpPr>
        <p:spPr>
          <a:xfrm>
            <a:off x="4423823" y="58539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7" name="모서리가 둥근 직사각형 94"/>
          <p:cNvSpPr/>
          <p:nvPr/>
        </p:nvSpPr>
        <p:spPr>
          <a:xfrm>
            <a:off x="5360161" y="58531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8" name="직사각형 11"/>
          <p:cNvSpPr/>
          <p:nvPr/>
        </p:nvSpPr>
        <p:spPr>
          <a:xfrm>
            <a:off x="4150892" y="5235760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060835" y="512234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046164" y="511384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1" name="직사각형 93"/>
          <p:cNvSpPr/>
          <p:nvPr/>
        </p:nvSpPr>
        <p:spPr>
          <a:xfrm>
            <a:off x="1672466" y="529171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회원님의 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94"/>
          <p:cNvSpPr/>
          <p:nvPr/>
        </p:nvSpPr>
        <p:spPr>
          <a:xfrm>
            <a:off x="1890205" y="58539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" name="모서리가 둥근 직사각형 94"/>
          <p:cNvSpPr/>
          <p:nvPr/>
        </p:nvSpPr>
        <p:spPr>
          <a:xfrm>
            <a:off x="2826543" y="58531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1617274" y="5235760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527217" y="512234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512546" y="511384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11"/>
          <p:cNvSpPr/>
          <p:nvPr/>
        </p:nvSpPr>
        <p:spPr>
          <a:xfrm>
            <a:off x="2863949" y="3819641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8" name="직사각형 11"/>
          <p:cNvSpPr/>
          <p:nvPr/>
        </p:nvSpPr>
        <p:spPr>
          <a:xfrm>
            <a:off x="4105482" y="3817378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1464308" y="1373754"/>
            <a:ext cx="5082996" cy="234334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4454890" y="12329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4440219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2751659" y="388356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2736988" y="387506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128517" y="39183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113846" y="390986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4" name="모서리가 둥근 직사각형 94"/>
          <p:cNvSpPr/>
          <p:nvPr/>
        </p:nvSpPr>
        <p:spPr>
          <a:xfrm>
            <a:off x="3953373" y="2937153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6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8" name="직사각형 67"/>
          <p:cNvSpPr/>
          <p:nvPr/>
        </p:nvSpPr>
        <p:spPr>
          <a:xfrm>
            <a:off x="2654609" y="2181334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88142" y="2185181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05482" y="2185181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1" name="직사각형 67"/>
          <p:cNvSpPr/>
          <p:nvPr/>
        </p:nvSpPr>
        <p:spPr>
          <a:xfrm>
            <a:off x="2657529" y="2424483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010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2" name="직사각형 68"/>
          <p:cNvSpPr/>
          <p:nvPr/>
        </p:nvSpPr>
        <p:spPr>
          <a:xfrm>
            <a:off x="3391063" y="242833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2274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3" name="직사각형 69"/>
          <p:cNvSpPr/>
          <p:nvPr/>
        </p:nvSpPr>
        <p:spPr>
          <a:xfrm>
            <a:off x="4108402" y="242833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3877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4" name="직사각형 68"/>
          <p:cNvSpPr/>
          <p:nvPr/>
        </p:nvSpPr>
        <p:spPr>
          <a:xfrm>
            <a:off x="2664962" y="2670313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ko-KR" sz="1000">
                <a:solidFill>
                  <a:schemeClr val="tx1"/>
                </a:solidFill>
              </a:rPr>
              <a:t>flqhfxm4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5" name="직사각형 69"/>
          <p:cNvSpPr/>
          <p:nvPr/>
        </p:nvSpPr>
        <p:spPr>
          <a:xfrm>
            <a:off x="3977659" y="2670313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ko-KR" sz="1000">
                <a:solidFill>
                  <a:schemeClr val="tx1"/>
                </a:solidFill>
              </a:rPr>
              <a:t>hanmail.net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6" name="직사각형 67"/>
          <p:cNvSpPr/>
          <p:nvPr/>
        </p:nvSpPr>
        <p:spPr>
          <a:xfrm>
            <a:off x="2664962" y="2909615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207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7" name="직사각형 68"/>
          <p:cNvSpPr/>
          <p:nvPr/>
        </p:nvSpPr>
        <p:spPr>
          <a:xfrm>
            <a:off x="3398495" y="2913462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785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8" name="직사각형 93"/>
          <p:cNvSpPr/>
          <p:nvPr/>
        </p:nvSpPr>
        <p:spPr>
          <a:xfrm>
            <a:off x="448024" y="413929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입력하지 않은 항목이 존재합니다.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모서리가 둥근 직사각형 94"/>
          <p:cNvSpPr/>
          <p:nvPr/>
        </p:nvSpPr>
        <p:spPr>
          <a:xfrm>
            <a:off x="1182652" y="470149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392832" y="408334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02775" y="396993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288104" y="396143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98137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 &gt; 이용 내역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374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현재 사용자의 사용내역과 포인트에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대한 정보를 조회할 수 있다.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이용 내역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  <a:latin typeface="Arial"/>
                <a:sym typeface="Wingdings"/>
              </a:rPr>
              <a:t>- 윈쪽 메뉴의 이용 내역을 이용하여 이  </a:t>
            </a:r>
            <a:endParaRPr lang="ko-KR" altLang="en-US" sz="1000" b="1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  <a:latin typeface="Arial"/>
                <a:sym typeface="Wingdings"/>
              </a:rPr>
              <a:t>   화면으로 이동할 수 있다.</a:t>
            </a:r>
            <a:endParaRPr lang="ko-KR" altLang="en-US" sz="1000" b="1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죄회할 기간을 선택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선택한 기간에 대한 조회를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현재 로그인한 회원의 사용 내역 목록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현재 로그인한 회원의 포인트 사항이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6. 현재 로그인한 회원의 포인트 이용 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역다.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7. 조회할 기간을 선택하지 않고 조회를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하였을 때 이 메세지를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10" name="직사각형 11"/>
          <p:cNvSpPr/>
          <p:nvPr/>
        </p:nvSpPr>
        <p:spPr>
          <a:xfrm>
            <a:off x="360130" y="1542977"/>
            <a:ext cx="754622" cy="257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1" name="모서리가 둥근 직사각형 13"/>
          <p:cNvSpPr/>
          <p:nvPr/>
        </p:nvSpPr>
        <p:spPr>
          <a:xfrm>
            <a:off x="201798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5"/>
          <p:cNvSpPr txBox="1"/>
          <p:nvPr/>
        </p:nvSpPr>
        <p:spPr>
          <a:xfrm>
            <a:off x="201798" y="1700928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3"/>
          <p:cNvGraphicFramePr>
            <a:graphicFrameLocks noGrp="1"/>
          </p:cNvGraphicFramePr>
          <p:nvPr/>
        </p:nvGraphicFramePr>
        <p:xfrm>
          <a:off x="1550646" y="2179256"/>
          <a:ext cx="4913080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104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277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078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3"/>
          <p:cNvGraphicFramePr>
            <a:graphicFrameLocks noGrp="1"/>
          </p:cNvGraphicFramePr>
          <p:nvPr/>
        </p:nvGraphicFramePr>
        <p:xfrm>
          <a:off x="1569260" y="4556114"/>
          <a:ext cx="4903251" cy="13715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미사용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277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743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078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74,300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11"/>
          <p:cNvSpPr/>
          <p:nvPr/>
        </p:nvSpPr>
        <p:spPr>
          <a:xfrm>
            <a:off x="1540685" y="1296468"/>
            <a:ext cx="4945622" cy="384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8" name="직사각형 11"/>
          <p:cNvSpPr/>
          <p:nvPr/>
        </p:nvSpPr>
        <p:spPr>
          <a:xfrm>
            <a:off x="1493496" y="2101988"/>
            <a:ext cx="5021822" cy="1337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1897077" y="3561558"/>
            <a:ext cx="4206955" cy="8399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직사각형 11"/>
          <p:cNvSpPr/>
          <p:nvPr/>
        </p:nvSpPr>
        <p:spPr>
          <a:xfrm>
            <a:off x="1512546" y="4503247"/>
            <a:ext cx="5007055" cy="14749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1" name="모서리가 둥근 직사각형 13"/>
          <p:cNvSpPr/>
          <p:nvPr/>
        </p:nvSpPr>
        <p:spPr>
          <a:xfrm>
            <a:off x="3817378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직사각형 15"/>
          <p:cNvSpPr txBox="1"/>
          <p:nvPr/>
        </p:nvSpPr>
        <p:spPr>
          <a:xfrm>
            <a:off x="3817378" y="1153442"/>
            <a:ext cx="230406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3" name="모서리가 둥근 직사각형 13"/>
          <p:cNvSpPr/>
          <p:nvPr/>
        </p:nvSpPr>
        <p:spPr>
          <a:xfrm>
            <a:off x="1426130" y="19880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" name="직사각형 15"/>
          <p:cNvSpPr txBox="1"/>
          <p:nvPr/>
        </p:nvSpPr>
        <p:spPr>
          <a:xfrm>
            <a:off x="1426130" y="1989032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1800650" y="35137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1800650" y="3514812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1440520" y="4378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1440520" y="437912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sp>
        <p:nvSpPr>
          <p:cNvPr id="40" name="직사각형 11"/>
          <p:cNvSpPr/>
          <p:nvPr/>
        </p:nvSpPr>
        <p:spPr>
          <a:xfrm>
            <a:off x="3657600" y="1760400"/>
            <a:ext cx="756000" cy="259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1" name="모서리가 둥근 직사각형 13"/>
          <p:cNvSpPr/>
          <p:nvPr/>
        </p:nvSpPr>
        <p:spPr>
          <a:xfrm>
            <a:off x="3514884" y="177192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3514884" y="1772955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3" name="직사각형 93"/>
          <p:cNvSpPr/>
          <p:nvPr/>
        </p:nvSpPr>
        <p:spPr>
          <a:xfrm>
            <a:off x="4565035" y="5882177"/>
            <a:ext cx="1692968" cy="797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조회할 기간을 선택하셔야 합니다..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4" name="모서리가 둥근 직사각형 94"/>
          <p:cNvSpPr/>
          <p:nvPr/>
        </p:nvSpPr>
        <p:spPr>
          <a:xfrm>
            <a:off x="5029435" y="639159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5" name="직사각형 11"/>
          <p:cNvSpPr/>
          <p:nvPr/>
        </p:nvSpPr>
        <p:spPr>
          <a:xfrm>
            <a:off x="4506302" y="5841181"/>
            <a:ext cx="1831986" cy="88581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4412269" y="571862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" name="직사각형 15"/>
          <p:cNvSpPr txBox="1"/>
          <p:nvPr/>
        </p:nvSpPr>
        <p:spPr>
          <a:xfrm>
            <a:off x="4407125" y="5690054"/>
            <a:ext cx="230469" cy="39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54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추가항목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23"/>
          <p:cNvGraphicFramePr>
            <a:graphicFrameLocks noGrp="1"/>
          </p:cNvGraphicFramePr>
          <p:nvPr/>
        </p:nvGraphicFramePr>
        <p:xfrm>
          <a:off x="1612711" y="2132532"/>
          <a:ext cx="4807213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1790172"/>
                <a:gridCol w="681970"/>
                <a:gridCol w="1656891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인원수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미결제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11"/>
          <p:cNvSpPr/>
          <p:nvPr/>
        </p:nvSpPr>
        <p:spPr>
          <a:xfrm>
            <a:off x="2483246" y="2444887"/>
            <a:ext cx="3673326" cy="96887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2578656" y="2232622"/>
            <a:ext cx="62485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3715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미사용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277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743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078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74,300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sp>
        <p:nvSpPr>
          <p:cNvPr id="5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54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조회된 결과가 없는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1277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79">
                <a:tc gridSpan="6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/>
                        <a:t>조회된 결과가 없습니다.</a:t>
                      </a:r>
                      <a:endParaRPr lang="ko-KR" altLang="en-US" sz="10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graphicFrame>
        <p:nvGraphicFramePr>
          <p:cNvPr id="52" name="표 23"/>
          <p:cNvGraphicFramePr>
            <a:graphicFrameLocks noGrp="1"/>
          </p:cNvGraphicFramePr>
          <p:nvPr/>
        </p:nvGraphicFramePr>
        <p:xfrm>
          <a:off x="1550646" y="2179256"/>
          <a:ext cx="491308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80">
                <a:tc gridSpan="5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/>
                        <a:t>조회된 결과가 없습니다.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24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초기화면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1277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79">
                <a:tc gridSpan="6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/>
                        <a:t>조회를 하셔아합니다.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graphicFrame>
        <p:nvGraphicFramePr>
          <p:cNvPr id="52" name="표 23"/>
          <p:cNvGraphicFramePr>
            <a:graphicFrameLocks noGrp="1"/>
          </p:cNvGraphicFramePr>
          <p:nvPr/>
        </p:nvGraphicFramePr>
        <p:xfrm>
          <a:off x="1550646" y="2179256"/>
          <a:ext cx="491308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80">
                <a:tc gridSpan="5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/>
                        <a:t>조회를 하셔아합니다.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98137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4"/>
            <a:ext cx="2358058" cy="1002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예약, 승차권 발권등을 할 수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첫화면은 조회화면이다.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1550490" y="313465"/>
            <a:ext cx="577977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1452290" y="191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1452290" y="192703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62132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 &gt; 승차권 예약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26128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관리자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9"/>
            <a:ext cx="2445489" cy="5888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또는 승차권 예약으로 화면을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예약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메뉴의 승차권 도는 원쪽메뉴의 승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차권 예약으로 이동할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인원정보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예약할  승차권 매수를 선택한다.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운향정보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운행에 대한 기본정보를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도착역은 검색을 이용하여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역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도착역을 검색하여 입려산다.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출발일자를 선택할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위에서 선택한 검색조건으로 검색을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위에서 선택한 조건의 검색 결과를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8. 검색조건 미선택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검색조건을 모두 선택하지 않았을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9. 인원 초과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선택가능 인원은 9명까지이므로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중 총 선택 인원이 9명을 넘으면 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메세지를 출력한다.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조회</a:t>
            </a:r>
            <a:endParaRPr lang="ko-KR" altLang="en-US" sz="1000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470075" y="3511996"/>
          <a:ext cx="5047197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5971"/>
                <a:gridCol w="720204"/>
                <a:gridCol w="576163"/>
                <a:gridCol w="1224348"/>
                <a:gridCol w="576163"/>
                <a:gridCol w="1224348"/>
              </a:tblGrid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141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13:10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1213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13:14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11"/>
          <p:cNvSpPr/>
          <p:nvPr/>
        </p:nvSpPr>
        <p:spPr>
          <a:xfrm>
            <a:off x="1611378" y="1262542"/>
            <a:ext cx="2384394" cy="12912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1" name="모서리가 둥근 직사각형 13"/>
          <p:cNvSpPr/>
          <p:nvPr/>
        </p:nvSpPr>
        <p:spPr>
          <a:xfrm>
            <a:off x="3731023" y="11236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직사각형 15"/>
          <p:cNvSpPr txBox="1"/>
          <p:nvPr/>
        </p:nvSpPr>
        <p:spPr>
          <a:xfrm>
            <a:off x="3731023" y="1124720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3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54" name="직사각형 11"/>
          <p:cNvSpPr/>
          <p:nvPr/>
        </p:nvSpPr>
        <p:spPr>
          <a:xfrm>
            <a:off x="4024800" y="1267200"/>
            <a:ext cx="2383200" cy="1292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5" name="직사각형 11"/>
          <p:cNvSpPr/>
          <p:nvPr/>
        </p:nvSpPr>
        <p:spPr>
          <a:xfrm>
            <a:off x="2013366" y="2631036"/>
            <a:ext cx="3951529" cy="5789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6" name="직사각형 11"/>
          <p:cNvSpPr/>
          <p:nvPr/>
        </p:nvSpPr>
        <p:spPr>
          <a:xfrm>
            <a:off x="3701900" y="3245344"/>
            <a:ext cx="638709" cy="1836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7" name="직사각형 11"/>
          <p:cNvSpPr/>
          <p:nvPr/>
        </p:nvSpPr>
        <p:spPr>
          <a:xfrm>
            <a:off x="1446247" y="3473568"/>
            <a:ext cx="5113579" cy="89177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8" name="모서리가 둥근 직사각형 13"/>
          <p:cNvSpPr/>
          <p:nvPr/>
        </p:nvSpPr>
        <p:spPr>
          <a:xfrm>
            <a:off x="4105482" y="11236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9" name="직사각형 15"/>
          <p:cNvSpPr txBox="1"/>
          <p:nvPr/>
        </p:nvSpPr>
        <p:spPr>
          <a:xfrm>
            <a:off x="4105482" y="1124721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963768" y="30971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963768" y="309814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2" name="모서리가 둥근 직사각형 13"/>
          <p:cNvSpPr/>
          <p:nvPr/>
        </p:nvSpPr>
        <p:spPr>
          <a:xfrm>
            <a:off x="4307231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3" name="직사각형 15"/>
          <p:cNvSpPr txBox="1"/>
          <p:nvPr/>
        </p:nvSpPr>
        <p:spPr>
          <a:xfrm>
            <a:off x="4307231" y="3213475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4" name="모서리가 둥근 직사각형 13"/>
          <p:cNvSpPr/>
          <p:nvPr/>
        </p:nvSpPr>
        <p:spPr>
          <a:xfrm>
            <a:off x="3601300" y="42928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5" name="직사각형 15"/>
          <p:cNvSpPr txBox="1"/>
          <p:nvPr/>
        </p:nvSpPr>
        <p:spPr>
          <a:xfrm>
            <a:off x="3601300" y="429386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6" name="직사각형 11"/>
          <p:cNvSpPr/>
          <p:nvPr/>
        </p:nvSpPr>
        <p:spPr>
          <a:xfrm>
            <a:off x="295860" y="1266388"/>
            <a:ext cx="900443" cy="2488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7" name="모서리가 둥근 직사각형 13"/>
          <p:cNvSpPr/>
          <p:nvPr/>
        </p:nvSpPr>
        <p:spPr>
          <a:xfrm>
            <a:off x="144052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8" name="직사각형 15"/>
          <p:cNvSpPr txBox="1"/>
          <p:nvPr/>
        </p:nvSpPr>
        <p:spPr>
          <a:xfrm>
            <a:off x="144052" y="1081416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9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0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1" name="직사각형 11"/>
          <p:cNvSpPr/>
          <p:nvPr/>
        </p:nvSpPr>
        <p:spPr>
          <a:xfrm>
            <a:off x="5738114" y="2040466"/>
            <a:ext cx="590272" cy="483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2" name="모서리가 둥근 직사각형 13"/>
          <p:cNvSpPr/>
          <p:nvPr/>
        </p:nvSpPr>
        <p:spPr>
          <a:xfrm>
            <a:off x="6275787" y="18197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3" name="직사각형 15"/>
          <p:cNvSpPr txBox="1"/>
          <p:nvPr/>
        </p:nvSpPr>
        <p:spPr>
          <a:xfrm>
            <a:off x="6275787" y="182072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4" name="직사각형 93"/>
          <p:cNvSpPr/>
          <p:nvPr/>
        </p:nvSpPr>
        <p:spPr>
          <a:xfrm>
            <a:off x="865973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검색조건을 모두 선택 후 조회 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5" name="모서리가 둥근 직사각형 94"/>
          <p:cNvSpPr/>
          <p:nvPr/>
        </p:nvSpPr>
        <p:spPr>
          <a:xfrm>
            <a:off x="1571842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6" name="직사각형 11"/>
          <p:cNvSpPr/>
          <p:nvPr/>
        </p:nvSpPr>
        <p:spPr>
          <a:xfrm>
            <a:off x="807240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662903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648234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3213771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선택가능한 총 인원수는 9명까지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3919640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3155038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010701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2996032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9"/>
            <a:ext cx="2445489" cy="100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승차권  현황 &gt; 조회 첫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조회결과가 존재하지 않을 때 이메세지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조회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9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48"/>
          <p:cNvGraphicFramePr>
            <a:graphicFrameLocks noGrp="1"/>
          </p:cNvGraphicFramePr>
          <p:nvPr/>
        </p:nvGraphicFramePr>
        <p:xfrm>
          <a:off x="1470075" y="3511996"/>
          <a:ext cx="5047197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4719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승차권을 조회하시기 바랍니다.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42" name="직사각형 93"/>
          <p:cNvSpPr/>
          <p:nvPr/>
        </p:nvSpPr>
        <p:spPr>
          <a:xfrm>
            <a:off x="3213771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조회된 결과가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" name="모서리가 둥근 직사각형 94"/>
          <p:cNvSpPr/>
          <p:nvPr/>
        </p:nvSpPr>
        <p:spPr>
          <a:xfrm>
            <a:off x="3919640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3155038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3010701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2996032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47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5583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역 검색 화면 및 추가 항목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역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도착역의 검색 버튼을 이용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하면 이 화면이 출력된다.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역을 조회할 수 있는 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억 명을 입력 후 검색 버튼을 사용한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검색조건으로 검색된 역 목록이 출력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확인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목록에서 라디오 버튼을 이용해 역을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선택한 후 확인 버튼을 이용하여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출발역 또는 도착역을 지정한다.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역 미선택 시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역 명을 입력하지 않았을때 이 메세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 지 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역 검색화면의 초기화면이다.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8. 특실/일반실 예약/매진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특실의 예약하기 버튼은 특실예약을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일반실의 예약하기 버튼은 일반실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예약을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매진은 특실 또는 일반실의 자리가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만원일 때 표시된다.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</a:t>
            </a:r>
            <a:endParaRPr lang="ko-KR" altLang="en-US" sz="1000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470075" y="3511996"/>
          <a:ext cx="5046626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7093"/>
                <a:gridCol w="1440520"/>
                <a:gridCol w="864312"/>
                <a:gridCol w="864311"/>
                <a:gridCol w="1080390"/>
              </a:tblGrid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일반실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57" name="직사각형 11"/>
          <p:cNvSpPr/>
          <p:nvPr/>
        </p:nvSpPr>
        <p:spPr>
          <a:xfrm>
            <a:off x="3601300" y="3473568"/>
            <a:ext cx="2958526" cy="89177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4" name="모서리가 둥근 직사각형 13"/>
          <p:cNvSpPr/>
          <p:nvPr/>
        </p:nvSpPr>
        <p:spPr>
          <a:xfrm>
            <a:off x="3457248" y="4292838"/>
            <a:ext cx="509949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69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0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9" name="직사각형 10"/>
          <p:cNvSpPr/>
          <p:nvPr/>
        </p:nvSpPr>
        <p:spPr>
          <a:xfrm>
            <a:off x="3802066" y="380719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81" name="직사각형 10"/>
          <p:cNvSpPr/>
          <p:nvPr/>
        </p:nvSpPr>
        <p:spPr>
          <a:xfrm>
            <a:off x="4671729" y="381737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83" name="직사각형 10"/>
          <p:cNvSpPr/>
          <p:nvPr/>
        </p:nvSpPr>
        <p:spPr>
          <a:xfrm>
            <a:off x="3807853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매 진</a:t>
            </a:r>
            <a:endParaRPr lang="ko-KR" altLang="en-US" sz="1000" b="1"/>
          </a:p>
        </p:txBody>
      </p:sp>
      <p:sp>
        <p:nvSpPr>
          <p:cNvPr id="84" name="직사각형 10"/>
          <p:cNvSpPr/>
          <p:nvPr/>
        </p:nvSpPr>
        <p:spPr>
          <a:xfrm>
            <a:off x="4672165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24" name="직사각형 361"/>
          <p:cNvSpPr/>
          <p:nvPr/>
        </p:nvSpPr>
        <p:spPr>
          <a:xfrm>
            <a:off x="318664" y="4666160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직사각형 10"/>
          <p:cNvSpPr/>
          <p:nvPr/>
        </p:nvSpPr>
        <p:spPr>
          <a:xfrm>
            <a:off x="2876957" y="499171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26" name="직사각형 10"/>
          <p:cNvSpPr/>
          <p:nvPr/>
        </p:nvSpPr>
        <p:spPr>
          <a:xfrm>
            <a:off x="1652515" y="64230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127" name="모서리가 둥근 직사각형 13"/>
          <p:cNvSpPr/>
          <p:nvPr/>
        </p:nvSpPr>
        <p:spPr>
          <a:xfrm>
            <a:off x="158722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8" name="직사각형 15"/>
          <p:cNvSpPr txBox="1"/>
          <p:nvPr/>
        </p:nvSpPr>
        <p:spPr>
          <a:xfrm>
            <a:off x="144052" y="439358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9" name="직사각형 2"/>
          <p:cNvSpPr txBox="1"/>
          <p:nvPr/>
        </p:nvSpPr>
        <p:spPr>
          <a:xfrm>
            <a:off x="307405" y="4653457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130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32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133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134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5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6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2" name="직사각형 93"/>
          <p:cNvSpPr/>
          <p:nvPr/>
        </p:nvSpPr>
        <p:spPr>
          <a:xfrm>
            <a:off x="3602961" y="23868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3" name="모서리가 둥근 직사각형 94"/>
          <p:cNvSpPr/>
          <p:nvPr/>
        </p:nvSpPr>
        <p:spPr>
          <a:xfrm>
            <a:off x="4308830" y="29490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4" name="직사각형 11"/>
          <p:cNvSpPr/>
          <p:nvPr/>
        </p:nvSpPr>
        <p:spPr>
          <a:xfrm>
            <a:off x="3544228" y="231909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5" name="모서리가 둥근 직사각형 13"/>
          <p:cNvSpPr/>
          <p:nvPr/>
        </p:nvSpPr>
        <p:spPr>
          <a:xfrm>
            <a:off x="5632697" y="317764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6" name="직사각형 15"/>
          <p:cNvSpPr txBox="1"/>
          <p:nvPr/>
        </p:nvSpPr>
        <p:spPr>
          <a:xfrm>
            <a:off x="5618028" y="316914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47" name="직사각형 93"/>
          <p:cNvSpPr/>
          <p:nvPr/>
        </p:nvSpPr>
        <p:spPr>
          <a:xfrm>
            <a:off x="3602961" y="119492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8" name="모서리가 둥근 직사각형 94"/>
          <p:cNvSpPr/>
          <p:nvPr/>
        </p:nvSpPr>
        <p:spPr>
          <a:xfrm>
            <a:off x="4308830" y="175712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9" name="모서리가 둥근 직사각형 13"/>
          <p:cNvSpPr/>
          <p:nvPr/>
        </p:nvSpPr>
        <p:spPr>
          <a:xfrm>
            <a:off x="5607306" y="9076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0" name="직사각형 15"/>
          <p:cNvSpPr txBox="1"/>
          <p:nvPr/>
        </p:nvSpPr>
        <p:spPr>
          <a:xfrm>
            <a:off x="5592637" y="8991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51" name="표 374"/>
          <p:cNvGraphicFramePr>
            <a:graphicFrameLocks noGrp="1"/>
          </p:cNvGraphicFramePr>
          <p:nvPr/>
        </p:nvGraphicFramePr>
        <p:xfrm>
          <a:off x="404572" y="5363900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74"/>
          <p:cNvGraphicFramePr>
            <a:graphicFrameLocks noGrp="1"/>
          </p:cNvGraphicFramePr>
          <p:nvPr/>
        </p:nvGraphicFramePr>
        <p:xfrm>
          <a:off x="397841" y="5007093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3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4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5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6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7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8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9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직사각형 11"/>
          <p:cNvSpPr/>
          <p:nvPr/>
        </p:nvSpPr>
        <p:spPr>
          <a:xfrm>
            <a:off x="3557849" y="1123841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3" name="직사각형 11"/>
          <p:cNvSpPr/>
          <p:nvPr/>
        </p:nvSpPr>
        <p:spPr>
          <a:xfrm>
            <a:off x="288104" y="638709"/>
            <a:ext cx="3051186" cy="3368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4" name="직사각형 11"/>
          <p:cNvSpPr/>
          <p:nvPr/>
        </p:nvSpPr>
        <p:spPr>
          <a:xfrm>
            <a:off x="241470" y="4609664"/>
            <a:ext cx="3284979" cy="213637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5" name="직사각형 11"/>
          <p:cNvSpPr/>
          <p:nvPr/>
        </p:nvSpPr>
        <p:spPr>
          <a:xfrm>
            <a:off x="1517490" y="2588144"/>
            <a:ext cx="584210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6" name="직사각형 11"/>
          <p:cNvSpPr/>
          <p:nvPr/>
        </p:nvSpPr>
        <p:spPr>
          <a:xfrm>
            <a:off x="3650102" y="3510224"/>
            <a:ext cx="1838009" cy="7727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7" name="모서리가 둥근 직사각형 13"/>
          <p:cNvSpPr/>
          <p:nvPr/>
        </p:nvSpPr>
        <p:spPr>
          <a:xfrm>
            <a:off x="5416619" y="418601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8" name="직사각형 15"/>
          <p:cNvSpPr txBox="1"/>
          <p:nvPr/>
        </p:nvSpPr>
        <p:spPr>
          <a:xfrm>
            <a:off x="5401950" y="417750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7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출발일자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5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76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77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78" name="직사각형 11"/>
          <p:cNvSpPr/>
          <p:nvPr/>
        </p:nvSpPr>
        <p:spPr>
          <a:xfrm>
            <a:off x="5738114" y="2040466"/>
            <a:ext cx="590272" cy="483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79" name="표 48"/>
          <p:cNvGraphicFramePr>
            <a:graphicFrameLocks noGrp="1"/>
          </p:cNvGraphicFramePr>
          <p:nvPr/>
        </p:nvGraphicFramePr>
        <p:xfrm>
          <a:off x="1470075" y="3511996"/>
          <a:ext cx="5046626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7093"/>
                <a:gridCol w="1440520"/>
                <a:gridCol w="864312"/>
                <a:gridCol w="864311"/>
                <a:gridCol w="1080390"/>
              </a:tblGrid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일반실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0" name="직사각형 10"/>
          <p:cNvSpPr/>
          <p:nvPr/>
        </p:nvSpPr>
        <p:spPr>
          <a:xfrm>
            <a:off x="3802066" y="380719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1" name="직사각형 10"/>
          <p:cNvSpPr/>
          <p:nvPr/>
        </p:nvSpPr>
        <p:spPr>
          <a:xfrm>
            <a:off x="4671729" y="381737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2" name="직사각형 10"/>
          <p:cNvSpPr/>
          <p:nvPr/>
        </p:nvSpPr>
        <p:spPr>
          <a:xfrm>
            <a:off x="3807853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매 진</a:t>
            </a:r>
            <a:endParaRPr lang="ko-KR" altLang="en-US" sz="1000" b="1"/>
          </a:p>
        </p:txBody>
      </p:sp>
      <p:sp>
        <p:nvSpPr>
          <p:cNvPr id="183" name="직사각형 10"/>
          <p:cNvSpPr/>
          <p:nvPr/>
        </p:nvSpPr>
        <p:spPr>
          <a:xfrm>
            <a:off x="4672165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4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186" name="직사각형 2"/>
          <p:cNvSpPr txBox="1"/>
          <p:nvPr/>
        </p:nvSpPr>
        <p:spPr>
          <a:xfrm>
            <a:off x="6698511" y="929305"/>
            <a:ext cx="2358058" cy="543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예약하기 버튼 선택 좌석 조회 화면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죄석선택 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예약하기 버튼으 이용하여 좌석선택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화면을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호실을 선택할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좌석 모곡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좌석 목록은 위에서 선택한 호실에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대한 소실 수에 따라 좌석수가 달라진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기 선택된 좌석, 현재 선택한 좌석,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선택가능한 좌석을 색으로 구분한다.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기 선택된 좌석은 선택할 수 없다.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예약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좌석 목록에서 선택한 좌석정보를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이용하여 예약을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좌석 미선택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좌석 목록에서 좌석을 선택하지 않고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예약을 하려고 하였을 때 이 메세지를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선택 인원수 초과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조회 화면에서 선택한 인원수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를 기준으로 하여 좌석목록에서 선택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인원수가 초과하였을 때 이 메세지를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예약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정보로 예약을 하기전 확인 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예약 진행 , 취소 : 상태유지  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187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</a:t>
            </a:r>
            <a:endParaRPr lang="ko-KR" altLang="en-US" sz="1000"/>
          </a:p>
        </p:txBody>
      </p:sp>
      <p:sp>
        <p:nvSpPr>
          <p:cNvPr id="18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18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9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sp>
        <p:nvSpPr>
          <p:cNvPr id="191" name="직사각형 190"/>
          <p:cNvSpPr/>
          <p:nvPr/>
        </p:nvSpPr>
        <p:spPr>
          <a:xfrm>
            <a:off x="299423" y="749548"/>
            <a:ext cx="5894813" cy="371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직사각형 2"/>
          <p:cNvSpPr txBox="1"/>
          <p:nvPr/>
        </p:nvSpPr>
        <p:spPr>
          <a:xfrm>
            <a:off x="263268" y="766832"/>
            <a:ext cx="1042725" cy="300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좌석선택</a:t>
            </a:r>
            <a:endParaRPr lang="ko-KR" altLang="en-US" sz="1400" b="1"/>
          </a:p>
        </p:txBody>
      </p:sp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1093217" y="1522222"/>
          <a:ext cx="4211869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2596"/>
                <a:gridCol w="720260"/>
                <a:gridCol w="648234"/>
                <a:gridCol w="720260"/>
                <a:gridCol w="792286"/>
                <a:gridCol w="6482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1호실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2호실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3호실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4호실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5호실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6호실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6" name="표 225"/>
          <p:cNvGraphicFramePr>
            <a:graphicFrameLocks noGrp="1"/>
          </p:cNvGraphicFramePr>
          <p:nvPr/>
        </p:nvGraphicFramePr>
        <p:xfrm>
          <a:off x="460295" y="2008866"/>
          <a:ext cx="555135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63230"/>
                <a:gridCol w="4769464"/>
                <a:gridCol w="418658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A1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A15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B1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B15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accent2"/>
                    </a:solidFill>
                  </a:tcPr>
                </a:tc>
              </a:tr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통로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표 228"/>
          <p:cNvGraphicFramePr>
            <a:graphicFrameLocks noGrp="1"/>
          </p:cNvGraphicFramePr>
          <p:nvPr/>
        </p:nvGraphicFramePr>
        <p:xfrm>
          <a:off x="2468260" y="3377360"/>
          <a:ext cx="3543384" cy="396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90564"/>
                <a:gridCol w="590564"/>
                <a:gridCol w="590564"/>
                <a:gridCol w="590564"/>
                <a:gridCol w="590564"/>
                <a:gridCol w="590564"/>
              </a:tblGrid>
              <a:tr h="3962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예약가능좌석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예약된좌석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선택한좌석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0" name="직사각형 2"/>
          <p:cNvSpPr txBox="1"/>
          <p:nvPr/>
        </p:nvSpPr>
        <p:spPr>
          <a:xfrm>
            <a:off x="372958" y="1124671"/>
            <a:ext cx="4640069" cy="235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열차정보 : 서울(2014-10-31 13:10) ▶ 부산(2014-10-31 15:58)</a:t>
            </a:r>
            <a:r>
              <a:rPr lang="en-US" altLang="ko-KR" sz="1000" b="1"/>
              <a:t> 141 KTX </a:t>
            </a:r>
            <a:r>
              <a:rPr lang="ko-KR" altLang="en-US" sz="1000" b="1"/>
              <a:t> 특실</a:t>
            </a:r>
            <a:endParaRPr lang="ko-KR" altLang="en-US" sz="1000" b="1"/>
          </a:p>
        </p:txBody>
      </p:sp>
      <p:sp>
        <p:nvSpPr>
          <p:cNvPr id="231" name="직사각형 10"/>
          <p:cNvSpPr/>
          <p:nvPr/>
        </p:nvSpPr>
        <p:spPr>
          <a:xfrm>
            <a:off x="2712151" y="4007738"/>
            <a:ext cx="873923" cy="34207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</a:t>
            </a:r>
            <a:endParaRPr lang="ko-KR" altLang="en-US" sz="1000" b="1"/>
          </a:p>
        </p:txBody>
      </p:sp>
      <p:sp>
        <p:nvSpPr>
          <p:cNvPr id="232" name="직사각형 93"/>
          <p:cNvSpPr/>
          <p:nvPr/>
        </p:nvSpPr>
        <p:spPr>
          <a:xfrm>
            <a:off x="360130" y="4633952"/>
            <a:ext cx="2072845" cy="1168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좌석을 선택하셔야 합니다.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선택가능한 좌석수는 최대 2자리까지 선택가능합니다.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3" name="모서리가 둥근 직사각형 94"/>
          <p:cNvSpPr/>
          <p:nvPr/>
        </p:nvSpPr>
        <p:spPr>
          <a:xfrm>
            <a:off x="1065999" y="549870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4" name="직사각형 93"/>
          <p:cNvSpPr/>
          <p:nvPr/>
        </p:nvSpPr>
        <p:spPr>
          <a:xfrm>
            <a:off x="2680871" y="46339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선택가능한 좌석수는 최대 2자리까지만 선택가능합니다.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5" name="모서리가 둥근 직사각형 94"/>
          <p:cNvSpPr/>
          <p:nvPr/>
        </p:nvSpPr>
        <p:spPr>
          <a:xfrm>
            <a:off x="3386740" y="51961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6" name="직사각형 93"/>
          <p:cNvSpPr/>
          <p:nvPr/>
        </p:nvSpPr>
        <p:spPr>
          <a:xfrm>
            <a:off x="3557850" y="5723868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좌석(</a:t>
            </a:r>
            <a:r>
              <a:rPr lang="en-US" altLang="ko-KR" sz="1200" b="1">
                <a:solidFill>
                  <a:schemeClr val="tx1"/>
                </a:solidFill>
              </a:rPr>
              <a:t>B15,D1</a:t>
            </a:r>
            <a:r>
              <a:rPr lang="ko-KR" altLang="en-US" sz="1200" b="1">
                <a:solidFill>
                  <a:schemeClr val="tx1"/>
                </a:solidFill>
              </a:rPr>
              <a:t>)으로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7" name="모서리가 둥근 직사각형 94"/>
          <p:cNvSpPr/>
          <p:nvPr/>
        </p:nvSpPr>
        <p:spPr>
          <a:xfrm>
            <a:off x="3775589" y="628606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8" name="모서리가 둥근 직사각형 94"/>
          <p:cNvSpPr/>
          <p:nvPr/>
        </p:nvSpPr>
        <p:spPr>
          <a:xfrm>
            <a:off x="4711927" y="628531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39" name="모서리가 둥근 직사각형 13"/>
          <p:cNvSpPr/>
          <p:nvPr/>
        </p:nvSpPr>
        <p:spPr>
          <a:xfrm>
            <a:off x="158722" y="5126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0" name="직사각형 15"/>
          <p:cNvSpPr txBox="1"/>
          <p:nvPr/>
        </p:nvSpPr>
        <p:spPr>
          <a:xfrm>
            <a:off x="144052" y="50418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1" name="직사각형 11"/>
          <p:cNvSpPr/>
          <p:nvPr/>
        </p:nvSpPr>
        <p:spPr>
          <a:xfrm>
            <a:off x="241470" y="699034"/>
            <a:ext cx="5990079" cy="3838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2" name="직사각형 11"/>
          <p:cNvSpPr/>
          <p:nvPr/>
        </p:nvSpPr>
        <p:spPr>
          <a:xfrm>
            <a:off x="1027414" y="1450045"/>
            <a:ext cx="4346397" cy="46554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3" name="모서리가 둥근 직사각형 13"/>
          <p:cNvSpPr/>
          <p:nvPr/>
        </p:nvSpPr>
        <p:spPr>
          <a:xfrm>
            <a:off x="5319202" y="126774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4" name="직사각형 15"/>
          <p:cNvSpPr txBox="1"/>
          <p:nvPr/>
        </p:nvSpPr>
        <p:spPr>
          <a:xfrm>
            <a:off x="5314057" y="126871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5" name="직사각형 11"/>
          <p:cNvSpPr/>
          <p:nvPr/>
        </p:nvSpPr>
        <p:spPr>
          <a:xfrm>
            <a:off x="413106" y="1963752"/>
            <a:ext cx="5654497" cy="13291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6" name="모서리가 둥근 직사각형 13"/>
          <p:cNvSpPr/>
          <p:nvPr/>
        </p:nvSpPr>
        <p:spPr>
          <a:xfrm>
            <a:off x="556952" y="173382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7" name="직사각형 15"/>
          <p:cNvSpPr txBox="1"/>
          <p:nvPr/>
        </p:nvSpPr>
        <p:spPr>
          <a:xfrm>
            <a:off x="542282" y="172532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8" name="직사각형 11"/>
          <p:cNvSpPr/>
          <p:nvPr/>
        </p:nvSpPr>
        <p:spPr>
          <a:xfrm>
            <a:off x="2649650" y="3961430"/>
            <a:ext cx="980897" cy="427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9" name="모서리가 둥근 직사각형 13"/>
          <p:cNvSpPr/>
          <p:nvPr/>
        </p:nvSpPr>
        <p:spPr>
          <a:xfrm>
            <a:off x="2535580" y="37886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0" name="직사각형 15"/>
          <p:cNvSpPr txBox="1"/>
          <p:nvPr/>
        </p:nvSpPr>
        <p:spPr>
          <a:xfrm>
            <a:off x="2520910" y="37801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1" name="직사각형 11"/>
          <p:cNvSpPr/>
          <p:nvPr/>
        </p:nvSpPr>
        <p:spPr>
          <a:xfrm>
            <a:off x="307154" y="4600139"/>
            <a:ext cx="2187396" cy="128385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2" name="직사각형 11"/>
          <p:cNvSpPr/>
          <p:nvPr/>
        </p:nvSpPr>
        <p:spPr>
          <a:xfrm>
            <a:off x="2628820" y="4604205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1"/>
          <p:cNvSpPr/>
          <p:nvPr/>
        </p:nvSpPr>
        <p:spPr>
          <a:xfrm>
            <a:off x="3502658" y="5703646"/>
            <a:ext cx="2187396" cy="9227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6" name="모서리가 둥근 직사각형 13"/>
          <p:cNvSpPr/>
          <p:nvPr/>
        </p:nvSpPr>
        <p:spPr>
          <a:xfrm>
            <a:off x="105746" y="46901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7" name="직사각형 15"/>
          <p:cNvSpPr txBox="1"/>
          <p:nvPr/>
        </p:nvSpPr>
        <p:spPr>
          <a:xfrm>
            <a:off x="91076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8" name="모서리가 둥근 직사각형 13"/>
          <p:cNvSpPr/>
          <p:nvPr/>
        </p:nvSpPr>
        <p:spPr>
          <a:xfrm>
            <a:off x="3293941" y="57801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9" name="직사각형 15"/>
          <p:cNvSpPr txBox="1"/>
          <p:nvPr/>
        </p:nvSpPr>
        <p:spPr>
          <a:xfrm>
            <a:off x="3279271" y="576208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0" name="모서리가 둥근 직사각형 13"/>
          <p:cNvSpPr/>
          <p:nvPr/>
        </p:nvSpPr>
        <p:spPr>
          <a:xfrm>
            <a:off x="2751658" y="55172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1" name="직사각형 15"/>
          <p:cNvSpPr txBox="1"/>
          <p:nvPr/>
        </p:nvSpPr>
        <p:spPr>
          <a:xfrm>
            <a:off x="2736988" y="550877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예매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4812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조회 화면 &gt; 좌석 조회 화면을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거처 선택된 정보를 이용하여 예약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가본 내용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앞 화면들에서 선택된 기본정보를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보여주고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세부사항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앞 화면에서 선택된 세부정보를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보여주고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 크기가 일정 크기이상 되었을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스크롤을 이용하여 나머지 항목을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승차자명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승차할 사람의 이름을 적을수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다음화면인 결제화면으로 이동한다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진행하지 않으면 예약정보는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사리지게 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내용에 대한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예약 취소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예약을 취소합니다.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취소여부 확인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작업취소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취소: 상태유지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예매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예매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575047" y="1384802"/>
          <a:ext cx="4860103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9715"/>
                <a:gridCol w="1147984"/>
                <a:gridCol w="1147984"/>
                <a:gridCol w="1414420"/>
              </a:tblGrid>
              <a:tr h="22294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294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2014-11-01 : 05:30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294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2014-11-01 : 08:18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294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예매수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 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총 운임금액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149,200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총 할인금액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37,300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총 영수금액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1001,900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540800" y="2811150"/>
          <a:ext cx="4934448" cy="259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7297"/>
                <a:gridCol w="506730"/>
                <a:gridCol w="792437"/>
                <a:gridCol w="864477"/>
                <a:gridCol w="864477"/>
                <a:gridCol w="734515"/>
                <a:gridCol w="734515"/>
              </a:tblGrid>
              <a:tr h="396039"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객실등급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좌석번호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승객유형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운임요금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할인요금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영수금액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승차자명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어른(일반)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어린이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37,300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1" name="직사각형 2"/>
          <p:cNvSpPr txBox="1"/>
          <p:nvPr/>
        </p:nvSpPr>
        <p:spPr>
          <a:xfrm>
            <a:off x="1483971" y="5473976"/>
            <a:ext cx="4991277" cy="243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>
                <a:solidFill>
                  <a:schemeClr val="accent2"/>
                </a:solidFill>
              </a:rPr>
              <a:t>※ 결제를 진행하지 않으시면 일정기간 경과 후 예약이 취소됩니다.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sp>
        <p:nvSpPr>
          <p:cNvPr id="22" name="직사각형 10"/>
          <p:cNvSpPr/>
          <p:nvPr/>
        </p:nvSpPr>
        <p:spPr>
          <a:xfrm>
            <a:off x="2898983" y="5847021"/>
            <a:ext cx="873923" cy="34207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결제</a:t>
            </a:r>
            <a:endParaRPr lang="ko-KR" altLang="en-US" sz="1000" b="1"/>
          </a:p>
        </p:txBody>
      </p:sp>
      <p:sp>
        <p:nvSpPr>
          <p:cNvPr id="23" name="직사각형 11"/>
          <p:cNvSpPr/>
          <p:nvPr/>
        </p:nvSpPr>
        <p:spPr>
          <a:xfrm>
            <a:off x="2836481" y="5800713"/>
            <a:ext cx="980897" cy="427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" name="모서리가 둥근 직사각형 13"/>
          <p:cNvSpPr/>
          <p:nvPr/>
        </p:nvSpPr>
        <p:spPr>
          <a:xfrm>
            <a:off x="2722411" y="60586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" name="직사각형 15"/>
          <p:cNvSpPr txBox="1"/>
          <p:nvPr/>
        </p:nvSpPr>
        <p:spPr>
          <a:xfrm>
            <a:off x="2707741" y="605018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" name="직사각형 11"/>
          <p:cNvSpPr/>
          <p:nvPr/>
        </p:nvSpPr>
        <p:spPr>
          <a:xfrm>
            <a:off x="1506086" y="1296468"/>
            <a:ext cx="4981398" cy="135063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" name="직사각형 11"/>
          <p:cNvSpPr/>
          <p:nvPr/>
        </p:nvSpPr>
        <p:spPr>
          <a:xfrm>
            <a:off x="1512546" y="2768776"/>
            <a:ext cx="4981398" cy="9621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" name="모서리가 둥근 직사각형 13"/>
          <p:cNvSpPr/>
          <p:nvPr/>
        </p:nvSpPr>
        <p:spPr>
          <a:xfrm>
            <a:off x="3760023" y="116091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9" name="직사각형 15"/>
          <p:cNvSpPr txBox="1"/>
          <p:nvPr/>
        </p:nvSpPr>
        <p:spPr>
          <a:xfrm>
            <a:off x="3745352" y="115241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902898" y="34518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897752" y="3443345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" name="직사각형 93"/>
          <p:cNvSpPr/>
          <p:nvPr/>
        </p:nvSpPr>
        <p:spPr>
          <a:xfrm>
            <a:off x="1036940" y="4225168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내용으로 결제를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모서리가 둥근 직사각형 94"/>
          <p:cNvSpPr/>
          <p:nvPr/>
        </p:nvSpPr>
        <p:spPr>
          <a:xfrm>
            <a:off x="1254679" y="478736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2191017" y="478661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5" name="직사각형 11"/>
          <p:cNvSpPr/>
          <p:nvPr/>
        </p:nvSpPr>
        <p:spPr>
          <a:xfrm>
            <a:off x="981748" y="4204946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" name="모서리가 둥근 직사각형 13"/>
          <p:cNvSpPr/>
          <p:nvPr/>
        </p:nvSpPr>
        <p:spPr>
          <a:xfrm>
            <a:off x="891691" y="40558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" name="직사각형 15"/>
          <p:cNvSpPr txBox="1"/>
          <p:nvPr/>
        </p:nvSpPr>
        <p:spPr>
          <a:xfrm>
            <a:off x="877020" y="404730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" name="직사각형 11"/>
          <p:cNvSpPr/>
          <p:nvPr/>
        </p:nvSpPr>
        <p:spPr>
          <a:xfrm>
            <a:off x="5778915" y="2860960"/>
            <a:ext cx="656235" cy="86999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1" name="모서리가 둥근 직사각형 13"/>
          <p:cNvSpPr/>
          <p:nvPr/>
        </p:nvSpPr>
        <p:spPr>
          <a:xfrm>
            <a:off x="6039462" y="36584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6024791" y="364994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" name="직사각형 10"/>
          <p:cNvSpPr/>
          <p:nvPr/>
        </p:nvSpPr>
        <p:spPr>
          <a:xfrm>
            <a:off x="4195451" y="5845612"/>
            <a:ext cx="873923" cy="34207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 취소</a:t>
            </a:r>
            <a:endParaRPr lang="ko-KR" altLang="en-US" sz="1000" b="1"/>
          </a:p>
        </p:txBody>
      </p:sp>
      <p:sp>
        <p:nvSpPr>
          <p:cNvPr id="44" name="직사각형 11"/>
          <p:cNvSpPr/>
          <p:nvPr/>
        </p:nvSpPr>
        <p:spPr>
          <a:xfrm>
            <a:off x="4132949" y="5799304"/>
            <a:ext cx="980897" cy="427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4022734" y="60586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4008064" y="6050184"/>
            <a:ext cx="230499" cy="243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7" name="직사각형 93"/>
          <p:cNvSpPr/>
          <p:nvPr/>
        </p:nvSpPr>
        <p:spPr>
          <a:xfrm>
            <a:off x="3977298" y="422516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예약을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" name="모서리가 둥근 직사각형 94"/>
          <p:cNvSpPr/>
          <p:nvPr/>
        </p:nvSpPr>
        <p:spPr>
          <a:xfrm>
            <a:off x="4195037" y="478736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9" name="모서리가 둥근 직사각형 94"/>
          <p:cNvSpPr/>
          <p:nvPr/>
        </p:nvSpPr>
        <p:spPr>
          <a:xfrm>
            <a:off x="5131375" y="47866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0" name="직사각형 11"/>
          <p:cNvSpPr/>
          <p:nvPr/>
        </p:nvSpPr>
        <p:spPr>
          <a:xfrm>
            <a:off x="3922106" y="4204945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1" name="모서리가 둥근 직사각형 13"/>
          <p:cNvSpPr/>
          <p:nvPr/>
        </p:nvSpPr>
        <p:spPr>
          <a:xfrm>
            <a:off x="3832049" y="405580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직사각형 15"/>
          <p:cNvSpPr txBox="1"/>
          <p:nvPr/>
        </p:nvSpPr>
        <p:spPr>
          <a:xfrm>
            <a:off x="3817378" y="40473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cxnSp>
        <p:nvCxnSpPr>
          <p:cNvPr id="53" name="직선 화살표 연결선 52"/>
          <p:cNvCxnSpPr>
            <a:stCxn id="27" idx="1"/>
            <a:endCxn id="54" idx="3"/>
          </p:cNvCxnSpPr>
          <p:nvPr/>
        </p:nvCxnSpPr>
        <p:spPr>
          <a:xfrm rot="10800000">
            <a:off x="1107519" y="3246692"/>
            <a:ext cx="405027" cy="3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 txBox="1"/>
          <p:nvPr/>
        </p:nvSpPr>
        <p:spPr>
          <a:xfrm>
            <a:off x="250440" y="3110964"/>
            <a:ext cx="857079" cy="271456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1200" b="1" i="1"/>
              <a:t>호실 추가</a:t>
            </a:r>
            <a:endParaRPr lang="ko-KR" altLang="en-US" sz="1200" b="1" i="1"/>
          </a:p>
        </p:txBody>
      </p:sp>
      <p:cxnSp>
        <p:nvCxnSpPr>
          <p:cNvPr id="55" name="직선 화살표 연결선 52"/>
          <p:cNvCxnSpPr>
            <a:endCxn id="56" idx="3"/>
          </p:cNvCxnSpPr>
          <p:nvPr/>
        </p:nvCxnSpPr>
        <p:spPr>
          <a:xfrm rot="10800000">
            <a:off x="1107519" y="2830886"/>
            <a:ext cx="405027" cy="2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3"/>
          <p:cNvSpPr txBox="1"/>
          <p:nvPr/>
        </p:nvSpPr>
        <p:spPr>
          <a:xfrm>
            <a:off x="250440" y="2694728"/>
            <a:ext cx="857079" cy="27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200" b="1" i="1"/>
              <a:t>번호 추가</a:t>
            </a:r>
            <a:endParaRPr lang="ko-KR" altLang="en-US" sz="1200" b="1" i="1"/>
          </a:p>
        </p:txBody>
      </p:sp>
    </p:spTree>
  </p:cSld>
  <p:clrMapOvr>
    <a:masterClrMapping/>
  </p:clrMapOvr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11"/>
          <p:cNvSpPr/>
          <p:nvPr/>
        </p:nvSpPr>
        <p:spPr>
          <a:xfrm>
            <a:off x="1584572" y="1296468"/>
            <a:ext cx="4842252" cy="352962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573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예매한 승차권의 결제하는 화면이다.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결제정보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하기위한 정보를 입력하는 곳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포인트는 포인트사용함에 체크를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하게되면 햔재 사용가능한 포인트는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자동입력되며 사용할 포인트는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현재 사용가능한 포인트보다 많을 수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없으며 1포인트 이상은 사용해야한다.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운임요금은 할인해택이 적용되지 않은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원 요금이다.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할인금액은 현재 할인받을 수 있는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금액이다.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추가할인요금은 사용포인트에 의해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추가적으로 할인받을 수 있는 금액이다.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결제금액은 사용자가 지불할 실 금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액이다.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결제정보를 이용해 결제를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항목 미입력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하기위한 항목을 미입력 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포인트를 사용한다면 미입력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en-US" altLang="ko-KR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내용에 대한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취소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현재 작업을 취소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취소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작업 취소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- 취소 : 상태 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결제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결제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627200" y="1339200"/>
          <a:ext cx="4755387" cy="34137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48332"/>
                <a:gridCol w="3107055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카드구분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개인카드          법인카드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카드종류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카드번호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-                -               -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카드 유효기간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   년                 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할부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보안카드번호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** (앞2자리)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주민등록번호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/>
                      <a:endParaRPr lang="ko-KR" altLang="en-US" sz="1000"/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      사용안함          사용함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21920">
                <a:tc vMerge="1"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 현재 사용가능한 포인트 입니다.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 v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               포인트를 사용합니다.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운임금액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72,000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할인금액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36,000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추가할인금액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5,000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31,000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3414031" y="1378019"/>
            <a:ext cx="143818" cy="15672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78343" y="1378019"/>
            <a:ext cx="143818" cy="156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3316549" y="1854650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 flipV="1">
            <a:off x="3961430" y="1847973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 flipV="1">
            <a:off x="4609664" y="1853626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직사각형 26"/>
          <p:cNvSpPr/>
          <p:nvPr/>
        </p:nvSpPr>
        <p:spPr>
          <a:xfrm flipV="1">
            <a:off x="5244903" y="1848275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22"/>
          <p:cNvSpPr/>
          <p:nvPr/>
        </p:nvSpPr>
        <p:spPr>
          <a:xfrm>
            <a:off x="3313196" y="2090080"/>
            <a:ext cx="63553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 ▼</a:t>
            </a:r>
            <a:endParaRPr lang="ko-KR" altLang="en-US" sz="1000"/>
          </a:p>
        </p:txBody>
      </p:sp>
      <p:sp>
        <p:nvSpPr>
          <p:cNvPr id="30" name="직사각형 22"/>
          <p:cNvSpPr/>
          <p:nvPr/>
        </p:nvSpPr>
        <p:spPr>
          <a:xfrm>
            <a:off x="4190208" y="2088754"/>
            <a:ext cx="52584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 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22"/>
          <p:cNvSpPr/>
          <p:nvPr/>
        </p:nvSpPr>
        <p:spPr>
          <a:xfrm>
            <a:off x="3335421" y="2347432"/>
            <a:ext cx="854787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일시불 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22"/>
          <p:cNvSpPr/>
          <p:nvPr/>
        </p:nvSpPr>
        <p:spPr>
          <a:xfrm flipV="1">
            <a:off x="3322721" y="2583411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22"/>
          <p:cNvSpPr/>
          <p:nvPr/>
        </p:nvSpPr>
        <p:spPr>
          <a:xfrm flipV="1">
            <a:off x="3332246" y="2827762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24"/>
          <p:cNvSpPr/>
          <p:nvPr/>
        </p:nvSpPr>
        <p:spPr>
          <a:xfrm flipV="1">
            <a:off x="3986651" y="2830610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직사각형 22"/>
          <p:cNvSpPr/>
          <p:nvPr/>
        </p:nvSpPr>
        <p:spPr>
          <a:xfrm rot="10695007" flipV="1">
            <a:off x="3341771" y="3313196"/>
            <a:ext cx="513003" cy="197329"/>
          </a:xfrm>
          <a:prstGeom prst="rect">
            <a:avLst/>
          </a:prstGeom>
          <a:solidFill>
            <a:schemeClr val="tx1">
              <a:lumMod val="70000"/>
              <a:lumOff val="3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직사각형 22"/>
          <p:cNvSpPr/>
          <p:nvPr/>
        </p:nvSpPr>
        <p:spPr>
          <a:xfrm>
            <a:off x="3316371" y="1613147"/>
            <a:ext cx="63553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 ▼</a:t>
            </a:r>
            <a:endParaRPr lang="ko-KR" altLang="en-US" sz="1000"/>
          </a:p>
        </p:txBody>
      </p:sp>
      <p:sp>
        <p:nvSpPr>
          <p:cNvPr id="38" name="직사각형 24"/>
          <p:cNvSpPr/>
          <p:nvPr/>
        </p:nvSpPr>
        <p:spPr>
          <a:xfrm>
            <a:off x="3070541" y="4923538"/>
            <a:ext cx="881364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결제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9" name="직사각형 93"/>
          <p:cNvSpPr/>
          <p:nvPr/>
        </p:nvSpPr>
        <p:spPr>
          <a:xfrm>
            <a:off x="215829" y="4391118"/>
            <a:ext cx="1674700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각 필드에대한 미입력을 알리는 메세지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" name="모서리가 둥근 직사각형 94"/>
          <p:cNvSpPr/>
          <p:nvPr/>
        </p:nvSpPr>
        <p:spPr>
          <a:xfrm>
            <a:off x="678470" y="495331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1" name="모서리가 둥근 직사각형 13"/>
          <p:cNvSpPr/>
          <p:nvPr/>
        </p:nvSpPr>
        <p:spPr>
          <a:xfrm>
            <a:off x="86446" y="41115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71776" y="410301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" name="직사각형 11"/>
          <p:cNvSpPr/>
          <p:nvPr/>
        </p:nvSpPr>
        <p:spPr>
          <a:xfrm>
            <a:off x="160638" y="4351734"/>
            <a:ext cx="1800470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" name="직사각형 11"/>
          <p:cNvSpPr/>
          <p:nvPr/>
        </p:nvSpPr>
        <p:spPr>
          <a:xfrm>
            <a:off x="3025092" y="4897768"/>
            <a:ext cx="968195" cy="3321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2881040" y="510766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" name="직사각형 15"/>
          <p:cNvSpPr txBox="1"/>
          <p:nvPr/>
        </p:nvSpPr>
        <p:spPr>
          <a:xfrm>
            <a:off x="2885420" y="511821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8" name="모서리가 둥근 직사각형 13"/>
          <p:cNvSpPr/>
          <p:nvPr/>
        </p:nvSpPr>
        <p:spPr>
          <a:xfrm>
            <a:off x="6111488" y="11609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직사각형 15"/>
          <p:cNvSpPr txBox="1"/>
          <p:nvPr/>
        </p:nvSpPr>
        <p:spPr>
          <a:xfrm>
            <a:off x="6096818" y="115241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0" name="직사각형 93"/>
          <p:cNvSpPr/>
          <p:nvPr/>
        </p:nvSpPr>
        <p:spPr>
          <a:xfrm>
            <a:off x="1890529" y="5551051"/>
            <a:ext cx="2072845" cy="958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추가할인금액은 0원이며</a:t>
            </a:r>
            <a:r>
              <a:rPr lang="en-US" altLang="ko-KR" sz="1200" b="1">
                <a:solidFill>
                  <a:schemeClr val="tx1"/>
                </a:solidFill>
              </a:rPr>
              <a:t> </a:t>
            </a:r>
            <a:r>
              <a:rPr lang="ko-KR" altLang="en-US" sz="1200" b="1">
                <a:solidFill>
                  <a:schemeClr val="tx1"/>
                </a:solidFill>
              </a:rPr>
              <a:t>결제금액은 **원입니다, 결제를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1" name="모서리가 둥근 직사각형 94"/>
          <p:cNvSpPr/>
          <p:nvPr/>
        </p:nvSpPr>
        <p:spPr>
          <a:xfrm>
            <a:off x="2108268" y="61692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2" name="모서리가 둥근 직사각형 94"/>
          <p:cNvSpPr/>
          <p:nvPr/>
        </p:nvSpPr>
        <p:spPr>
          <a:xfrm>
            <a:off x="3044606" y="616844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3" name="직사각형 11"/>
          <p:cNvSpPr/>
          <p:nvPr/>
        </p:nvSpPr>
        <p:spPr>
          <a:xfrm>
            <a:off x="1835337" y="5469499"/>
            <a:ext cx="2187396" cy="111205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1745280" y="543764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1730609" y="542913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0" name="직사각형 24"/>
          <p:cNvSpPr/>
          <p:nvPr/>
        </p:nvSpPr>
        <p:spPr>
          <a:xfrm>
            <a:off x="4222957" y="4933063"/>
            <a:ext cx="881364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1" name="직사각형 11"/>
          <p:cNvSpPr/>
          <p:nvPr/>
        </p:nvSpPr>
        <p:spPr>
          <a:xfrm>
            <a:off x="4177508" y="4907293"/>
            <a:ext cx="968195" cy="3321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2" name="모서리가 둥근 직사각형 13"/>
          <p:cNvSpPr/>
          <p:nvPr/>
        </p:nvSpPr>
        <p:spPr>
          <a:xfrm>
            <a:off x="5118991" y="50356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3" name="직사각형 15"/>
          <p:cNvSpPr txBox="1"/>
          <p:nvPr/>
        </p:nvSpPr>
        <p:spPr>
          <a:xfrm>
            <a:off x="5123371" y="504619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4" name="직사각형 93"/>
          <p:cNvSpPr/>
          <p:nvPr/>
        </p:nvSpPr>
        <p:spPr>
          <a:xfrm>
            <a:off x="4393352" y="581863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진행중인 작업을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5" name="모서리가 둥근 직사각형 94"/>
          <p:cNvSpPr/>
          <p:nvPr/>
        </p:nvSpPr>
        <p:spPr>
          <a:xfrm>
            <a:off x="4611091" y="638083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66" name="모서리가 둥근 직사각형 94"/>
          <p:cNvSpPr/>
          <p:nvPr/>
        </p:nvSpPr>
        <p:spPr>
          <a:xfrm>
            <a:off x="5547429" y="638008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67" name="직사각형 11"/>
          <p:cNvSpPr/>
          <p:nvPr/>
        </p:nvSpPr>
        <p:spPr>
          <a:xfrm>
            <a:off x="4338160" y="579841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8" name="모서리가 둥근 직사각형 13"/>
          <p:cNvSpPr/>
          <p:nvPr/>
        </p:nvSpPr>
        <p:spPr>
          <a:xfrm>
            <a:off x="4222710" y="571177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9" name="직사각형 15"/>
          <p:cNvSpPr txBox="1"/>
          <p:nvPr/>
        </p:nvSpPr>
        <p:spPr>
          <a:xfrm>
            <a:off x="4208038" y="570327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2" name="직사각형 22"/>
          <p:cNvSpPr/>
          <p:nvPr/>
        </p:nvSpPr>
        <p:spPr>
          <a:xfrm rot="10823635" flipV="1">
            <a:off x="3348000" y="3544608"/>
            <a:ext cx="514800" cy="19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5000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3" name="타원 20"/>
          <p:cNvSpPr/>
          <p:nvPr/>
        </p:nvSpPr>
        <p:spPr>
          <a:xfrm>
            <a:off x="3385222" y="3084447"/>
            <a:ext cx="143818" cy="15672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/>
          </a:p>
        </p:txBody>
      </p:sp>
      <p:sp>
        <p:nvSpPr>
          <p:cNvPr id="74" name="타원 21"/>
          <p:cNvSpPr/>
          <p:nvPr/>
        </p:nvSpPr>
        <p:spPr>
          <a:xfrm>
            <a:off x="4249534" y="3084447"/>
            <a:ext cx="143818" cy="156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/>
          </a:p>
        </p:txBody>
      </p:sp>
    </p:spTree>
  </p:cSld>
  <p:clrMapOvr>
    <a:masterClrMapping/>
  </p:clrMapOvr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발권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0"/>
            <a:ext cx="2445489" cy="161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결제를 정상적으로 처리한 화면이다..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현황 보기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승차권들의 현황을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승차권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결제가 완려된 승차권들의 상세정보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매 수에 따라 츨력되는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승차권 갯수가 달라진다.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발권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발권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8" name="표 16"/>
          <p:cNvGraphicFramePr>
            <a:graphicFrameLocks noGrp="1"/>
          </p:cNvGraphicFramePr>
          <p:nvPr/>
        </p:nvGraphicFramePr>
        <p:xfrm>
          <a:off x="1800650" y="1867369"/>
          <a:ext cx="4278630" cy="2575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630"/>
              </a:tblGrid>
              <a:tr h="320040">
                <a:tc>
                  <a:txBody>
                    <a:bodyPr vert="horz" wrap="square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승차권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3000" b="1">
                          <a:solidFill>
                            <a:schemeClr val="tx1"/>
                          </a:solidFill>
                        </a:rPr>
                        <a:t>서울    </a:t>
                      </a:r>
                      <a:r>
                        <a:rPr lang="ko-KR" altLang="en-US" sz="3000">
                          <a:solidFill>
                            <a:schemeClr val="tx1"/>
                          </a:solidFill>
                        </a:rPr>
                        <a:t>▶    부산</a:t>
                      </a: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2015-01-08 15:30    2015-01-08 18:30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누리호 8871</a:t>
                      </a:r>
                      <a:r>
                        <a:rPr lang="ko-KR" altLang="en-US" sz="1000"/>
                        <a:t>    3 호차 (특실)    B03 석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승차자 -- (장애 1~3 급)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운임금액 56,000 원    할인금액 18,480 원    영수금액 37,520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결제자 하우성    결제일 2015-01-11 13:53    매 수 4 장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총 운임요금 224,000 원    총 할인금액 66,640 원    추가 할인금액 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결제금액 157,360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4"/>
          <p:cNvSpPr/>
          <p:nvPr/>
        </p:nvSpPr>
        <p:spPr>
          <a:xfrm>
            <a:off x="3313196" y="1368494"/>
            <a:ext cx="1258804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승차권 현황 보기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4" name="직사각형 11"/>
          <p:cNvSpPr/>
          <p:nvPr/>
        </p:nvSpPr>
        <p:spPr>
          <a:xfrm>
            <a:off x="1746262" y="1805387"/>
            <a:ext cx="4394865" cy="271613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" name="직사각형 11"/>
          <p:cNvSpPr/>
          <p:nvPr/>
        </p:nvSpPr>
        <p:spPr>
          <a:xfrm>
            <a:off x="3254988" y="1313760"/>
            <a:ext cx="1393047" cy="38453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1861954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1847284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" name="모서리가 둥근 직사각형 13"/>
          <p:cNvSpPr/>
          <p:nvPr/>
        </p:nvSpPr>
        <p:spPr>
          <a:xfrm>
            <a:off x="3158422" y="119572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직사각형 15"/>
          <p:cNvSpPr txBox="1"/>
          <p:nvPr/>
        </p:nvSpPr>
        <p:spPr>
          <a:xfrm>
            <a:off x="3143752" y="118721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1098137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 &gt; 승차권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3593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예약 또는 결제가 완료된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승차권에 대한  목록 화면이다.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로그인한 회원의 승차권에 대한 현황을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욎쪽 몰의 승차권 현황을 이용해 화면을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승차권에 대한 목록을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목록이 일정크기 이상이 되었을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스크롤을 이용하여 나머지 항목을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상세보기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 현황의 상세정보를 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상세정보를 보기위해서는 결제가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완료 되어있어야 하므로 미결제 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상세보기는 비활성화 상태이다.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sp>
        <p:nvSpPr>
          <p:cNvPr id="9" name="직사각형 11"/>
          <p:cNvSpPr/>
          <p:nvPr/>
        </p:nvSpPr>
        <p:spPr>
          <a:xfrm>
            <a:off x="286335" y="1530091"/>
            <a:ext cx="900443" cy="2488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" name="모서리가 둥근 직사각형 13"/>
          <p:cNvSpPr/>
          <p:nvPr/>
        </p:nvSpPr>
        <p:spPr>
          <a:xfrm>
            <a:off x="134527" y="13440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5"/>
          <p:cNvSpPr txBox="1"/>
          <p:nvPr/>
        </p:nvSpPr>
        <p:spPr>
          <a:xfrm>
            <a:off x="134527" y="1345119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69260" y="1429260"/>
          <a:ext cx="4857249" cy="4632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86012"/>
                <a:gridCol w="705695"/>
                <a:gridCol w="734824"/>
                <a:gridCol w="662799"/>
                <a:gridCol w="1209876"/>
                <a:gridCol w="55804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발권현황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104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277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직사각형 10"/>
          <p:cNvSpPr/>
          <p:nvPr/>
        </p:nvSpPr>
        <p:spPr>
          <a:xfrm>
            <a:off x="1578785" y="1707839"/>
            <a:ext cx="962372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발권현황보기</a:t>
            </a:r>
            <a:endParaRPr lang="ko-KR" altLang="en-US" sz="1000" b="1"/>
          </a:p>
        </p:txBody>
      </p:sp>
      <p:sp>
        <p:nvSpPr>
          <p:cNvPr id="28" name="직사각형 11"/>
          <p:cNvSpPr/>
          <p:nvPr/>
        </p:nvSpPr>
        <p:spPr>
          <a:xfrm>
            <a:off x="1512546" y="1364337"/>
            <a:ext cx="4955784" cy="8260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1584572" y="1430995"/>
            <a:ext cx="982810" cy="7368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4307232" y="122444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4307232" y="1225468"/>
            <a:ext cx="230406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모서리가 둥근 직사각형 13"/>
          <p:cNvSpPr/>
          <p:nvPr/>
        </p:nvSpPr>
        <p:spPr>
          <a:xfrm>
            <a:off x="2304832" y="2088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15"/>
          <p:cNvSpPr txBox="1"/>
          <p:nvPr/>
        </p:nvSpPr>
        <p:spPr>
          <a:xfrm>
            <a:off x="2304832" y="2088754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1594097" y="1953563"/>
            <a:ext cx="962372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발권현황보기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299"/>
            <a:ext cx="2358058" cy="344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추가항목 및 기능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결제상태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결제상태는 결제완료와 미결제가 있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미결제시 결제를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예매취소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예매취소는 결제가 왼료된 승차권에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한해서만 가능하다.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결제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승차권의 결제를 진행하기 전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결제진행 , 취소 : 상태유지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예매취소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승차권의 예매를 취소하기 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예매취소 , 취소 : 상태유지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23466" y="1429260"/>
          <a:ext cx="4956071" cy="4632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9604"/>
                <a:gridCol w="1398540"/>
                <a:gridCol w="687411"/>
                <a:gridCol w="1399935"/>
                <a:gridCol w="900581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예약매수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예매취소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2014-11-02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10"/>
          <p:cNvSpPr/>
          <p:nvPr/>
        </p:nvSpPr>
        <p:spPr>
          <a:xfrm>
            <a:off x="4537638" y="1719912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결제하기</a:t>
            </a:r>
            <a:endParaRPr lang="ko-KR" altLang="en-US" sz="1000" b="1"/>
          </a:p>
        </p:txBody>
      </p:sp>
      <p:sp>
        <p:nvSpPr>
          <p:cNvPr id="30" name="직사각형 10"/>
          <p:cNvSpPr/>
          <p:nvPr/>
        </p:nvSpPr>
        <p:spPr>
          <a:xfrm>
            <a:off x="5693356" y="195972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예매취소</a:t>
            </a:r>
            <a:endParaRPr lang="ko-KR" altLang="en-US" sz="1000" b="1"/>
          </a:p>
        </p:txBody>
      </p:sp>
      <p:sp>
        <p:nvSpPr>
          <p:cNvPr id="31" name="직사각형 11"/>
          <p:cNvSpPr/>
          <p:nvPr/>
        </p:nvSpPr>
        <p:spPr>
          <a:xfrm>
            <a:off x="1464921" y="1364337"/>
            <a:ext cx="5070084" cy="8260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2" name="모서리가 둥근 직사각형 13"/>
          <p:cNvSpPr/>
          <p:nvPr/>
        </p:nvSpPr>
        <p:spPr>
          <a:xfrm>
            <a:off x="2809014" y="1171466"/>
            <a:ext cx="538544" cy="20481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4" name="직사각형 11"/>
          <p:cNvSpPr/>
          <p:nvPr/>
        </p:nvSpPr>
        <p:spPr>
          <a:xfrm>
            <a:off x="4215608" y="1312545"/>
            <a:ext cx="1222099" cy="9667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직사각형 11"/>
          <p:cNvSpPr/>
          <p:nvPr/>
        </p:nvSpPr>
        <p:spPr>
          <a:xfrm>
            <a:off x="5651954" y="1305993"/>
            <a:ext cx="752199" cy="9667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6" name="모서리가 둥근 직사각형 13"/>
          <p:cNvSpPr/>
          <p:nvPr/>
        </p:nvSpPr>
        <p:spPr>
          <a:xfrm>
            <a:off x="4739326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" name="직사각형 15"/>
          <p:cNvSpPr txBox="1"/>
          <p:nvPr/>
        </p:nvSpPr>
        <p:spPr>
          <a:xfrm>
            <a:off x="4739326" y="115329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8" name="모서리가 둥근 직사각형 13"/>
          <p:cNvSpPr/>
          <p:nvPr/>
        </p:nvSpPr>
        <p:spPr>
          <a:xfrm>
            <a:off x="5891742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" name="직사각형 15"/>
          <p:cNvSpPr txBox="1"/>
          <p:nvPr/>
        </p:nvSpPr>
        <p:spPr>
          <a:xfrm>
            <a:off x="5891742" y="115241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0" name="직사각형 93"/>
          <p:cNvSpPr/>
          <p:nvPr/>
        </p:nvSpPr>
        <p:spPr>
          <a:xfrm>
            <a:off x="1685173" y="302509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KTX</a:t>
            </a:r>
            <a:r>
              <a:rPr lang="ko-KR" altLang="en-US" sz="1200" b="1">
                <a:solidFill>
                  <a:schemeClr val="tx1"/>
                </a:solidFill>
              </a:rPr>
              <a:t> 104</a:t>
            </a:r>
            <a:r>
              <a:rPr lang="en-US" altLang="ko-KR" sz="1200" b="1">
                <a:solidFill>
                  <a:schemeClr val="tx1"/>
                </a:solidFill>
              </a:rPr>
              <a:t> </a:t>
            </a:r>
            <a:r>
              <a:rPr lang="ko-KR" altLang="en-US" sz="1200" b="1">
                <a:solidFill>
                  <a:schemeClr val="tx1"/>
                </a:solidFill>
              </a:rPr>
              <a:t>서울▶부산행의 결제를 진행하시겠습니까?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13"/>
          <p:cNvSpPr/>
          <p:nvPr/>
        </p:nvSpPr>
        <p:spPr>
          <a:xfrm>
            <a:off x="1555791" y="27454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" name="직사각형 15"/>
          <p:cNvSpPr txBox="1"/>
          <p:nvPr/>
        </p:nvSpPr>
        <p:spPr>
          <a:xfrm>
            <a:off x="1541121" y="273698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629982" y="297618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직사각형 93"/>
          <p:cNvSpPr/>
          <p:nvPr/>
        </p:nvSpPr>
        <p:spPr>
          <a:xfrm>
            <a:off x="4206084" y="299640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KTX</a:t>
            </a:r>
            <a:r>
              <a:rPr lang="ko-KR" altLang="en-US" sz="1200" b="1">
                <a:solidFill>
                  <a:schemeClr val="tx1"/>
                </a:solidFill>
              </a:rPr>
              <a:t> 277</a:t>
            </a:r>
            <a:r>
              <a:rPr lang="en-US" altLang="ko-KR" sz="1200" b="1">
                <a:solidFill>
                  <a:schemeClr val="tx1"/>
                </a:solidFill>
              </a:rPr>
              <a:t> </a:t>
            </a:r>
            <a:r>
              <a:rPr lang="ko-KR" altLang="en-US" sz="1200" b="1">
                <a:solidFill>
                  <a:schemeClr val="tx1"/>
                </a:solidFill>
              </a:rPr>
              <a:t>서울▶부산행의 예매를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6" name="모서리가 둥근 직사각형 94"/>
          <p:cNvSpPr/>
          <p:nvPr/>
        </p:nvSpPr>
        <p:spPr>
          <a:xfrm>
            <a:off x="4423823" y="355860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7" name="모서리가 둥근 직사각형 94"/>
          <p:cNvSpPr/>
          <p:nvPr/>
        </p:nvSpPr>
        <p:spPr>
          <a:xfrm>
            <a:off x="5360161" y="355785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8" name="직사각형 11"/>
          <p:cNvSpPr/>
          <p:nvPr/>
        </p:nvSpPr>
        <p:spPr>
          <a:xfrm>
            <a:off x="4150892" y="297618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4060835" y="28270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4046164" y="281854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모서리가 둥근 직사각형 94"/>
          <p:cNvSpPr/>
          <p:nvPr/>
        </p:nvSpPr>
        <p:spPr>
          <a:xfrm>
            <a:off x="1944702" y="357305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2" name="모서리가 둥근 직사각형 94"/>
          <p:cNvSpPr/>
          <p:nvPr/>
        </p:nvSpPr>
        <p:spPr>
          <a:xfrm>
            <a:off x="2881040" y="357229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3" name="직사각형 93"/>
          <p:cNvSpPr/>
          <p:nvPr/>
        </p:nvSpPr>
        <p:spPr>
          <a:xfrm>
            <a:off x="4193376" y="421132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KTX</a:t>
            </a:r>
            <a:r>
              <a:rPr lang="ko-KR" altLang="en-US" sz="1200" b="1">
                <a:solidFill>
                  <a:schemeClr val="tx1"/>
                </a:solidFill>
              </a:rPr>
              <a:t> 277</a:t>
            </a:r>
            <a:r>
              <a:rPr lang="en-US" altLang="ko-KR" sz="1200" b="1">
                <a:solidFill>
                  <a:schemeClr val="tx1"/>
                </a:solidFill>
              </a:rPr>
              <a:t> </a:t>
            </a:r>
            <a:r>
              <a:rPr lang="ko-KR" altLang="en-US" sz="1200" b="1">
                <a:solidFill>
                  <a:schemeClr val="tx1"/>
                </a:solidFill>
              </a:rPr>
              <a:t>서울▶부산행의 예매가 취소되었습니다.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4" name="모서리가 둥근 직사각형 94"/>
          <p:cNvSpPr/>
          <p:nvPr/>
        </p:nvSpPr>
        <p:spPr>
          <a:xfrm>
            <a:off x="4855978" y="477352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6" name="직사각형 11"/>
          <p:cNvSpPr/>
          <p:nvPr/>
        </p:nvSpPr>
        <p:spPr>
          <a:xfrm>
            <a:off x="4138184" y="4191100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7" name="모서리가 둥근 직사각형 13"/>
          <p:cNvSpPr/>
          <p:nvPr/>
        </p:nvSpPr>
        <p:spPr>
          <a:xfrm>
            <a:off x="4048127" y="40419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8" name="직사각형 15"/>
          <p:cNvSpPr txBox="1"/>
          <p:nvPr/>
        </p:nvSpPr>
        <p:spPr>
          <a:xfrm>
            <a:off x="4033456" y="403345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rot="10800000">
            <a:off x="5200990" y="820861"/>
            <a:ext cx="345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16200000" flipH="1">
            <a:off x="5268290" y="1098572"/>
            <a:ext cx="555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2"/>
          <p:cNvSpPr txBox="1"/>
          <p:nvPr/>
        </p:nvSpPr>
        <p:spPr>
          <a:xfrm>
            <a:off x="4302510" y="706003"/>
            <a:ext cx="980851" cy="23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/>
              <a:t>결제금액 추가</a:t>
            </a:r>
            <a:endParaRPr lang="ko-KR" altLang="en-US" sz="1000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26128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046629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046629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26128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3050997" y="4820042"/>
            <a:ext cx="170849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9"/>
          <p:cNvSpPr/>
          <p:nvPr/>
        </p:nvSpPr>
        <p:spPr>
          <a:xfrm>
            <a:off x="3352304" y="4820042"/>
            <a:ext cx="1080019" cy="2732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26128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8" name="자유형 11"/>
          <p:cNvSpPr/>
          <p:nvPr/>
        </p:nvSpPr>
        <p:spPr>
          <a:xfrm flipH="1">
            <a:off x="846515" y="1318211"/>
            <a:ext cx="1" cy="2640356"/>
          </a:xfrm>
          <a:custGeom>
            <a:avLst/>
            <a:gdLst/>
            <a:rect l="l" t="t" r="r" b="b"/>
            <a:pathLst>
              <a:path w="28" h="58426">
                <a:moveTo>
                  <a:pt x="0" y="0"/>
                </a:moveTo>
                <a:lnTo>
                  <a:pt x="28" y="58426"/>
                </a:lnTo>
              </a:path>
            </a:pathLst>
          </a:custGeom>
          <a:noFill/>
          <a:ln w="12604" cap="rnd" cmpd="sng" algn="ctr">
            <a:solidFill>
              <a:srgbClr val="2e5f9a"/>
            </a:solidFill>
            <a:prstDash val="solid"/>
            <a:round/>
          </a:ln>
        </p:spPr>
      </p:sp>
      <p:sp>
        <p:nvSpPr>
          <p:cNvPr id="9" name="모서리가 둥근 직사각형 6"/>
          <p:cNvSpPr/>
          <p:nvPr/>
        </p:nvSpPr>
        <p:spPr>
          <a:xfrm>
            <a:off x="1296486" y="1861309"/>
            <a:ext cx="1411958" cy="293804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7"/>
          <p:cNvSpPr/>
          <p:nvPr/>
        </p:nvSpPr>
        <p:spPr>
          <a:xfrm>
            <a:off x="1485487" y="1861309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62132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3025133" y="1434844"/>
            <a:ext cx="1734362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9"/>
          <p:cNvSpPr/>
          <p:nvPr/>
        </p:nvSpPr>
        <p:spPr>
          <a:xfrm>
            <a:off x="3227672" y="1445698"/>
            <a:ext cx="1329283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98137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발권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3" name="모서리가 둥근 직사각형 10"/>
          <p:cNvSpPr/>
          <p:nvPr/>
        </p:nvSpPr>
        <p:spPr>
          <a:xfrm>
            <a:off x="3025134" y="2299168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1"/>
          <p:cNvSpPr/>
          <p:nvPr/>
        </p:nvSpPr>
        <p:spPr>
          <a:xfrm>
            <a:off x="3236794" y="2289737"/>
            <a:ext cx="1335205" cy="2632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134141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열차별 승객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15" name="직선 연결선 13"/>
          <p:cNvCxnSpPr>
            <a:stCxn id="10" idx="0"/>
          </p:cNvCxnSpPr>
          <p:nvPr/>
        </p:nvCxnSpPr>
        <p:spPr>
          <a:xfrm rot="16200000">
            <a:off x="1883001" y="1718814"/>
            <a:ext cx="2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/>
          <p:cNvCxnSpPr>
            <a:stCxn id="10" idx="2"/>
          </p:cNvCxnSpPr>
          <p:nvPr/>
        </p:nvCxnSpPr>
        <p:spPr>
          <a:xfrm rot="5400000">
            <a:off x="1869162" y="2289737"/>
            <a:ext cx="312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2025496" y="2446071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46516" y="1997356"/>
            <a:ext cx="449970" cy="1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6"/>
          <p:cNvSpPr/>
          <p:nvPr/>
        </p:nvSpPr>
        <p:spPr>
          <a:xfrm>
            <a:off x="1296486" y="3808546"/>
            <a:ext cx="141195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직사각형 7"/>
          <p:cNvSpPr/>
          <p:nvPr/>
        </p:nvSpPr>
        <p:spPr>
          <a:xfrm>
            <a:off x="1485487" y="3808545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098137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1" name="모서리가 둥근 직사각형 6"/>
          <p:cNvSpPr/>
          <p:nvPr/>
        </p:nvSpPr>
        <p:spPr>
          <a:xfrm>
            <a:off x="3025134" y="3307476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7"/>
          <p:cNvSpPr/>
          <p:nvPr/>
        </p:nvSpPr>
        <p:spPr>
          <a:xfrm>
            <a:off x="3352304" y="3307475"/>
            <a:ext cx="1080019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134141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역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3" name="모서리가 둥근 직사각형 6"/>
          <p:cNvSpPr/>
          <p:nvPr/>
        </p:nvSpPr>
        <p:spPr>
          <a:xfrm>
            <a:off x="3025134" y="4315855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직사각형 7"/>
          <p:cNvSpPr/>
          <p:nvPr/>
        </p:nvSpPr>
        <p:spPr>
          <a:xfrm>
            <a:off x="3352305" y="4315852"/>
            <a:ext cx="1080019" cy="272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170146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열차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25" name="직선 연결선 28"/>
          <p:cNvCxnSpPr>
            <a:stCxn id="21" idx="1"/>
          </p:cNvCxnSpPr>
          <p:nvPr/>
        </p:nvCxnSpPr>
        <p:spPr>
          <a:xfrm rot="10800000">
            <a:off x="2025497" y="3454378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9"/>
          <p:cNvCxnSpPr>
            <a:stCxn id="20" idx="0"/>
          </p:cNvCxnSpPr>
          <p:nvPr/>
        </p:nvCxnSpPr>
        <p:spPr>
          <a:xfrm rot="16200000" flipV="1">
            <a:off x="1596670" y="3379719"/>
            <a:ext cx="852627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3"/>
          <p:cNvCxnSpPr>
            <a:stCxn id="19" idx="1"/>
          </p:cNvCxnSpPr>
          <p:nvPr/>
        </p:nvCxnSpPr>
        <p:spPr>
          <a:xfrm rot="10800000" flipV="1">
            <a:off x="846516" y="3955449"/>
            <a:ext cx="449969" cy="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35"/>
          <p:cNvCxnSpPr>
            <a:stCxn id="20" idx="2"/>
          </p:cNvCxnSpPr>
          <p:nvPr/>
        </p:nvCxnSpPr>
        <p:spPr>
          <a:xfrm rot="16200000" flipH="1">
            <a:off x="1587431" y="4518704"/>
            <a:ext cx="881154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36"/>
          <p:cNvCxnSpPr>
            <a:stCxn id="23" idx="1"/>
          </p:cNvCxnSpPr>
          <p:nvPr/>
        </p:nvCxnSpPr>
        <p:spPr>
          <a:xfrm rot="10800000">
            <a:off x="2030519" y="4462758"/>
            <a:ext cx="994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7"/>
          <p:cNvCxnSpPr>
            <a:stCxn id="6" idx="1"/>
          </p:cNvCxnSpPr>
          <p:nvPr/>
        </p:nvCxnSpPr>
        <p:spPr>
          <a:xfrm rot="10800000">
            <a:off x="2025495" y="4956642"/>
            <a:ext cx="1025502" cy="1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8"/>
          <p:cNvCxnSpPr>
            <a:stCxn id="11" idx="1"/>
          </p:cNvCxnSpPr>
          <p:nvPr/>
        </p:nvCxnSpPr>
        <p:spPr>
          <a:xfrm rot="10800000">
            <a:off x="2015450" y="1576319"/>
            <a:ext cx="1009682" cy="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6"/>
          <p:cNvSpPr/>
          <p:nvPr/>
        </p:nvSpPr>
        <p:spPr>
          <a:xfrm>
            <a:off x="3043756" y="2809015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7"/>
          <p:cNvSpPr/>
          <p:nvPr/>
        </p:nvSpPr>
        <p:spPr>
          <a:xfrm>
            <a:off x="3296737" y="2809014"/>
            <a:ext cx="1191153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1170146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운행일정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34" name="직선 연결선 28"/>
          <p:cNvCxnSpPr>
            <a:stCxn id="32" idx="1"/>
          </p:cNvCxnSpPr>
          <p:nvPr/>
        </p:nvCxnSpPr>
        <p:spPr>
          <a:xfrm rot="10800000">
            <a:off x="2025497" y="2955917"/>
            <a:ext cx="101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392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로그인한 사용자의 승차권에 대한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정보가 존재하지 않을 때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2" name="표 23"/>
          <p:cNvGraphicFramePr>
            <a:graphicFrameLocks noGrp="1"/>
          </p:cNvGraphicFramePr>
          <p:nvPr/>
        </p:nvGraphicFramePr>
        <p:xfrm>
          <a:off x="1569260" y="1429260"/>
          <a:ext cx="4857251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57251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현재 예액된 승차권이 없습니다.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2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sym typeface="Wingdings"/>
              </a:rPr>
              <a:t>승차권 현황 &gt; 상세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3" name="직사각형 2"/>
          <p:cNvSpPr txBox="1"/>
          <p:nvPr/>
        </p:nvSpPr>
        <p:spPr>
          <a:xfrm>
            <a:off x="6698511" y="929296"/>
            <a:ext cx="2445489" cy="3593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결제를 정상적으로 처리한 화면이다..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목록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 현황 화면으로 돌아간다.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예매취소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승차권의 예매를 취소한다.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승차권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결제가 완려된 승차권들의 상세정보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매 수에 따라 츨력되는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승차권 갯수가 달라진다.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예매취소 확인 메세지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승차권의 예매를 취소하기 전 확인 메세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지를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확인 : 예매취소 , 취소 : 상태유지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확인 메세지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예매가 정상취소 되었을 때 메세지 출력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확인 버튼 클릭 시 승차권 현황화면으로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이동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4" name="직사각형 2"/>
          <p:cNvSpPr txBox="1"/>
          <p:nvPr/>
        </p:nvSpPr>
        <p:spPr>
          <a:xfrm>
            <a:off x="1411945" y="700652"/>
            <a:ext cx="3160055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 &gt; 승차권 발권현황</a:t>
            </a:r>
            <a:endParaRPr lang="ko-KR" altLang="en-US" sz="1000"/>
          </a:p>
        </p:txBody>
      </p:sp>
      <p:sp>
        <p:nvSpPr>
          <p:cNvPr id="25" name="직사각형 2"/>
          <p:cNvSpPr txBox="1"/>
          <p:nvPr/>
        </p:nvSpPr>
        <p:spPr>
          <a:xfrm>
            <a:off x="1406158" y="941070"/>
            <a:ext cx="186937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발권현황</a:t>
            </a:r>
            <a:endParaRPr lang="ko-KR" altLang="en-US" sz="1400" b="1"/>
          </a:p>
        </p:txBody>
      </p:sp>
      <p:sp>
        <p:nvSpPr>
          <p:cNvPr id="2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2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sp>
        <p:nvSpPr>
          <p:cNvPr id="30" name="직사각형 24"/>
          <p:cNvSpPr/>
          <p:nvPr/>
        </p:nvSpPr>
        <p:spPr>
          <a:xfrm>
            <a:off x="1550210" y="1296468"/>
            <a:ext cx="527573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목록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0" name="직사각형 24"/>
          <p:cNvSpPr/>
          <p:nvPr/>
        </p:nvSpPr>
        <p:spPr>
          <a:xfrm>
            <a:off x="2160780" y="1296468"/>
            <a:ext cx="687140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예매취소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1" name="직사각형 11"/>
          <p:cNvSpPr/>
          <p:nvPr/>
        </p:nvSpPr>
        <p:spPr>
          <a:xfrm>
            <a:off x="1512545" y="1224442"/>
            <a:ext cx="590638" cy="4105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2" name="직사각형 11"/>
          <p:cNvSpPr/>
          <p:nvPr/>
        </p:nvSpPr>
        <p:spPr>
          <a:xfrm>
            <a:off x="2146350" y="1224442"/>
            <a:ext cx="743038" cy="41059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2798292" y="15558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직사각형 15"/>
          <p:cNvSpPr txBox="1"/>
          <p:nvPr/>
        </p:nvSpPr>
        <p:spPr>
          <a:xfrm>
            <a:off x="2783622" y="154734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464715" y="156537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450045" y="155687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93"/>
          <p:cNvSpPr/>
          <p:nvPr/>
        </p:nvSpPr>
        <p:spPr>
          <a:xfrm>
            <a:off x="4193376" y="521968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누리호 887</a:t>
            </a:r>
            <a:r>
              <a:rPr lang="ko-KR" altLang="en-US" sz="1200" b="1">
                <a:solidFill>
                  <a:schemeClr val="tx1"/>
                </a:solidFill>
              </a:rPr>
              <a:t> 서울▶부산행의 예매가 취소되었습니다.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" name="모서리가 둥근 직사각형 94"/>
          <p:cNvSpPr/>
          <p:nvPr/>
        </p:nvSpPr>
        <p:spPr>
          <a:xfrm>
            <a:off x="4928004" y="578188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0" name="직사각형 11"/>
          <p:cNvSpPr/>
          <p:nvPr/>
        </p:nvSpPr>
        <p:spPr>
          <a:xfrm>
            <a:off x="4138184" y="519946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모서리가 둥근 직사각형 13"/>
          <p:cNvSpPr/>
          <p:nvPr/>
        </p:nvSpPr>
        <p:spPr>
          <a:xfrm>
            <a:off x="4048127" y="505032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직사각형 15"/>
          <p:cNvSpPr txBox="1"/>
          <p:nvPr/>
        </p:nvSpPr>
        <p:spPr>
          <a:xfrm>
            <a:off x="4033456" y="504182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57" name="표 16"/>
          <p:cNvGraphicFramePr>
            <a:graphicFrameLocks noGrp="1"/>
          </p:cNvGraphicFramePr>
          <p:nvPr/>
        </p:nvGraphicFramePr>
        <p:xfrm>
          <a:off x="1855038" y="2027536"/>
          <a:ext cx="4278630" cy="2575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630"/>
              </a:tblGrid>
              <a:tr h="320040">
                <a:tc>
                  <a:txBody>
                    <a:bodyPr vert="horz" wrap="square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승차권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3000" b="1">
                          <a:solidFill>
                            <a:schemeClr val="tx1"/>
                          </a:solidFill>
                        </a:rPr>
                        <a:t>서울    </a:t>
                      </a:r>
                      <a:r>
                        <a:rPr lang="ko-KR" altLang="en-US" sz="3000">
                          <a:solidFill>
                            <a:schemeClr val="tx1"/>
                          </a:solidFill>
                        </a:rPr>
                        <a:t>▶    부산</a:t>
                      </a: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2015-01-08 15:30    2015-01-08 18:30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누리호 8871</a:t>
                      </a:r>
                      <a:r>
                        <a:rPr lang="ko-KR" altLang="en-US" sz="1000"/>
                        <a:t>    3 호차 (특실)    B03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승차자 -- (장애 1~3 급)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운임금액 56,000 원    할인금액 18,480 원    영수금액 37,520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결제자 하우성    결제일 2015-01-11 13:53    매 수 4 장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총 운임요금 224,000 원    총 할인금액 66,640 원    추가 할인금액 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결제금액 157,360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11"/>
          <p:cNvSpPr/>
          <p:nvPr/>
        </p:nvSpPr>
        <p:spPr>
          <a:xfrm>
            <a:off x="1800650" y="1965555"/>
            <a:ext cx="4394865" cy="271613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9" name="모서리가 둥근 직사각형 13"/>
          <p:cNvSpPr/>
          <p:nvPr/>
        </p:nvSpPr>
        <p:spPr>
          <a:xfrm>
            <a:off x="1916342" y="18252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0" name="직사각형 15"/>
          <p:cNvSpPr txBox="1"/>
          <p:nvPr/>
        </p:nvSpPr>
        <p:spPr>
          <a:xfrm>
            <a:off x="1901671" y="1816765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1" name="직사각형 93"/>
          <p:cNvSpPr/>
          <p:nvPr/>
        </p:nvSpPr>
        <p:spPr>
          <a:xfrm>
            <a:off x="1456388" y="514765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누리호 8871 </a:t>
            </a:r>
            <a:r>
              <a:rPr lang="ko-KR" altLang="en-US" sz="1200" b="1">
                <a:solidFill>
                  <a:schemeClr val="tx1"/>
                </a:solidFill>
              </a:rPr>
              <a:t>서울▶부산행의 예매를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2" name="모서리가 둥근 직사각형 94"/>
          <p:cNvSpPr/>
          <p:nvPr/>
        </p:nvSpPr>
        <p:spPr>
          <a:xfrm>
            <a:off x="1674127" y="57098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63" name="모서리가 둥근 직사각형 94"/>
          <p:cNvSpPr/>
          <p:nvPr/>
        </p:nvSpPr>
        <p:spPr>
          <a:xfrm>
            <a:off x="2610465" y="570910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64" name="직사각형 11"/>
          <p:cNvSpPr/>
          <p:nvPr/>
        </p:nvSpPr>
        <p:spPr>
          <a:xfrm>
            <a:off x="1401196" y="5127437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65" name="모서리가 둥근 직사각형 13"/>
          <p:cNvSpPr/>
          <p:nvPr/>
        </p:nvSpPr>
        <p:spPr>
          <a:xfrm>
            <a:off x="1311139" y="49782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6" name="직사각형 15"/>
          <p:cNvSpPr txBox="1"/>
          <p:nvPr/>
        </p:nvSpPr>
        <p:spPr>
          <a:xfrm>
            <a:off x="1296468" y="496979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koRail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anchor="ctr"/>
      <a:lstStyle>
        <a:defPPr algn="ctr">
          <a:defRPr lang="ko-KR" altLang="en-US" sz="1000" b="1">
            <a:solidFill>
              <a:schemeClr val="tx1"/>
            </a:solidFill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>화면 슬라이드 쇼(4:3)</cp:contentStatus>
  <dc:creator>Administrator</dc:creator>
  <dc:description/>
  <cp:keywords/>
  <cp:lastModifiedBy>Administrator</cp:lastModifiedBy>
  <dcterms:modified xsi:type="dcterms:W3CDTF">2015-01-15T01:28:17.683</dcterms:modified>
  <cp:revision>1752</cp:revision>
  <dc:subject/>
  <dc:title>슬라이드 1</dc:title>
</cp:coreProperties>
</file>