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90512" autoAdjust="0"/>
  </p:normalViewPr>
  <p:slideViewPr>
    <p:cSldViewPr snapToGrid="0" showGuides="1">
      <p:cViewPr varScale="1">
        <p:scale>
          <a:sx n="103" d="100"/>
          <a:sy n="103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C59EA-8A08-451C-AF86-087CA58E8506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524D-9620-4245-9EC7-FE3AEF35E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8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7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9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6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52F758-A5D7-494C-8D95-A190153452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9C03-C904-4A3D-9B2B-DFC09AAEF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ppackages.github.io/binsre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853293-2294-491C-B15C-E426E540D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Binned scatterplots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7C9F1D-1B61-4525-B1CB-DE61D3DEB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simple tool to make</a:t>
            </a:r>
            <a:b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research easier and better</a:t>
            </a:r>
          </a:p>
          <a:p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Connor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73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to Feel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58" y="1583871"/>
            <a:ext cx="4616792" cy="510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Other magic things: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 Group analysis</a:t>
            </a:r>
            <a:endParaRPr lang="en-US" altLang="zh-CN" sz="2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38CD4-47F3-49A4-9868-64F2CDF9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08" y="2708346"/>
            <a:ext cx="5200212" cy="37838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C34C8E-39D4-4700-B1A8-8B72A3EC8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708346"/>
            <a:ext cx="5200212" cy="37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6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Tool to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Diagnose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Your Regression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48" y="1492898"/>
            <a:ext cx="5063305" cy="2267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If this is your regression, and it’s not significant: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Where do you think the problem most likely lies?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752BD-B360-409D-82E3-0EBC1C0C9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4"/>
          <a:stretch/>
        </p:blipFill>
        <p:spPr>
          <a:xfrm>
            <a:off x="8418649" y="1026489"/>
            <a:ext cx="2925787" cy="5465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A3CA5E-EC6B-4BF7-976F-948590A3027C}"/>
              </a:ext>
            </a:extLst>
          </p:cNvPr>
          <p:cNvSpPr txBox="1"/>
          <p:nvPr/>
        </p:nvSpPr>
        <p:spPr>
          <a:xfrm>
            <a:off x="8852700" y="6492240"/>
            <a:ext cx="205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Evan &amp; Brent, 2018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CA227B-96A5-4E9A-8E68-1CB876A915F3}"/>
              </a:ext>
            </a:extLst>
          </p:cNvPr>
          <p:cNvSpPr/>
          <p:nvPr/>
        </p:nvSpPr>
        <p:spPr>
          <a:xfrm>
            <a:off x="10179698" y="3429000"/>
            <a:ext cx="382555" cy="18241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F0BB893-56F7-497A-8274-BDF112B4E1EB}"/>
              </a:ext>
            </a:extLst>
          </p:cNvPr>
          <p:cNvSpPr txBox="1">
            <a:spLocks/>
          </p:cNvSpPr>
          <p:nvPr/>
        </p:nvSpPr>
        <p:spPr>
          <a:xfrm>
            <a:off x="807647" y="4033934"/>
            <a:ext cx="5733112" cy="2458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sz="3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Then you need inspect those special samples, and figure out what makes them </a:t>
            </a:r>
            <a:r>
              <a:rPr lang="en-US" altLang="zh-CN" sz="34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special</a:t>
            </a:r>
            <a:r>
              <a:rPr lang="en-US" altLang="zh-CN" sz="3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?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Some categorical variable you forgot to control?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Some theoretical condition ignored by previous research?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Data processing mistakes?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Measurement error?</a:t>
            </a:r>
          </a:p>
        </p:txBody>
      </p:sp>
    </p:spTree>
    <p:extLst>
      <p:ext uri="{BB962C8B-B14F-4D97-AF65-F5344CB8AC3E}">
        <p14:creationId xmlns:p14="http://schemas.microsoft.com/office/powerpoint/2010/main" val="39816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More than OLS Regression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99" y="1978090"/>
            <a:ext cx="11368645" cy="3470988"/>
          </a:xfrm>
        </p:spPr>
        <p:txBody>
          <a:bodyPr>
            <a:normAutofit lnSpcReduction="10000"/>
          </a:bodyPr>
          <a:lstStyle/>
          <a:p>
            <a:pPr marL="0" indent="-45720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binsreg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– for OLS estimation</a:t>
            </a:r>
          </a:p>
          <a:p>
            <a:pPr marL="0" indent="-45720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binslogit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– for Logit estimation </a:t>
            </a:r>
          </a:p>
          <a:p>
            <a:pPr marL="0" indent="-45720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binsprobit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 for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Probit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estimation </a:t>
            </a:r>
          </a:p>
          <a:p>
            <a:pPr marL="0" indent="-45720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binstest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– for nonparametric shape restriction/parametric model specification testing</a:t>
            </a:r>
          </a:p>
          <a:p>
            <a:pPr marL="0" indent="-45720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binspwc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– for quantile regression </a:t>
            </a:r>
          </a:p>
          <a:p>
            <a:pPr marL="0" indent="-457200">
              <a:buNone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-45720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installation, user guide and illustrative codes:</a:t>
            </a:r>
          </a:p>
          <a:p>
            <a:pPr marL="0" indent="-45720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hlinkClick r:id="rId2"/>
              </a:rPr>
              <a:t>https://nppackages.github.io/binsreg/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-457200">
              <a:buNone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90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Pros and Cons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23" y="1385595"/>
            <a:ext cx="11368645" cy="4455368"/>
          </a:xfrm>
        </p:spPr>
        <p:txBody>
          <a:bodyPr>
            <a:normAutofit lnSpcReduction="10000"/>
          </a:bodyPr>
          <a:lstStyle/>
          <a:p>
            <a:pPr marL="0" indent="-457200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Pros</a:t>
            </a:r>
          </a:p>
          <a:p>
            <a:pPr marL="0" indent="-457200">
              <a:buFontTx/>
              <a:buChar char="-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Well visualize your data for bivariable relationship</a:t>
            </a:r>
          </a:p>
          <a:p>
            <a:pPr marL="0" indent="-457200">
              <a:buFontTx/>
              <a:buChar char="-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Control variables have been implemented</a:t>
            </a:r>
          </a:p>
          <a:p>
            <a:pPr marL="0" indent="-457200">
              <a:buFontTx/>
              <a:buChar char="-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Diagnose your regression by allowing you to detailly observe your sample</a:t>
            </a:r>
          </a:p>
          <a:p>
            <a:pPr marL="0" indent="-457200">
              <a:buFontTx/>
              <a:buChar char="-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Outliers (if there are) can only have effect within the bins where they are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Cons</a:t>
            </a:r>
          </a:p>
          <a:p>
            <a:pPr marL="0" indent="-457200">
              <a:buFontTx/>
              <a:buChar char="-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It would be suggested to get familiar with some parameters of its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stata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command before you do </a:t>
            </a:r>
            <a:r>
              <a:rPr lang="en-US" altLang="zh-CN" sz="2400" b="1" dirty="0" err="1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binsreg</a:t>
            </a:r>
            <a:endParaRPr lang="en-US" altLang="zh-CN" sz="2400" b="1" dirty="0">
              <a:solidFill>
                <a:schemeClr val="bg1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0" indent="-457200">
              <a:buFontTx/>
              <a:buChar char="-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This method hasn’t been widely accepted by our community, so not suggested for publish working</a:t>
            </a:r>
          </a:p>
          <a:p>
            <a:pPr marL="0" indent="-457200">
              <a:buFontTx/>
              <a:buChar char="-"/>
            </a:pPr>
            <a:r>
              <a:rPr lang="en-US" altLang="zh-CN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Do not abuse this tool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 do completely data-driven research</a:t>
            </a:r>
          </a:p>
          <a:p>
            <a:pPr marL="0" indent="-457200">
              <a:buFontTx/>
              <a:buChar char="-"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0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Need to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Feel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1" y="1474839"/>
            <a:ext cx="1104207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What your attitude to data-driven research or research based on data exploration?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What do you do to get familiar with your data before a regression analysis?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Don’t treat your data set as a black box</a:t>
            </a:r>
          </a:p>
          <a:p>
            <a:pPr>
              <a:buFontTx/>
              <a:buChar char="-"/>
            </a:pP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Feel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your data before analysis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Need to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Feel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1" y="1258649"/>
            <a:ext cx="9571347" cy="468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Regression may failed!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Non-significant regression results are the most common things in research, even if your theory and hypotheses are all correct.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 can we diagnose a regression?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 Can we just try different combinations of variables until we have a satisfied regression result? … then we’re just doing data driven things…</a:t>
            </a:r>
          </a:p>
        </p:txBody>
      </p:sp>
    </p:spTree>
    <p:extLst>
      <p:ext uri="{BB962C8B-B14F-4D97-AF65-F5344CB8AC3E}">
        <p14:creationId xmlns:p14="http://schemas.microsoft.com/office/powerpoint/2010/main" val="396421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Need to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Feel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2" y="1258649"/>
            <a:ext cx="5132130" cy="559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Regression can be deceptive!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Ignoring one control variable may lead to inverse significant outcomes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 cannot diagnose problems solely based on regression results.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 can not decide which regression result to believe in if we don’t know what really happen at the data level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752BD-B360-409D-82E3-0EBC1C0C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70" y="1258649"/>
            <a:ext cx="5534797" cy="50299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A3CA5E-EC6B-4BF7-976F-948590A3027C}"/>
              </a:ext>
            </a:extLst>
          </p:cNvPr>
          <p:cNvSpPr txBox="1"/>
          <p:nvPr/>
        </p:nvSpPr>
        <p:spPr>
          <a:xfrm>
            <a:off x="8022124" y="6307574"/>
            <a:ext cx="205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Evan &amp; Brent,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to Feel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2" y="1258649"/>
            <a:ext cx="5132130" cy="559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Traditional ways: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Scatter plots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Bins plots</a:t>
            </a:r>
          </a:p>
          <a:p>
            <a:pPr>
              <a:buFontTx/>
              <a:buChar char="-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Disadvantages: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Hard to find pattern when there are too many samples.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Control variables are not taken into consideration!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084C0E-B0FB-424C-9C0C-5CC530A0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81" y="214847"/>
            <a:ext cx="4417217" cy="321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97FF97-1008-45B1-B165-285EFF88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81" y="3579913"/>
            <a:ext cx="4417217" cy="32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4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to Feel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10" y="1091381"/>
            <a:ext cx="5132130" cy="55993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Why not take a binned scatter?!</a:t>
            </a:r>
          </a:p>
          <a:p>
            <a:pPr>
              <a:buFontTx/>
              <a:buChar char="-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Read a binned scatter: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Number of bins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Can be chosen by an optimal algorithms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 be chosen by your need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Dots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 coordinate: Can be mean or median of x value of a bin group, by your choice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Y coordinate: The expected conditional value of y of this bin group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Confidence Intervals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Calculated by point estimation, with  confidence level of your choice.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Confidence Band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Calculated by what-I-don’t-know estimation, but it takes all sample points of the bin into consideration, with  confidence level of your choice.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C0C6D4-02FE-4629-800B-0C9353B9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440" y="1091381"/>
            <a:ext cx="6014022" cy="43760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4C4322-BFDD-4003-8BD9-22D8B06ACB5C}"/>
              </a:ext>
            </a:extLst>
          </p:cNvPr>
          <p:cNvSpPr txBox="1"/>
          <p:nvPr/>
        </p:nvSpPr>
        <p:spPr>
          <a:xfrm>
            <a:off x="6177978" y="5845909"/>
            <a:ext cx="601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mathematical details, please refer to:</a:t>
            </a:r>
            <a:b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it-IT" altLang="zh-CN" sz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Cattaneo, M. D., Crump, R. K., Farrell, M. H., Feng, Y. (2019). Binscatter Regressions. arXiv:1902.09615.</a:t>
            </a:r>
          </a:p>
        </p:txBody>
      </p:sp>
    </p:spTree>
    <p:extLst>
      <p:ext uri="{BB962C8B-B14F-4D97-AF65-F5344CB8AC3E}">
        <p14:creationId xmlns:p14="http://schemas.microsoft.com/office/powerpoint/2010/main" val="811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to Feel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10" y="1091381"/>
            <a:ext cx="4224906" cy="5599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More important!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Binned scatter can take control variables into consideration!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65CEF-2B89-4033-85E5-FAB8227F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67" y="3429000"/>
            <a:ext cx="4854850" cy="35325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1DFEB9-6680-43FC-AE1F-DCDCDAAF1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67" y="0"/>
            <a:ext cx="4854849" cy="35325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F8BB3C-EE4A-4323-8798-9C22EF4C180E}"/>
              </a:ext>
            </a:extLst>
          </p:cNvPr>
          <p:cNvSpPr txBox="1"/>
          <p:nvPr/>
        </p:nvSpPr>
        <p:spPr>
          <a:xfrm>
            <a:off x="5118935" y="1457141"/>
            <a:ext cx="1967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Without control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6593B8-66C3-4B8B-A76C-AAFB0C45C113}"/>
              </a:ext>
            </a:extLst>
          </p:cNvPr>
          <p:cNvSpPr txBox="1"/>
          <p:nvPr/>
        </p:nvSpPr>
        <p:spPr>
          <a:xfrm>
            <a:off x="5118935" y="4518527"/>
            <a:ext cx="1967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With control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to Feel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58" y="1583871"/>
            <a:ext cx="4616792" cy="510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The core idea of binned scatter plot is: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Binned Regression!</a:t>
            </a:r>
          </a:p>
          <a:p>
            <a:pPr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Divide the sample</a:t>
            </a:r>
          </a:p>
          <a:p>
            <a:pPr>
              <a:buFontTx/>
              <a:buChar char="-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Then do regression for each part</a:t>
            </a:r>
          </a:p>
          <a:p>
            <a:pPr marL="0" indent="0">
              <a:buNone/>
            </a:pP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So that you can gain insights from the detained estimation of each subgroup, along with all necessary variables controlled.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65CEF-2B89-4033-85E5-FAB8227F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80" y="1583871"/>
            <a:ext cx="5635742" cy="41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FD3-20C4-44DC-92BC-1B435B46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25621"/>
          </a:xfrm>
        </p:spPr>
        <p:txBody>
          <a:bodyPr/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How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to Feel Your Data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5427-7CEB-4246-BE0A-55DD0C1C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58" y="1583871"/>
            <a:ext cx="4616792" cy="510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Other magic things: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-What the upper limit to divide the bins?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- Each point can be seen as a bin!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endParaRPr lang="en-US" altLang="zh-CN" sz="26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FC024-9E3C-4CD9-A9D6-D34B0DA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92" y="1491471"/>
            <a:ext cx="6630955" cy="48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39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1341</TotalTime>
  <Words>687</Words>
  <Application>Microsoft Office PowerPoint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Calibri</vt:lpstr>
      <vt:lpstr>Calibri Light</vt:lpstr>
      <vt:lpstr>Consolas</vt:lpstr>
      <vt:lpstr>Courier New</vt:lpstr>
      <vt:lpstr>Times New Roman</vt:lpstr>
      <vt:lpstr>Wingdings 2</vt:lpstr>
      <vt:lpstr>HDOfficeLightV0</vt:lpstr>
      <vt:lpstr>Binned scatterplots</vt:lpstr>
      <vt:lpstr>A Need to Feel Your Data</vt:lpstr>
      <vt:lpstr>A Need to Feel Your Data</vt:lpstr>
      <vt:lpstr>A Need to Feel Your Data</vt:lpstr>
      <vt:lpstr>How to Feel Your Data</vt:lpstr>
      <vt:lpstr>How to Feel Your Data</vt:lpstr>
      <vt:lpstr>How to Feel Your Data</vt:lpstr>
      <vt:lpstr>How to Feel Your Data</vt:lpstr>
      <vt:lpstr>How to Feel Your Data</vt:lpstr>
      <vt:lpstr>How to Feel Your Data</vt:lpstr>
      <vt:lpstr>A Tool to Diagnose Your Regression</vt:lpstr>
      <vt:lpstr>More than OLS Regression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新能源车数据</dc:title>
  <dc:creator>Qing Shu</dc:creator>
  <cp:lastModifiedBy>Qing Shu</cp:lastModifiedBy>
  <cp:revision>217</cp:revision>
  <dcterms:created xsi:type="dcterms:W3CDTF">2023-10-03T06:19:16Z</dcterms:created>
  <dcterms:modified xsi:type="dcterms:W3CDTF">2024-04-24T02:11:50Z</dcterms:modified>
</cp:coreProperties>
</file>