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3" r:id="rId5"/>
    <p:sldId id="297" r:id="rId6"/>
    <p:sldId id="265" r:id="rId7"/>
    <p:sldId id="275" r:id="rId8"/>
    <p:sldId id="274" r:id="rId9"/>
    <p:sldId id="276" r:id="rId10"/>
    <p:sldId id="280" r:id="rId11"/>
    <p:sldId id="279" r:id="rId12"/>
    <p:sldId id="278" r:id="rId13"/>
    <p:sldId id="272" r:id="rId14"/>
    <p:sldId id="277" r:id="rId15"/>
    <p:sldId id="285" r:id="rId16"/>
    <p:sldId id="286" r:id="rId17"/>
    <p:sldId id="284" r:id="rId18"/>
    <p:sldId id="302" r:id="rId19"/>
    <p:sldId id="289" r:id="rId20"/>
    <p:sldId id="288" r:id="rId21"/>
    <p:sldId id="294" r:id="rId22"/>
    <p:sldId id="295" r:id="rId23"/>
    <p:sldId id="300" r:id="rId24"/>
    <p:sldId id="262" r:id="rId25"/>
    <p:sldId id="267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F072D16-91FC-45A3-AB7D-00EC02D7E2E0}">
          <p14:sldIdLst>
            <p14:sldId id="256"/>
            <p14:sldId id="257"/>
            <p14:sldId id="259"/>
          </p14:sldIdLst>
        </p14:section>
        <p14:section name="Abschnitt ohne Titel" id="{FC471803-3554-4A7B-AE2B-83BAF092DF5B}">
          <p14:sldIdLst>
            <p14:sldId id="263"/>
            <p14:sldId id="297"/>
            <p14:sldId id="265"/>
            <p14:sldId id="275"/>
            <p14:sldId id="274"/>
            <p14:sldId id="276"/>
            <p14:sldId id="280"/>
            <p14:sldId id="279"/>
            <p14:sldId id="278"/>
            <p14:sldId id="272"/>
            <p14:sldId id="277"/>
            <p14:sldId id="285"/>
            <p14:sldId id="286"/>
            <p14:sldId id="284"/>
            <p14:sldId id="302"/>
            <p14:sldId id="289"/>
            <p14:sldId id="288"/>
            <p14:sldId id="294"/>
            <p14:sldId id="295"/>
            <p14:sldId id="300"/>
            <p14:sldId id="262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E3"/>
    <a:srgbClr val="5F6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60924" autoAdjust="0"/>
  </p:normalViewPr>
  <p:slideViewPr>
    <p:cSldViewPr>
      <p:cViewPr varScale="1">
        <p:scale>
          <a:sx n="82" d="100"/>
          <a:sy n="82" d="100"/>
        </p:scale>
        <p:origin x="-157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notesViewPr>
    <p:cSldViewPr>
      <p:cViewPr varScale="1">
        <p:scale>
          <a:sx n="90" d="100"/>
          <a:sy n="90" d="100"/>
        </p:scale>
        <p:origin x="-36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explosion val="9"/>
          <c:dLbls>
            <c:txPr>
              <a:bodyPr/>
              <a:lstStyle/>
              <a:p>
                <a:pPr>
                  <a:defRPr sz="28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Tabelle1!$A$2:$A$7</c:f>
              <c:strCache>
                <c:ptCount val="6"/>
                <c:pt idx="0">
                  <c:v>Anforderungsanalyse</c:v>
                </c:pt>
                <c:pt idx="1">
                  <c:v>Konzeptionierung</c:v>
                </c:pt>
                <c:pt idx="2">
                  <c:v>Entwicklung</c:v>
                </c:pt>
                <c:pt idx="3">
                  <c:v>Testumgebung</c:v>
                </c:pt>
                <c:pt idx="4">
                  <c:v>Dokumentation</c:v>
                </c:pt>
                <c:pt idx="5">
                  <c:v>Abnahme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7</c:v>
                </c:pt>
                <c:pt idx="1">
                  <c:v>5</c:v>
                </c:pt>
                <c:pt idx="2">
                  <c:v>42</c:v>
                </c:pt>
                <c:pt idx="3">
                  <c:v>6</c:v>
                </c:pt>
                <c:pt idx="4">
                  <c:v>8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5403859239817244"/>
          <c:y val="0.10223086656278324"/>
          <c:w val="0.44596140760182756"/>
          <c:h val="0.86896450712091"/>
        </c:manualLayout>
      </c:layout>
      <c:overlay val="0"/>
      <c:txPr>
        <a:bodyPr/>
        <a:lstStyle/>
        <a:p>
          <a:pPr>
            <a:defRPr sz="2400" kern="800" baseline="0"/>
          </a:pPr>
          <a:endParaRPr lang="de-DE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34998055798582"/>
          <c:y val="2.8916569165221631E-2"/>
          <c:w val="0.66899010887527943"/>
          <c:h val="0.660586232217760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solidFill>
              <a:srgbClr val="009FE3"/>
            </a:solidFill>
          </c:spPr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Tabelle1!$A$2:$A$8</c:f>
              <c:strCache>
                <c:ptCount val="7"/>
                <c:pt idx="0">
                  <c:v>Anforderungsanalyse</c:v>
                </c:pt>
                <c:pt idx="1">
                  <c:v>Konzeptionierung</c:v>
                </c:pt>
                <c:pt idx="2">
                  <c:v>Entwicklung</c:v>
                </c:pt>
                <c:pt idx="3">
                  <c:v>Testumgebung</c:v>
                </c:pt>
                <c:pt idx="4">
                  <c:v>Dokumentation</c:v>
                </c:pt>
                <c:pt idx="5">
                  <c:v>Abnahme</c:v>
                </c:pt>
                <c:pt idx="6">
                  <c:v>Summe</c:v>
                </c:pt>
              </c:strCache>
            </c:strRef>
          </c:cat>
          <c:val>
            <c:numRef>
              <c:f>Tabelle1!$B$2:$B$8</c:f>
              <c:numCache>
                <c:formatCode>General</c:formatCode>
                <c:ptCount val="7"/>
                <c:pt idx="0">
                  <c:v>7</c:v>
                </c:pt>
                <c:pt idx="1">
                  <c:v>5</c:v>
                </c:pt>
                <c:pt idx="2">
                  <c:v>42</c:v>
                </c:pt>
                <c:pt idx="3">
                  <c:v>6</c:v>
                </c:pt>
                <c:pt idx="4">
                  <c:v>8</c:v>
                </c:pt>
                <c:pt idx="5">
                  <c:v>2</c:v>
                </c:pt>
                <c:pt idx="6">
                  <c:v>70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solidFill>
              <a:srgbClr val="5F686A"/>
            </a:solidFill>
          </c:spPr>
          <c:invertIfNegative val="0"/>
          <c:cat>
            <c:strRef>
              <c:f>Tabelle1!$A$2:$A$8</c:f>
              <c:strCache>
                <c:ptCount val="7"/>
                <c:pt idx="0">
                  <c:v>Anforderungsanalyse</c:v>
                </c:pt>
                <c:pt idx="1">
                  <c:v>Konzeptionierung</c:v>
                </c:pt>
                <c:pt idx="2">
                  <c:v>Entwicklung</c:v>
                </c:pt>
                <c:pt idx="3">
                  <c:v>Testumgebung</c:v>
                </c:pt>
                <c:pt idx="4">
                  <c:v>Dokumentation</c:v>
                </c:pt>
                <c:pt idx="5">
                  <c:v>Abnahme</c:v>
                </c:pt>
                <c:pt idx="6">
                  <c:v>Summe</c:v>
                </c:pt>
              </c:strCache>
            </c:strRef>
          </c:cat>
          <c:val>
            <c:numRef>
              <c:f>Tabelle1!$C$2:$C$8</c:f>
              <c:numCache>
                <c:formatCode>General</c:formatCode>
                <c:ptCount val="7"/>
                <c:pt idx="0">
                  <c:v>6</c:v>
                </c:pt>
                <c:pt idx="1">
                  <c:v>6</c:v>
                </c:pt>
                <c:pt idx="2">
                  <c:v>39</c:v>
                </c:pt>
                <c:pt idx="3">
                  <c:v>7</c:v>
                </c:pt>
                <c:pt idx="4">
                  <c:v>10</c:v>
                </c:pt>
                <c:pt idx="5">
                  <c:v>2</c:v>
                </c:pt>
                <c:pt idx="6">
                  <c:v>70</c:v>
                </c:pt>
              </c:numCache>
            </c:numRef>
          </c:val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Differenz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0"/>
              <c:layout>
                <c:manualLayout>
                  <c:x val="9.2591377466705559E-3"/>
                  <c:y val="7.633071520270881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6.1728395061728392E-3"/>
                  <c:y val="9.160193148917113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Tabelle1!$A$2:$A$8</c:f>
              <c:strCache>
                <c:ptCount val="7"/>
                <c:pt idx="0">
                  <c:v>Anforderungsanalyse</c:v>
                </c:pt>
                <c:pt idx="1">
                  <c:v>Konzeptionierung</c:v>
                </c:pt>
                <c:pt idx="2">
                  <c:v>Entwicklung</c:v>
                </c:pt>
                <c:pt idx="3">
                  <c:v>Testumgebung</c:v>
                </c:pt>
                <c:pt idx="4">
                  <c:v>Dokumentation</c:v>
                </c:pt>
                <c:pt idx="5">
                  <c:v>Abnahme</c:v>
                </c:pt>
                <c:pt idx="6">
                  <c:v>Summe</c:v>
                </c:pt>
              </c:strCache>
            </c:strRef>
          </c:cat>
          <c:val>
            <c:numRef>
              <c:f>Tabelle1!$D$2:$D$8</c:f>
              <c:numCache>
                <c:formatCode>General</c:formatCode>
                <c:ptCount val="7"/>
                <c:pt idx="0">
                  <c:v>-1</c:v>
                </c:pt>
                <c:pt idx="1">
                  <c:v>1</c:v>
                </c:pt>
                <c:pt idx="2">
                  <c:v>-3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95737856"/>
        <c:axId val="33056448"/>
      </c:barChart>
      <c:catAx>
        <c:axId val="95737856"/>
        <c:scaling>
          <c:orientation val="minMax"/>
        </c:scaling>
        <c:delete val="0"/>
        <c:axPos val="b"/>
        <c:majorTickMark val="out"/>
        <c:minorTickMark val="none"/>
        <c:tickLblPos val="nextTo"/>
        <c:crossAx val="33056448"/>
        <c:crosses val="autoZero"/>
        <c:auto val="1"/>
        <c:lblAlgn val="ctr"/>
        <c:lblOffset val="100"/>
        <c:noMultiLvlLbl val="0"/>
      </c:catAx>
      <c:valAx>
        <c:axId val="33056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5737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de-DE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95F06-636D-4AA6-8BD6-DC135C41E813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1F8F3-293F-4F8E-A2B6-47601FFEC6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72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Guten Tag,</a:t>
            </a:r>
            <a:r>
              <a:rPr lang="de-DE" baseline="0" dirty="0" smtClean="0"/>
              <a:t> mein Name ist Johannes Vehring</a:t>
            </a:r>
          </a:p>
          <a:p>
            <a:r>
              <a:rPr lang="de-DE" baseline="0" dirty="0" smtClean="0"/>
              <a:t>Ich präsentiere Ihnen meine Projektarbeit</a:t>
            </a:r>
          </a:p>
          <a:p>
            <a:r>
              <a:rPr lang="de-DE" baseline="0" dirty="0" smtClean="0"/>
              <a:t>Dabei handelt es sich um eine Webapplikation</a:t>
            </a:r>
          </a:p>
          <a:p>
            <a:r>
              <a:rPr lang="de-DE" baseline="0" dirty="0" smtClean="0"/>
              <a:t>In Form eines Geburtstagsmailing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321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Boilerplate</a:t>
            </a:r>
            <a:r>
              <a:rPr lang="de-DE" dirty="0" smtClean="0"/>
              <a:t> – </a:t>
            </a:r>
            <a:r>
              <a:rPr lang="de-DE" dirty="0" err="1" smtClean="0"/>
              <a:t>Grunt</a:t>
            </a:r>
            <a:r>
              <a:rPr lang="de-DE" dirty="0" smtClean="0"/>
              <a:t> (</a:t>
            </a:r>
            <a:r>
              <a:rPr lang="de-DE" dirty="0" err="1" smtClean="0"/>
              <a:t>Taskrunner</a:t>
            </a:r>
            <a:r>
              <a:rPr lang="de-DE" dirty="0" smtClean="0"/>
              <a:t>) und Bower</a:t>
            </a:r>
            <a:r>
              <a:rPr lang="de-DE" baseline="0" dirty="0" smtClean="0"/>
              <a:t> (zum installieren von Programmbibliotheken und Frameworks)</a:t>
            </a:r>
            <a:endParaRPr lang="de-DE" dirty="0" smtClean="0"/>
          </a:p>
          <a:p>
            <a:r>
              <a:rPr lang="de-DE" dirty="0" smtClean="0"/>
              <a:t>Architektur innerhalb</a:t>
            </a:r>
            <a:r>
              <a:rPr lang="de-DE" baseline="0" dirty="0" smtClean="0"/>
              <a:t> des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: MVC</a:t>
            </a:r>
          </a:p>
          <a:p>
            <a:r>
              <a:rPr lang="de-DE" baseline="0" dirty="0" smtClean="0"/>
              <a:t>(„Der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der URL kommt vom Modell“, „MVC-Architektur von backbone.js“)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38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Integriert Programmiersprachen im </a:t>
            </a:r>
            <a:r>
              <a:rPr lang="de-DE" dirty="0" err="1" smtClean="0"/>
              <a:t>Boilerplate</a:t>
            </a:r>
            <a:endParaRPr lang="de-DE" dirty="0" smtClean="0"/>
          </a:p>
          <a:p>
            <a:r>
              <a:rPr lang="de-DE" dirty="0" smtClean="0"/>
              <a:t>Bootstrap,</a:t>
            </a:r>
            <a:r>
              <a:rPr lang="de-DE" baseline="0" dirty="0" smtClean="0"/>
              <a:t> JSON</a:t>
            </a:r>
          </a:p>
          <a:p>
            <a:r>
              <a:rPr lang="de-DE" baseline="0" dirty="0" smtClean="0"/>
              <a:t>HTML, </a:t>
            </a:r>
            <a:r>
              <a:rPr lang="de-DE" baseline="0" dirty="0" err="1" smtClean="0"/>
              <a:t>Handlebars</a:t>
            </a:r>
            <a:endParaRPr lang="de-DE" baseline="0" dirty="0" smtClean="0"/>
          </a:p>
          <a:p>
            <a:r>
              <a:rPr lang="de-DE" baseline="0" dirty="0" smtClean="0"/>
              <a:t>CSS, </a:t>
            </a:r>
            <a:r>
              <a:rPr lang="de-DE" baseline="0" dirty="0" err="1" smtClean="0"/>
              <a:t>Less</a:t>
            </a:r>
            <a:endParaRPr lang="de-DE" baseline="0" dirty="0" smtClean="0"/>
          </a:p>
          <a:p>
            <a:r>
              <a:rPr lang="de-DE" baseline="0" dirty="0" smtClean="0"/>
              <a:t>JS, jQuery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60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Prototyp, der Webapplikation</a:t>
            </a:r>
          </a:p>
          <a:p>
            <a:r>
              <a:rPr lang="de-DE" dirty="0" smtClean="0"/>
              <a:t>Nur für PC</a:t>
            </a:r>
          </a:p>
          <a:p>
            <a:r>
              <a:rPr lang="de-DE" dirty="0" smtClean="0"/>
              <a:t>Noch kein </a:t>
            </a:r>
            <a:r>
              <a:rPr lang="de-DE" dirty="0" err="1" smtClean="0"/>
              <a:t>Responsives</a:t>
            </a:r>
            <a:r>
              <a:rPr lang="de-DE" baseline="0" dirty="0" smtClean="0"/>
              <a:t>-</a:t>
            </a:r>
            <a:r>
              <a:rPr lang="de-DE" dirty="0" smtClean="0"/>
              <a:t>Verhalten</a:t>
            </a:r>
          </a:p>
          <a:p>
            <a:r>
              <a:rPr lang="de-DE" dirty="0" smtClean="0"/>
              <a:t>Dies</a:t>
            </a:r>
            <a:r>
              <a:rPr lang="de-DE" baseline="0" dirty="0" smtClean="0"/>
              <a:t> gefiel der </a:t>
            </a:r>
            <a:r>
              <a:rPr lang="de-DE" baseline="0" dirty="0" err="1" smtClean="0"/>
              <a:t>Geschäftführung</a:t>
            </a:r>
            <a:r>
              <a:rPr lang="de-DE" baseline="0" dirty="0" smtClean="0"/>
              <a:t> gut,</a:t>
            </a:r>
          </a:p>
          <a:p>
            <a:r>
              <a:rPr lang="de-DE" baseline="0" dirty="0" smtClean="0"/>
              <a:t>So das ich dies als Grundlage verwenden konnte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756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Iterationsplan</a:t>
            </a:r>
            <a:r>
              <a:rPr lang="de-DE" baseline="0" dirty="0" smtClean="0"/>
              <a:t> erstellt</a:t>
            </a:r>
          </a:p>
          <a:p>
            <a:r>
              <a:rPr lang="de-DE" baseline="0" dirty="0" smtClean="0"/>
              <a:t>Stück für Stück – mobile </a:t>
            </a:r>
            <a:r>
              <a:rPr lang="de-DE" baseline="0" dirty="0" err="1" smtClean="0"/>
              <a:t>first</a:t>
            </a:r>
            <a:endParaRPr lang="de-DE" baseline="0" dirty="0" smtClean="0"/>
          </a:p>
          <a:p>
            <a:r>
              <a:rPr lang="de-DE" baseline="0" dirty="0" smtClean="0"/>
              <a:t>Tests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155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Qualitätssicherung</a:t>
            </a:r>
          </a:p>
          <a:p>
            <a:r>
              <a:rPr lang="de-DE" dirty="0" smtClean="0"/>
              <a:t>Nach</a:t>
            </a:r>
            <a:r>
              <a:rPr lang="de-DE" baseline="0" dirty="0" smtClean="0"/>
              <a:t> Jedem Implementierungsabschnitt -&gt; Tests</a:t>
            </a:r>
          </a:p>
          <a:p>
            <a:r>
              <a:rPr lang="de-DE" baseline="0" dirty="0" smtClean="0"/>
              <a:t>Abschlusstest der QS-Abteilung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388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Fertige</a:t>
            </a:r>
            <a:r>
              <a:rPr lang="de-DE" baseline="0" dirty="0" smtClean="0"/>
              <a:t> Webapplikation</a:t>
            </a:r>
          </a:p>
          <a:p>
            <a:r>
              <a:rPr lang="de-DE" baseline="0" dirty="0" smtClean="0"/>
              <a:t>Mobile </a:t>
            </a:r>
            <a:r>
              <a:rPr lang="de-DE" baseline="0" dirty="0" err="1" smtClean="0"/>
              <a:t>Landscape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88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einer JSON-Datei</a:t>
            </a:r>
            <a:r>
              <a:rPr lang="de-DE" baseline="0" dirty="0" smtClean="0"/>
              <a:t> wird der Content gepflegt,</a:t>
            </a:r>
          </a:p>
          <a:p>
            <a:r>
              <a:rPr lang="de-DE" baseline="0" dirty="0" smtClean="0"/>
              <a:t>Da hier kein Text vorhanden ist, kann man hier nur die Pflege der einzelnen</a:t>
            </a:r>
          </a:p>
          <a:p>
            <a:r>
              <a:rPr lang="de-DE" baseline="0" dirty="0" smtClean="0"/>
              <a:t>Element-Abschnitte 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392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 ersten </a:t>
            </a:r>
            <a:r>
              <a:rPr lang="de-DE" dirty="0" err="1" smtClean="0"/>
              <a:t>Handlebars</a:t>
            </a:r>
            <a:r>
              <a:rPr lang="de-DE" dirty="0" smtClean="0"/>
              <a:t>-code-Abschnitt </a:t>
            </a:r>
            <a:r>
              <a:rPr lang="de-DE" baseline="0" dirty="0" smtClean="0"/>
              <a:t>ist das HTML Template von der </a:t>
            </a:r>
            <a:r>
              <a:rPr lang="de-DE" baseline="0" dirty="0" err="1" smtClean="0"/>
              <a:t>fragment-letters</a:t>
            </a:r>
            <a:r>
              <a:rPr lang="de-DE" baseline="0" dirty="0" smtClean="0"/>
              <a:t> zusehen</a:t>
            </a:r>
          </a:p>
          <a:p>
            <a:r>
              <a:rPr lang="de-DE" baseline="0" dirty="0" smtClean="0"/>
              <a:t>Im zweiten </a:t>
            </a:r>
            <a:r>
              <a:rPr lang="de-DE" dirty="0" err="1" smtClean="0"/>
              <a:t>Handlebars</a:t>
            </a:r>
            <a:r>
              <a:rPr lang="de-DE" dirty="0" smtClean="0"/>
              <a:t>-code-Abschnitt</a:t>
            </a:r>
            <a:r>
              <a:rPr lang="de-DE" baseline="0" dirty="0" smtClean="0"/>
              <a:t> ist zu sehen, das über eine schleife </a:t>
            </a:r>
          </a:p>
          <a:p>
            <a:r>
              <a:rPr lang="de-DE" baseline="0" dirty="0" smtClean="0"/>
              <a:t>„each“ die einzelnen </a:t>
            </a:r>
            <a:r>
              <a:rPr lang="de-DE" baseline="0" dirty="0" err="1" smtClean="0"/>
              <a:t>flower</a:t>
            </a:r>
            <a:r>
              <a:rPr lang="de-DE" baseline="0" dirty="0" smtClean="0"/>
              <a:t>-fragments wie in der JSON-Datei gesehen iteriert wird</a:t>
            </a:r>
          </a:p>
          <a:p>
            <a:r>
              <a:rPr lang="de-DE" baseline="0" dirty="0" smtClean="0"/>
              <a:t>Und so Die Blüte zusammen gebaut wird</a:t>
            </a:r>
          </a:p>
          <a:p>
            <a:r>
              <a:rPr lang="de-DE" baseline="0" dirty="0" smtClean="0"/>
              <a:t>So ist es möglich, nur ein HTML-Template mit </a:t>
            </a:r>
            <a:r>
              <a:rPr lang="de-DE" baseline="0" dirty="0" err="1" smtClean="0"/>
              <a:t>Handlebars</a:t>
            </a:r>
            <a:endParaRPr lang="de-DE" baseline="0" dirty="0" smtClean="0"/>
          </a:p>
          <a:p>
            <a:r>
              <a:rPr lang="de-DE" baseline="0" dirty="0" smtClean="0"/>
              <a:t>Zu erstellen, und beliebig viel Blumen erzeugen zu können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17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Bleiben</a:t>
            </a:r>
            <a:r>
              <a:rPr lang="de-DE" baseline="0" dirty="0" smtClean="0"/>
              <a:t> wir bei der Blume und sehen uns eine </a:t>
            </a:r>
            <a:r>
              <a:rPr lang="de-DE" baseline="0" dirty="0" err="1" smtClean="0"/>
              <a:t>Less</a:t>
            </a:r>
            <a:r>
              <a:rPr lang="de-DE" baseline="0" dirty="0" smtClean="0"/>
              <a:t> Datei an, dies ist eine</a:t>
            </a:r>
          </a:p>
          <a:p>
            <a:r>
              <a:rPr lang="de-DE" baseline="0" dirty="0" smtClean="0"/>
              <a:t>CSS - Animation erkennt man am @</a:t>
            </a:r>
            <a:r>
              <a:rPr lang="de-DE" baseline="0" dirty="0" err="1" smtClean="0"/>
              <a:t>keyframe</a:t>
            </a:r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Hier werden die Blütenblätter um 25% vergrößert,</a:t>
            </a:r>
          </a:p>
          <a:p>
            <a:r>
              <a:rPr lang="de-DE" baseline="0" dirty="0" smtClean="0"/>
              <a:t>Als auch das rotieren der der Blüte von links nach rechts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920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Hier findet der Aufruf der Animation statt</a:t>
            </a:r>
          </a:p>
          <a:p>
            <a:r>
              <a:rPr lang="de-DE" dirty="0" smtClean="0"/>
              <a:t>Sowie</a:t>
            </a:r>
            <a:r>
              <a:rPr lang="de-DE" baseline="0" dirty="0" smtClean="0"/>
              <a:t> das setzen der Properties für die Animation</a:t>
            </a:r>
          </a:p>
          <a:p>
            <a:r>
              <a:rPr lang="de-DE" baseline="0" dirty="0" smtClean="0"/>
              <a:t>(So ist es möglich ein und die selbe Animation für</a:t>
            </a:r>
          </a:p>
          <a:p>
            <a:r>
              <a:rPr lang="de-DE" baseline="0" dirty="0" smtClean="0"/>
              <a:t>Unterschiedliche Properties zu verwenden)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51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Auf folgende Punkte gehe ich näher drauf ein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Unternehmen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Einleitung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2835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Sun.js – wenn es regnet und die Sonne geklickt wird!</a:t>
            </a:r>
          </a:p>
          <a:p>
            <a:r>
              <a:rPr lang="de-DE" dirty="0" smtClean="0"/>
              <a:t>Regen und Wolken verschwinden</a:t>
            </a:r>
            <a:r>
              <a:rPr lang="de-DE" baseline="0" dirty="0" smtClean="0"/>
              <a:t> – Sonne erscheint und bekommt über die setTimeout-function</a:t>
            </a:r>
          </a:p>
          <a:p>
            <a:r>
              <a:rPr lang="de-DE" baseline="0" dirty="0" smtClean="0"/>
              <a:t>Eine </a:t>
            </a:r>
            <a:r>
              <a:rPr lang="de-DE" baseline="0" dirty="0" err="1" smtClean="0"/>
              <a:t>set-sun-shine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gesetzt, die sie 7 Sekunden später scheinen lässt.</a:t>
            </a:r>
          </a:p>
          <a:p>
            <a:r>
              <a:rPr lang="de-DE" baseline="0" dirty="0" smtClean="0"/>
              <a:t>Parameter der setTimeout function: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144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 Positionieren </a:t>
            </a:r>
            <a:r>
              <a:rPr lang="de-DE" baseline="0" dirty="0" smtClean="0"/>
              <a:t>der Buchstaben, gab es Probleme, dies nur mit CSS zu realisieren</a:t>
            </a:r>
          </a:p>
          <a:p>
            <a:r>
              <a:rPr lang="de-DE" baseline="0" dirty="0" smtClean="0"/>
              <a:t>Probleme mit: Position: relative, absolute, </a:t>
            </a:r>
            <a:r>
              <a:rPr lang="de-DE" baseline="0" dirty="0" err="1" smtClean="0"/>
              <a:t>fixed</a:t>
            </a:r>
            <a:endParaRPr lang="de-DE" baseline="0" dirty="0" smtClean="0"/>
          </a:p>
          <a:p>
            <a:r>
              <a:rPr lang="de-DE" baseline="0" dirty="0" smtClean="0"/>
              <a:t>Lösung mit JS – unter der Verwendung der Parabel</a:t>
            </a:r>
          </a:p>
          <a:p>
            <a:r>
              <a:rPr lang="de-DE" baseline="0" dirty="0" smtClean="0"/>
              <a:t>Mit der Parabel konnte der Bogen sicher gestellt werden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564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Für jeden einzelnen Buchstaben wird die Position ermittelt</a:t>
            </a:r>
          </a:p>
          <a:p>
            <a:r>
              <a:rPr lang="de-DE" dirty="0" smtClean="0"/>
              <a:t>Dabei werden </a:t>
            </a:r>
            <a:r>
              <a:rPr lang="de-DE" dirty="0" err="1" smtClean="0"/>
              <a:t>Left</a:t>
            </a:r>
            <a:r>
              <a:rPr lang="de-DE" dirty="0" smtClean="0"/>
              <a:t> und Top vergeben</a:t>
            </a:r>
          </a:p>
          <a:p>
            <a:r>
              <a:rPr lang="de-DE" dirty="0" err="1" smtClean="0"/>
              <a:t>Left</a:t>
            </a:r>
            <a:r>
              <a:rPr lang="de-DE" dirty="0" smtClean="0"/>
              <a:t> wird errechnet</a:t>
            </a:r>
          </a:p>
          <a:p>
            <a:r>
              <a:rPr lang="de-DE" dirty="0" smtClean="0"/>
              <a:t>Der Wert für Top wird über die Parabel ermittelt</a:t>
            </a:r>
          </a:p>
          <a:p>
            <a:r>
              <a:rPr lang="de-DE" dirty="0" smtClean="0"/>
              <a:t>Wobei der</a:t>
            </a:r>
            <a:r>
              <a:rPr lang="de-DE" baseline="0" dirty="0" smtClean="0"/>
              <a:t> Parameter a sowohl die Öffnung(oben / unten) als auch</a:t>
            </a:r>
          </a:p>
          <a:p>
            <a:r>
              <a:rPr lang="de-DE" baseline="0" dirty="0" smtClean="0"/>
              <a:t>Die Breite der Parabel bestimmt.</a:t>
            </a:r>
          </a:p>
          <a:p>
            <a:r>
              <a:rPr lang="de-DE" baseline="0" dirty="0" smtClean="0"/>
              <a:t>Dieser Wert für a, wird beim Aufruf der Function animateHappyBirthday mit übergeben</a:t>
            </a:r>
          </a:p>
          <a:p>
            <a:r>
              <a:rPr lang="de-DE" baseline="0" dirty="0" smtClean="0"/>
              <a:t>Aus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-C wird die Verschiebung auf der X-Achse errechnet </a:t>
            </a:r>
          </a:p>
          <a:p>
            <a:r>
              <a:rPr lang="de-DE" baseline="0" dirty="0" smtClean="0"/>
              <a:t>C bestimmt die Verschiebung auf der Y-Achse</a:t>
            </a:r>
          </a:p>
          <a:p>
            <a:r>
              <a:rPr lang="de-DE" baseline="0" dirty="0" smtClean="0"/>
              <a:t>Mit topPadding wird noch ein zusätzlicher Wert übergeben,</a:t>
            </a:r>
          </a:p>
          <a:p>
            <a:r>
              <a:rPr lang="de-DE" baseline="0" dirty="0" err="1" smtClean="0"/>
              <a:t>welchder</a:t>
            </a:r>
            <a:r>
              <a:rPr lang="de-DE" baseline="0" dirty="0" smtClean="0"/>
              <a:t> für jeden Wert auf der </a:t>
            </a:r>
            <a:r>
              <a:rPr lang="de-DE" baseline="0" dirty="0" err="1" smtClean="0"/>
              <a:t>y-achse</a:t>
            </a:r>
            <a:r>
              <a:rPr lang="de-DE" baseline="0" dirty="0" smtClean="0"/>
              <a:t> hinzu addiert wird.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50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Soll – Ist Analyse</a:t>
            </a:r>
          </a:p>
          <a:p>
            <a:r>
              <a:rPr lang="de-DE" dirty="0" smtClean="0"/>
              <a:t>Minimale Differenzen</a:t>
            </a:r>
          </a:p>
          <a:p>
            <a:r>
              <a:rPr lang="de-DE" dirty="0" smtClean="0"/>
              <a:t>Vorgegebene</a:t>
            </a:r>
            <a:r>
              <a:rPr lang="de-DE" baseline="0" dirty="0" smtClean="0"/>
              <a:t> Zeit von 70h konnte eingehalten werden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061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r>
              <a:rPr lang="de-DE" baseline="0" dirty="0" smtClean="0"/>
              <a:t>:</a:t>
            </a:r>
          </a:p>
          <a:p>
            <a:r>
              <a:rPr lang="de-DE" baseline="0" dirty="0" smtClean="0"/>
              <a:t>Zukunft, ob es sich gelohnt hat</a:t>
            </a:r>
          </a:p>
          <a:p>
            <a:r>
              <a:rPr lang="de-DE" baseline="0" dirty="0" smtClean="0"/>
              <a:t>Einschätzung des Projektmanagements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7205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Zum</a:t>
            </a:r>
            <a:r>
              <a:rPr lang="de-DE" baseline="0" dirty="0" smtClean="0"/>
              <a:t> Schluss noch das Quellenverzeichnis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548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Mein Praktikum habe</a:t>
            </a:r>
            <a:r>
              <a:rPr lang="de-DE" baseline="0" dirty="0" smtClean="0"/>
              <a:t> ich in der Firma t</a:t>
            </a:r>
            <a:r>
              <a:rPr lang="de-DE" dirty="0" smtClean="0"/>
              <a:t>8y</a:t>
            </a:r>
          </a:p>
          <a:p>
            <a:r>
              <a:rPr lang="de-DE" dirty="0" smtClean="0"/>
              <a:t>40</a:t>
            </a:r>
            <a:r>
              <a:rPr lang="de-DE" baseline="0" dirty="0" smtClean="0"/>
              <a:t> Mitarbeiter</a:t>
            </a:r>
          </a:p>
          <a:p>
            <a:r>
              <a:rPr lang="de-DE" baseline="0" dirty="0" smtClean="0"/>
              <a:t>Sieht sich als technischer Dienstleister</a:t>
            </a:r>
          </a:p>
          <a:p>
            <a:r>
              <a:rPr lang="de-DE" baseline="0" dirty="0" smtClean="0"/>
              <a:t>Setzt Webprojekte in lauffähige Webapplikationen um</a:t>
            </a:r>
          </a:p>
          <a:p>
            <a:r>
              <a:rPr lang="de-DE" baseline="0" dirty="0" smtClean="0"/>
              <a:t>Eher wenig Kundenkontakt, Kontakt mit Werbefirmen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14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aseline="0" dirty="0" smtClean="0"/>
              <a:t>Projektziel: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Kundenbindung zu festigen (und sich durch das Geburtstagmailing immer wieder positive in Erinnerung zu rufen)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und die daraus folgende Festigung </a:t>
            </a:r>
            <a:r>
              <a:rPr lang="de-DE" baseline="0" smtClean="0"/>
              <a:t>der Auftragslage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0" indent="0">
              <a:buFontTx/>
              <a:buNone/>
            </a:pPr>
            <a:r>
              <a:rPr lang="de-DE" baseline="0" dirty="0" smtClean="0"/>
              <a:t>An dieser Stelle möchte ich Ihnen kurz das Geburtstagsmailing vorstellen:</a:t>
            </a:r>
          </a:p>
          <a:p>
            <a:pPr marL="0" indent="0">
              <a:buFontTx/>
              <a:buNone/>
            </a:pPr>
            <a:r>
              <a:rPr lang="de-DE" baseline="0" dirty="0" smtClean="0"/>
              <a:t>-  Von einem Projektmanager wird eine email an einem Kunden versendet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Auf der email ist eine Verlinkung zum Geburtstagsmailing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Nachdem der Kunde sich verlinkt hat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Muss er selbst auf der Webseite heraus finden,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Welche Elemente </a:t>
            </a:r>
            <a:r>
              <a:rPr lang="de-DE" baseline="0" dirty="0" err="1" smtClean="0"/>
              <a:t>cklickbar</a:t>
            </a:r>
            <a:r>
              <a:rPr lang="de-DE" baseline="0" dirty="0" smtClean="0"/>
              <a:t> sind und welche nicht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bzw. welche per Touch-Geste ausgelöst werden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Zum Schluss wird der Kunde mit einem „Happy </a:t>
            </a:r>
            <a:r>
              <a:rPr lang="de-DE" baseline="0" dirty="0" err="1" smtClean="0"/>
              <a:t>Birthday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Dear</a:t>
            </a:r>
            <a:r>
              <a:rPr lang="de-DE" baseline="0" dirty="0" smtClean="0"/>
              <a:t>“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Und seinem Namen </a:t>
            </a:r>
            <a:r>
              <a:rPr lang="de-DE" baseline="0" dirty="0" err="1" smtClean="0"/>
              <a:t>beglückwunscht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32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 smtClean="0">
                <a:solidFill>
                  <a:schemeClr val="accent6">
                    <a:lumMod val="75000"/>
                  </a:schemeClr>
                </a:solidFill>
              </a:rPr>
              <a:t>Geburtstagsmailing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 Responsive </a:t>
            </a:r>
            <a:r>
              <a:rPr lang="de-DE" dirty="0" smtClean="0"/>
              <a:t>Webapplikation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Anforderungsanalyse 7h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Konzeptionierung 5h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Entwicklung 42h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Testumgebung 6h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Dokumentation 8h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Abnahme 2h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Entwicklungsprozess:</a:t>
            </a:r>
          </a:p>
          <a:p>
            <a:r>
              <a:rPr lang="de-DE" dirty="0" smtClean="0"/>
              <a:t>Eine</a:t>
            </a:r>
            <a:r>
              <a:rPr lang="de-DE" baseline="0" dirty="0" smtClean="0"/>
              <a:t> Art: </a:t>
            </a:r>
            <a:r>
              <a:rPr lang="de-DE" dirty="0" smtClean="0"/>
              <a:t>Agile</a:t>
            </a:r>
            <a:r>
              <a:rPr lang="de-DE" baseline="0" dirty="0" smtClean="0"/>
              <a:t> Softwareentwicklung</a:t>
            </a:r>
          </a:p>
          <a:p>
            <a:r>
              <a:rPr lang="de-DE" baseline="0" dirty="0" smtClean="0"/>
              <a:t>Einzelne Abschnitte programmiert – Abnahme – Test</a:t>
            </a:r>
          </a:p>
          <a:p>
            <a:r>
              <a:rPr lang="de-DE" baseline="0" dirty="0" err="1" smtClean="0"/>
              <a:t>Responsive</a:t>
            </a:r>
            <a:r>
              <a:rPr lang="de-DE" baseline="0" dirty="0" smtClean="0"/>
              <a:t> Webapplikation, daher Mobile-First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9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</a:t>
            </a:r>
            <a:r>
              <a:rPr lang="de-DE" baseline="0" dirty="0" smtClean="0"/>
              <a:t> einzelnen Stundensätze sind mir von t8y vorgegeben worden:</a:t>
            </a:r>
            <a:endParaRPr lang="de-DE" dirty="0" smtClean="0"/>
          </a:p>
          <a:p>
            <a:r>
              <a:rPr lang="de-DE" dirty="0" smtClean="0"/>
              <a:t>Errechnen sich auf 1.883</a:t>
            </a:r>
            <a:r>
              <a:rPr lang="de-DE" baseline="0" dirty="0" smtClean="0"/>
              <a:t> €</a:t>
            </a:r>
          </a:p>
          <a:p>
            <a:r>
              <a:rPr lang="de-DE" baseline="0" dirty="0" smtClean="0"/>
              <a:t>Umschüler: 5 €</a:t>
            </a:r>
          </a:p>
          <a:p>
            <a:r>
              <a:rPr lang="de-DE" baseline="0" dirty="0" smtClean="0"/>
              <a:t>Mitarbeiter: 27,50 €</a:t>
            </a:r>
          </a:p>
          <a:p>
            <a:r>
              <a:rPr lang="de-DE" baseline="0" dirty="0" smtClean="0"/>
              <a:t>Ressourcennutzung: 18 €</a:t>
            </a:r>
          </a:p>
          <a:p>
            <a:r>
              <a:rPr lang="de-DE" baseline="0" dirty="0" smtClean="0"/>
              <a:t>Code-Review: Überprüfung der Applikation, Verbesserung des Codes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7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Nicht-</a:t>
            </a:r>
            <a:r>
              <a:rPr lang="de-DE" baseline="0" dirty="0" smtClean="0"/>
              <a:t>monetäre Vorteile sind der Grund für dies Projekt</a:t>
            </a:r>
          </a:p>
          <a:p>
            <a:r>
              <a:rPr lang="de-DE" baseline="0" dirty="0" smtClean="0"/>
              <a:t>Kunden „Glücklich“ stellen, </a:t>
            </a:r>
          </a:p>
          <a:p>
            <a:r>
              <a:rPr lang="de-DE" baseline="0" dirty="0" smtClean="0"/>
              <a:t>Sich positive in Erinnerung zu rufen um so langfristige Zusammenarbeit zu untermauern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796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Zielplattform</a:t>
            </a:r>
            <a:r>
              <a:rPr lang="de-DE" baseline="0" dirty="0" smtClean="0"/>
              <a:t> ist das</a:t>
            </a:r>
            <a:r>
              <a:rPr lang="de-DE" dirty="0" smtClean="0"/>
              <a:t> WWW</a:t>
            </a:r>
          </a:p>
          <a:p>
            <a:r>
              <a:rPr lang="de-DE" dirty="0" smtClean="0"/>
              <a:t>Alle gebräuchlichen</a:t>
            </a:r>
            <a:r>
              <a:rPr lang="de-DE" baseline="0" dirty="0" smtClean="0"/>
              <a:t> Endgeräte: </a:t>
            </a:r>
            <a:r>
              <a:rPr lang="de-DE" dirty="0" smtClean="0"/>
              <a:t>Handy</a:t>
            </a:r>
            <a:r>
              <a:rPr lang="de-DE" baseline="0" dirty="0" smtClean="0"/>
              <a:t>, Tablet, PC aufrufbar sein.</a:t>
            </a:r>
          </a:p>
          <a:p>
            <a:r>
              <a:rPr lang="de-DE" baseline="0" dirty="0" smtClean="0"/>
              <a:t>Sowie in den modernen Browsern, die CSS3 unter stützen</a:t>
            </a:r>
          </a:p>
          <a:p>
            <a:r>
              <a:rPr lang="de-DE" baseline="0" dirty="0" smtClean="0"/>
              <a:t>Bezogen auf den deutschen Markt bzw.</a:t>
            </a:r>
          </a:p>
          <a:p>
            <a:r>
              <a:rPr lang="de-DE" baseline="0" dirty="0" smtClean="0"/>
              <a:t>Abhängig von der User 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F8F3-293F-4F8E-A2B6-47601FFEC6A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6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11.02.2016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10" Type="http://schemas.openxmlformats.org/officeDocument/2006/relationships/image" Target="../media/image24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de/search?site=imghp&amp;tbm=isch&amp;source=hp&amp;biw=1920&amp;bih=995&amp;q=bilder&amp;oq=bilder&amp;gs_l=im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8y.com/home.html" TargetMode="External"/><Relationship Id="rId4" Type="http://schemas.openxmlformats.org/officeDocument/2006/relationships/hyperlink" Target="http://de.freepik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848872" cy="3240360"/>
          </a:xfrm>
        </p:spPr>
        <p:txBody>
          <a:bodyPr tIns="0">
            <a:normAutofit/>
          </a:bodyPr>
          <a:lstStyle/>
          <a:p>
            <a:r>
              <a:rPr lang="de-DE" sz="6000" b="1" dirty="0">
                <a:solidFill>
                  <a:srgbClr val="009FE3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Entwicklung einer </a:t>
            </a:r>
            <a:r>
              <a:rPr lang="de-DE" sz="6000" b="1" dirty="0" smtClean="0">
                <a:solidFill>
                  <a:srgbClr val="009FE3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Webapplikation</a:t>
            </a:r>
            <a:r>
              <a:rPr lang="de-DE" sz="4800" dirty="0"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de-DE" sz="4800" dirty="0"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DE" sz="3600" b="1" dirty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Geburtstagsmailing</a:t>
            </a:r>
            <a:r>
              <a:rPr lang="de-DE" sz="3600" dirty="0"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de-DE" sz="3600" dirty="0"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de-DE" sz="3600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/>
          <a:lstStyle/>
          <a:p>
            <a:r>
              <a:rPr lang="de-DE" sz="2400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 V</a:t>
            </a:r>
            <a:endParaRPr lang="de-DE" sz="2400" dirty="0">
              <a:solidFill>
                <a:srgbClr val="5F686A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Straße 1</a:t>
            </a:r>
            <a:endParaRPr lang="de-DE" sz="2400" dirty="0">
              <a:solidFill>
                <a:srgbClr val="5F686A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2400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2 </a:t>
            </a:r>
            <a:r>
              <a:rPr lang="de-DE" sz="2400" dirty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Hamburg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9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Entwurfsphase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01366"/>
            <a:ext cx="1800000" cy="1473382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04864"/>
            <a:ext cx="7582046" cy="3240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48" y="811615"/>
            <a:ext cx="720000" cy="66746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806414"/>
            <a:ext cx="720000" cy="6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0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Entwurfsphase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698" y="551206"/>
            <a:ext cx="3096000" cy="89836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7" y="2394058"/>
            <a:ext cx="1514475" cy="6096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516103"/>
            <a:ext cx="1943100" cy="10668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641" y="4149080"/>
            <a:ext cx="1440000" cy="144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90" y="4149080"/>
            <a:ext cx="1440000" cy="1440000"/>
          </a:xfrm>
          <a:prstGeom prst="rect">
            <a:avLst/>
          </a:prstGeom>
        </p:spPr>
      </p:pic>
      <p:pic>
        <p:nvPicPr>
          <p:cNvPr id="17" name="Inhaltsplatzhalter 16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6512"/>
            <a:ext cx="1612800" cy="1440000"/>
          </a:xfr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96858"/>
            <a:ext cx="1440000" cy="144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588" y="2132856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Entwurfsphase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764704"/>
            <a:ext cx="448017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Entwurfsphase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5658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de-DE" sz="4000" b="1" dirty="0" smtClean="0">
                <a:solidFill>
                  <a:srgbClr val="009FE3"/>
                </a:solidFill>
                <a:latin typeface="+mj-lt"/>
              </a:rPr>
              <a:t>Iterationsplan</a:t>
            </a:r>
            <a:endParaRPr lang="de-DE" sz="4000" b="1" dirty="0">
              <a:solidFill>
                <a:srgbClr val="009FE3"/>
              </a:solidFill>
              <a:latin typeface="+mj-lt"/>
            </a:endParaRPr>
          </a:p>
          <a:p>
            <a:pPr lvl="0">
              <a:lnSpc>
                <a:spcPts val="4200"/>
              </a:lnSpc>
            </a:pPr>
            <a:r>
              <a:rPr lang="de-DE" sz="2800" b="1" dirty="0" smtClean="0">
                <a:solidFill>
                  <a:srgbClr val="5F686A"/>
                </a:solidFill>
              </a:rPr>
              <a:t>Grafische </a:t>
            </a:r>
            <a:r>
              <a:rPr lang="de-DE" sz="2800" b="1" dirty="0">
                <a:solidFill>
                  <a:srgbClr val="5F686A"/>
                </a:solidFill>
              </a:rPr>
              <a:t>Oberfläche </a:t>
            </a:r>
            <a:r>
              <a:rPr lang="de-DE" sz="2800" dirty="0">
                <a:solidFill>
                  <a:srgbClr val="5F686A"/>
                </a:solidFill>
              </a:rPr>
              <a:t>– </a:t>
            </a:r>
            <a:r>
              <a:rPr lang="de-DE" sz="2800" dirty="0" smtClean="0">
                <a:solidFill>
                  <a:srgbClr val="5F686A"/>
                </a:solidFill>
              </a:rPr>
              <a:t>mobile </a:t>
            </a:r>
            <a:r>
              <a:rPr lang="de-DE" sz="2800" dirty="0">
                <a:solidFill>
                  <a:srgbClr val="5F686A"/>
                </a:solidFill>
              </a:rPr>
              <a:t>Version</a:t>
            </a:r>
            <a:endParaRPr lang="de-DE" sz="2800" b="1" dirty="0">
              <a:solidFill>
                <a:srgbClr val="5F686A"/>
              </a:solidFill>
            </a:endParaRPr>
          </a:p>
          <a:p>
            <a:pPr lvl="1">
              <a:lnSpc>
                <a:spcPts val="4200"/>
              </a:lnSpc>
            </a:pPr>
            <a:r>
              <a:rPr lang="de-DE" dirty="0" smtClean="0">
                <a:solidFill>
                  <a:srgbClr val="5F686A"/>
                </a:solidFill>
              </a:rPr>
              <a:t>Himmel</a:t>
            </a:r>
            <a:r>
              <a:rPr lang="de-DE" dirty="0">
                <a:solidFill>
                  <a:srgbClr val="5F686A"/>
                </a:solidFill>
              </a:rPr>
              <a:t>, Erde, Blumen, </a:t>
            </a:r>
            <a:r>
              <a:rPr lang="de-DE" dirty="0" smtClean="0">
                <a:solidFill>
                  <a:srgbClr val="5F686A"/>
                </a:solidFill>
              </a:rPr>
              <a:t>Sonne</a:t>
            </a:r>
            <a:endParaRPr lang="de-DE" b="1" dirty="0">
              <a:solidFill>
                <a:srgbClr val="5F686A"/>
              </a:solidFill>
            </a:endParaRPr>
          </a:p>
          <a:p>
            <a:pPr>
              <a:lnSpc>
                <a:spcPts val="4200"/>
              </a:lnSpc>
            </a:pPr>
            <a:r>
              <a:rPr lang="de-DE" sz="2800" b="1" dirty="0" smtClean="0">
                <a:solidFill>
                  <a:srgbClr val="5F686A"/>
                </a:solidFill>
              </a:rPr>
              <a:t>Klick-Funktionalität:</a:t>
            </a:r>
            <a:r>
              <a:rPr lang="de-DE" sz="2800" dirty="0" smtClean="0">
                <a:solidFill>
                  <a:srgbClr val="5F686A"/>
                </a:solidFill>
              </a:rPr>
              <a:t> </a:t>
            </a:r>
            <a:r>
              <a:rPr lang="de-DE" sz="2800" dirty="0">
                <a:solidFill>
                  <a:srgbClr val="5F686A"/>
                </a:solidFill>
              </a:rPr>
              <a:t>Blumen, Wolken, </a:t>
            </a:r>
            <a:r>
              <a:rPr lang="de-DE" sz="2800" dirty="0" smtClean="0">
                <a:solidFill>
                  <a:srgbClr val="5F686A"/>
                </a:solidFill>
              </a:rPr>
              <a:t>Sonne</a:t>
            </a:r>
            <a:endParaRPr lang="de-DE" sz="2800" b="1" dirty="0">
              <a:solidFill>
                <a:srgbClr val="5F686A"/>
              </a:solidFill>
            </a:endParaRPr>
          </a:p>
          <a:p>
            <a:pPr lvl="0">
              <a:lnSpc>
                <a:spcPts val="4200"/>
              </a:lnSpc>
            </a:pPr>
            <a:r>
              <a:rPr lang="de-DE" sz="2800" b="1" dirty="0" smtClean="0">
                <a:solidFill>
                  <a:srgbClr val="5F686A"/>
                </a:solidFill>
              </a:rPr>
              <a:t>Regen</a:t>
            </a:r>
            <a:endParaRPr lang="de-DE" sz="2800" b="1" dirty="0">
              <a:solidFill>
                <a:srgbClr val="5F686A"/>
              </a:solidFill>
            </a:endParaRPr>
          </a:p>
          <a:p>
            <a:pPr lvl="0">
              <a:lnSpc>
                <a:spcPts val="4200"/>
              </a:lnSpc>
            </a:pPr>
            <a:r>
              <a:rPr lang="de-DE" sz="2800" b="1" dirty="0" smtClean="0">
                <a:solidFill>
                  <a:srgbClr val="5F686A"/>
                </a:solidFill>
              </a:rPr>
              <a:t>Animationslogik:</a:t>
            </a:r>
            <a:r>
              <a:rPr lang="de-DE" sz="2800" dirty="0" smtClean="0">
                <a:solidFill>
                  <a:srgbClr val="5F686A"/>
                </a:solidFill>
              </a:rPr>
              <a:t> Wolken, Sonne, Blumen</a:t>
            </a:r>
            <a:endParaRPr lang="de-DE" sz="2800" b="1" dirty="0">
              <a:solidFill>
                <a:srgbClr val="5F686A"/>
              </a:solidFill>
            </a:endParaRPr>
          </a:p>
          <a:p>
            <a:pPr>
              <a:lnSpc>
                <a:spcPts val="4200"/>
              </a:lnSpc>
            </a:pPr>
            <a:r>
              <a:rPr lang="de-DE" sz="2800" dirty="0">
                <a:solidFill>
                  <a:srgbClr val="5F686A"/>
                </a:solidFill>
              </a:rPr>
              <a:t>Grafische Oberfläche </a:t>
            </a:r>
            <a:r>
              <a:rPr lang="de-DE" sz="2800" dirty="0" smtClean="0">
                <a:solidFill>
                  <a:srgbClr val="5F686A"/>
                </a:solidFill>
              </a:rPr>
              <a:t>– </a:t>
            </a:r>
            <a:r>
              <a:rPr lang="de-DE" sz="2800" b="1" dirty="0" err="1" smtClean="0">
                <a:solidFill>
                  <a:srgbClr val="5F686A"/>
                </a:solidFill>
              </a:rPr>
              <a:t>tablet</a:t>
            </a:r>
            <a:r>
              <a:rPr lang="de-DE" sz="2800" dirty="0" smtClean="0">
                <a:solidFill>
                  <a:srgbClr val="5F686A"/>
                </a:solidFill>
              </a:rPr>
              <a:t> Version …</a:t>
            </a:r>
          </a:p>
          <a:p>
            <a:pPr lvl="0">
              <a:lnSpc>
                <a:spcPts val="4200"/>
              </a:lnSpc>
            </a:pPr>
            <a:r>
              <a:rPr lang="de-DE" sz="2800" dirty="0">
                <a:solidFill>
                  <a:srgbClr val="5F686A"/>
                </a:solidFill>
              </a:rPr>
              <a:t>Grafische Oberfläche –</a:t>
            </a:r>
            <a:r>
              <a:rPr lang="de-DE" sz="2800" dirty="0" smtClean="0">
                <a:solidFill>
                  <a:srgbClr val="5F686A"/>
                </a:solidFill>
              </a:rPr>
              <a:t> </a:t>
            </a:r>
            <a:r>
              <a:rPr lang="de-DE" sz="2800" b="1" dirty="0" err="1" smtClean="0">
                <a:solidFill>
                  <a:srgbClr val="5F686A"/>
                </a:solidFill>
              </a:rPr>
              <a:t>desktop</a:t>
            </a:r>
            <a:r>
              <a:rPr lang="de-DE" sz="2800" dirty="0" smtClean="0">
                <a:solidFill>
                  <a:srgbClr val="5F686A"/>
                </a:solidFill>
              </a:rPr>
              <a:t> Version …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854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Entwurfsphase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780928"/>
            <a:ext cx="4543425" cy="2257425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800"/>
            <a:ext cx="30575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Entwurfsphase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Implementierungsphase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22" y="692696"/>
            <a:ext cx="4482240" cy="252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443844"/>
            <a:ext cx="4511612" cy="2520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0"/>
            <a:ext cx="39239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   Implementierungsphase</a:t>
            </a:r>
            <a:endParaRPr lang="de-DE" sz="2400" u="sng" dirty="0">
              <a:solidFill>
                <a:srgbClr val="5F68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4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Entwurfsphase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Implementierungsphase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12831" y="908720"/>
            <a:ext cx="79879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. . .    </a:t>
            </a:r>
            <a:r>
              <a:rPr lang="en-US" sz="1600" dirty="0" smtClean="0">
                <a:solidFill>
                  <a:srgbClr val="0070C0"/>
                </a:solidFill>
              </a:rPr>
              <a:t>"</a:t>
            </a:r>
            <a:r>
              <a:rPr lang="en-US" sz="1600" dirty="0">
                <a:solidFill>
                  <a:srgbClr val="0070C0"/>
                </a:solidFill>
              </a:rPr>
              <a:t>flowers"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b="1" dirty="0" smtClean="0"/>
              <a:t>[</a:t>
            </a:r>
            <a:endParaRPr lang="de-DE" sz="1600" dirty="0"/>
          </a:p>
          <a:p>
            <a:r>
              <a:rPr lang="en-US" sz="1600" dirty="0"/>
              <a:t>                </a:t>
            </a:r>
            <a:r>
              <a:rPr lang="en-US" sz="1600" dirty="0" smtClean="0"/>
              <a:t> </a:t>
            </a:r>
            <a:r>
              <a:rPr lang="en-US" sz="1600" b="1" dirty="0"/>
              <a:t>{</a:t>
            </a:r>
            <a:endParaRPr lang="de-DE" sz="1600" dirty="0"/>
          </a:p>
          <a:p>
            <a:r>
              <a:rPr lang="en-US" sz="1600" dirty="0"/>
              <a:t>                        </a:t>
            </a:r>
            <a:r>
              <a:rPr lang="en-US" sz="1600" dirty="0">
                <a:solidFill>
                  <a:srgbClr val="0070C0"/>
                </a:solidFill>
              </a:rPr>
              <a:t>"class"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flower1 flower"</a:t>
            </a:r>
            <a:r>
              <a:rPr lang="en-US" sz="1600" b="1" dirty="0"/>
              <a:t>,</a:t>
            </a:r>
            <a:endParaRPr lang="de-DE" sz="1600" dirty="0"/>
          </a:p>
          <a:p>
            <a:r>
              <a:rPr lang="en-US" sz="1600" dirty="0"/>
              <a:t>                        </a:t>
            </a:r>
            <a:r>
              <a:rPr lang="en-US" sz="1600" dirty="0">
                <a:solidFill>
                  <a:srgbClr val="0070C0"/>
                </a:solidFill>
              </a:rPr>
              <a:t>"fragments-letters</a:t>
            </a:r>
            <a:r>
              <a:rPr lang="en-US" sz="1600" dirty="0" smtClean="0">
                <a:solidFill>
                  <a:srgbClr val="0070C0"/>
                </a:solidFill>
              </a:rPr>
              <a:t>"</a:t>
            </a:r>
            <a:r>
              <a:rPr lang="en-US" sz="1600" b="1" dirty="0" smtClean="0"/>
              <a:t>: </a:t>
            </a:r>
            <a:r>
              <a:rPr lang="en-US" sz="1600" dirty="0" smtClean="0"/>
              <a:t> </a:t>
            </a:r>
            <a:r>
              <a:rPr lang="en-US" sz="1600" b="1" dirty="0"/>
              <a:t>[</a:t>
            </a:r>
            <a:endParaRPr lang="de-DE" sz="1600" dirty="0"/>
          </a:p>
          <a:p>
            <a:pPr lvl="1"/>
            <a:r>
              <a:rPr lang="en-US" sz="1600" dirty="0"/>
              <a:t>                            </a:t>
            </a:r>
            <a:r>
              <a:rPr lang="en-US" sz="1600" b="1" dirty="0"/>
              <a:t>{</a:t>
            </a:r>
            <a:endParaRPr lang="de-DE" sz="1600" dirty="0"/>
          </a:p>
          <a:p>
            <a:pPr lvl="1"/>
            <a:r>
              <a:rPr lang="en-US" sz="1600" dirty="0"/>
              <a:t>                                </a:t>
            </a:r>
            <a:r>
              <a:rPr lang="en-US" sz="1600" dirty="0">
                <a:solidFill>
                  <a:srgbClr val="0070C0"/>
                </a:solidFill>
              </a:rPr>
              <a:t>"class</a:t>
            </a:r>
            <a:r>
              <a:rPr lang="en-US" sz="1600" dirty="0" smtClean="0">
                <a:solidFill>
                  <a:srgbClr val="0070C0"/>
                </a:solidFill>
              </a:rPr>
              <a:t>"</a:t>
            </a:r>
            <a:r>
              <a:rPr lang="en-US" sz="1600" b="1" dirty="0" smtClean="0"/>
              <a:t>: 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"topleft petal"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dirty="0"/>
              <a:t>                            </a:t>
            </a:r>
            <a:r>
              <a:rPr lang="en-US" sz="1600" b="1" dirty="0"/>
              <a:t>},</a:t>
            </a:r>
            <a:endParaRPr lang="de-DE" sz="1600" dirty="0"/>
          </a:p>
          <a:p>
            <a:pPr lvl="1"/>
            <a:r>
              <a:rPr lang="en-US" sz="1600" dirty="0"/>
              <a:t>                            </a:t>
            </a:r>
            <a:r>
              <a:rPr lang="en-US" sz="1600" b="1" dirty="0"/>
              <a:t>{</a:t>
            </a:r>
            <a:endParaRPr lang="de-DE" sz="1600" dirty="0"/>
          </a:p>
          <a:p>
            <a:pPr lvl="1"/>
            <a:r>
              <a:rPr lang="en-US" sz="1600" dirty="0"/>
              <a:t>                                </a:t>
            </a:r>
            <a:r>
              <a:rPr lang="en-US" sz="1600" dirty="0">
                <a:solidFill>
                  <a:srgbClr val="0070C0"/>
                </a:solidFill>
              </a:rPr>
              <a:t>"class"</a:t>
            </a:r>
            <a:r>
              <a:rPr lang="en-US" sz="1600" b="1" dirty="0" smtClean="0"/>
              <a:t>:</a:t>
            </a:r>
            <a:r>
              <a:rPr lang="en-US" sz="1600" dirty="0" smtClean="0"/>
              <a:t> 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topright petal"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dirty="0"/>
              <a:t>                            </a:t>
            </a:r>
            <a:r>
              <a:rPr lang="en-US" sz="1600" b="1" dirty="0"/>
              <a:t>},</a:t>
            </a:r>
            <a:endParaRPr lang="de-DE" sz="1600" dirty="0"/>
          </a:p>
          <a:p>
            <a:pPr lvl="1"/>
            <a:r>
              <a:rPr lang="en-US" sz="1600" dirty="0"/>
              <a:t>                            </a:t>
            </a:r>
            <a:r>
              <a:rPr lang="en-US" sz="1600" b="1" dirty="0"/>
              <a:t>{</a:t>
            </a:r>
            <a:endParaRPr lang="de-DE" sz="1600" dirty="0"/>
          </a:p>
          <a:p>
            <a:pPr lvl="1"/>
            <a:r>
              <a:rPr lang="en-US" sz="1600" dirty="0"/>
              <a:t>                                </a:t>
            </a:r>
            <a:r>
              <a:rPr lang="en-US" sz="1600" dirty="0">
                <a:solidFill>
                  <a:srgbClr val="0070C0"/>
                </a:solidFill>
              </a:rPr>
              <a:t>"class"</a:t>
            </a:r>
            <a:r>
              <a:rPr lang="en-US" sz="1600" b="1" dirty="0" smtClean="0"/>
              <a:t>: 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"bottomleft petal"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dirty="0"/>
              <a:t>                            </a:t>
            </a:r>
            <a:r>
              <a:rPr lang="en-US" sz="1600" b="1" dirty="0"/>
              <a:t>},</a:t>
            </a:r>
            <a:endParaRPr lang="de-DE" sz="1600" dirty="0"/>
          </a:p>
          <a:p>
            <a:pPr lvl="1"/>
            <a:r>
              <a:rPr lang="en-US" sz="1600" dirty="0"/>
              <a:t>                            </a:t>
            </a:r>
            <a:r>
              <a:rPr lang="en-US" sz="1600" b="1" dirty="0"/>
              <a:t>{</a:t>
            </a:r>
            <a:endParaRPr lang="de-DE" sz="1600" dirty="0"/>
          </a:p>
          <a:p>
            <a:pPr lvl="1"/>
            <a:r>
              <a:rPr lang="en-US" sz="1600" dirty="0"/>
              <a:t>                                </a:t>
            </a:r>
            <a:r>
              <a:rPr lang="en-US" sz="1600" dirty="0">
                <a:solidFill>
                  <a:srgbClr val="0070C0"/>
                </a:solidFill>
              </a:rPr>
              <a:t>"class"</a:t>
            </a:r>
            <a:r>
              <a:rPr lang="en-US" sz="1600" b="1" dirty="0" smtClean="0"/>
              <a:t>: 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"bottomright petal"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dirty="0"/>
              <a:t>                            </a:t>
            </a:r>
            <a:r>
              <a:rPr lang="en-US" sz="1600" b="1" dirty="0"/>
              <a:t>},</a:t>
            </a:r>
            <a:endParaRPr lang="de-DE" sz="1600" dirty="0"/>
          </a:p>
          <a:p>
            <a:pPr lvl="1"/>
            <a:r>
              <a:rPr lang="en-US" sz="1600" dirty="0"/>
              <a:t>                            </a:t>
            </a:r>
            <a:r>
              <a:rPr lang="en-US" sz="1600" b="1" dirty="0"/>
              <a:t>{</a:t>
            </a:r>
            <a:endParaRPr lang="de-DE" sz="1600" dirty="0"/>
          </a:p>
          <a:p>
            <a:pPr lvl="1"/>
            <a:r>
              <a:rPr lang="en-US" sz="1600" dirty="0"/>
              <a:t>                                </a:t>
            </a:r>
            <a:r>
              <a:rPr lang="en-US" sz="1600" dirty="0">
                <a:solidFill>
                  <a:srgbClr val="0070C0"/>
                </a:solidFill>
              </a:rPr>
              <a:t>"class"</a:t>
            </a:r>
            <a:r>
              <a:rPr lang="en-US" sz="1600" b="1" dirty="0" smtClean="0"/>
              <a:t>: </a:t>
            </a:r>
            <a:r>
              <a:rPr lang="en-US" sz="1600" dirty="0" smtClean="0"/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"center"</a:t>
            </a:r>
            <a:endParaRPr lang="de-DE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600" dirty="0"/>
              <a:t>                            </a:t>
            </a:r>
            <a:r>
              <a:rPr lang="en-US" sz="1600" b="1" dirty="0"/>
              <a:t>}</a:t>
            </a:r>
            <a:endParaRPr lang="de-DE" sz="1600" dirty="0"/>
          </a:p>
          <a:p>
            <a:r>
              <a:rPr lang="en-US" sz="1600" dirty="0"/>
              <a:t>                        </a:t>
            </a:r>
            <a:r>
              <a:rPr lang="en-US" sz="1600" b="1" dirty="0" smtClean="0"/>
              <a:t>],</a:t>
            </a:r>
          </a:p>
          <a:p>
            <a:r>
              <a:rPr lang="en-US" sz="1600" dirty="0" smtClean="0"/>
              <a:t>	    </a:t>
            </a:r>
            <a:r>
              <a:rPr lang="en-US" sz="1600" dirty="0">
                <a:solidFill>
                  <a:srgbClr val="0070C0"/>
                </a:solidFill>
              </a:rPr>
              <a:t>"</a:t>
            </a:r>
            <a:r>
              <a:rPr lang="en-US" sz="1600" dirty="0" smtClean="0">
                <a:solidFill>
                  <a:srgbClr val="0070C0"/>
                </a:solidFill>
              </a:rPr>
              <a:t>fragments-steam"</a:t>
            </a:r>
            <a:r>
              <a:rPr lang="en-US" sz="1600" b="1" dirty="0" smtClean="0"/>
              <a:t>: </a:t>
            </a:r>
            <a:r>
              <a:rPr lang="en-US" sz="1600" dirty="0" smtClean="0"/>
              <a:t> </a:t>
            </a:r>
            <a:r>
              <a:rPr lang="en-US" sz="1600" b="1" dirty="0" smtClean="0"/>
              <a:t>[   . . .</a:t>
            </a:r>
            <a:endParaRPr lang="de-DE" sz="16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23528" y="260647"/>
            <a:ext cx="8229600" cy="72008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 </a:t>
            </a:r>
            <a:endParaRPr lang="de-DE" sz="4000" dirty="0">
              <a:latin typeface="+mj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16632"/>
            <a:ext cx="1836004" cy="1008000"/>
          </a:xfrm>
          <a:prstGeom prst="rect">
            <a:avLst/>
          </a:prstGeom>
        </p:spPr>
      </p:pic>
      <p:pic>
        <p:nvPicPr>
          <p:cNvPr id="6" name="Grafik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14763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Entwurfsphase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Implementierungsphase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02532" y="1412776"/>
            <a:ext cx="89289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div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class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600" b="1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b="1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assetboard</a:t>
            </a:r>
            <a:r>
              <a:rPr lang="en-US" sz="1600" b="1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 controller </a:t>
            </a:r>
            <a:r>
              <a:rPr lang="en-US" sz="16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{{</a:t>
            </a:r>
            <a:r>
              <a:rPr lang="en-US" sz="1600" b="1" dirty="0">
                <a:solidFill>
                  <a:srgbClr val="F79646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sz="16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}}"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Times New Roman"/>
                <a:cs typeface="Times New Roman"/>
              </a:rPr>
              <a:t>data-controller = 	</a:t>
            </a:r>
            <a:r>
              <a:rPr lang="en-US" sz="1600" b="1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“</a:t>
            </a:r>
            <a:r>
              <a:rPr lang="en-US" sz="1600" b="1" dirty="0" err="1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assetboard</a:t>
            </a:r>
            <a:r>
              <a:rPr lang="en-US" sz="1600" b="1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/flower/</a:t>
            </a:r>
            <a:r>
              <a:rPr lang="en-US" sz="16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F</a:t>
            </a:r>
            <a:r>
              <a:rPr lang="en-US" sz="1600" b="1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lower“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Times New Roman"/>
                <a:cs typeface="Times New Roman"/>
              </a:rPr>
              <a:t>data-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Times New Roman"/>
                <a:cs typeface="Times New Roman"/>
              </a:rPr>
              <a:t>assetboard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Times New Roman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“flower/flower-	fragment"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DE" sz="1600" dirty="0">
              <a:solidFill>
                <a:srgbClr val="0D0D0D"/>
              </a:solidFill>
              <a:latin typeface="Arial"/>
              <a:ea typeface="Calibri"/>
              <a:cs typeface="Times New Roman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div&gt;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&lt;div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class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600" b="1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assetboard {{</a:t>
            </a:r>
            <a:r>
              <a:rPr lang="en-US" sz="1600" b="1" dirty="0">
                <a:solidFill>
                  <a:srgbClr val="F79646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sz="16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}}"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Times New Roman"/>
                <a:cs typeface="Times New Roman"/>
              </a:rPr>
              <a:t>data-</a:t>
            </a:r>
            <a:r>
              <a:rPr lang="en-US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Times New Roman"/>
                <a:cs typeface="Times New Roman"/>
              </a:rPr>
              <a:t>assetboard</a:t>
            </a:r>
            <a:r>
              <a:rPr 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Times New Roman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flower/flower"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DE" sz="1600" dirty="0">
              <a:solidFill>
                <a:srgbClr val="0D0D0D"/>
              </a:solidFill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  <a:ea typeface="Times New Roman"/>
                <a:cs typeface="Times New Roman"/>
              </a:rPr>
              <a:t>class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= </a:t>
            </a:r>
            <a:r>
              <a:rPr lang="en-US" sz="1600" b="1" dirty="0" smtClean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b="1" dirty="0">
                <a:solidFill>
                  <a:srgbClr val="8000FF"/>
                </a:solidFill>
                <a:latin typeface="Courier New"/>
                <a:ea typeface="Times New Roman"/>
                <a:cs typeface="Times New Roman"/>
              </a:rPr>
              <a:t>fragments"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&gt;</a:t>
            </a:r>
            <a:endParaRPr lang="de-DE" sz="1600" dirty="0">
              <a:solidFill>
                <a:srgbClr val="0D0D0D"/>
              </a:solidFill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{{#</a:t>
            </a:r>
            <a:r>
              <a:rPr lang="en-US" sz="1600" b="1" dirty="0">
                <a:solidFill>
                  <a:srgbClr val="F79646"/>
                </a:solidFill>
                <a:latin typeface="Courier New"/>
                <a:ea typeface="Times New Roman"/>
                <a:cs typeface="Times New Roman"/>
              </a:rPr>
              <a:t>each fragments-letters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}}</a:t>
            </a:r>
            <a:endParaRPr lang="de-DE" sz="1600" dirty="0">
              <a:solidFill>
                <a:srgbClr val="0D0D0D"/>
              </a:solidFill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{{{</a:t>
            </a:r>
            <a:r>
              <a:rPr lang="en-US" sz="1600" b="1" dirty="0" smtClean="0">
                <a:solidFill>
                  <a:srgbClr val="F79646"/>
                </a:solidFill>
                <a:latin typeface="Courier New"/>
                <a:ea typeface="Times New Roman"/>
                <a:cs typeface="Times New Roman"/>
              </a:rPr>
              <a:t>partial </a:t>
            </a:r>
            <a:r>
              <a:rPr lang="en-US" sz="1600" b="1" dirty="0" smtClean="0">
                <a:solidFill>
                  <a:srgbClr val="76923C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b="1" dirty="0" err="1" smtClean="0">
                <a:solidFill>
                  <a:srgbClr val="76923C"/>
                </a:solidFill>
                <a:latin typeface="Courier New"/>
                <a:ea typeface="Times New Roman"/>
                <a:cs typeface="Times New Roman"/>
              </a:rPr>
              <a:t>assetboard</a:t>
            </a:r>
            <a:r>
              <a:rPr lang="en-US" sz="1600" b="1" dirty="0" smtClean="0">
                <a:solidFill>
                  <a:srgbClr val="76923C"/>
                </a:solidFill>
                <a:latin typeface="Courier New"/>
                <a:ea typeface="Times New Roman"/>
                <a:cs typeface="Times New Roman"/>
              </a:rPr>
              <a:t>/flower/flower-fragment“ </a:t>
            </a:r>
            <a:r>
              <a:rPr lang="en-US" sz="1600" b="1" dirty="0" err="1" smtClean="0">
                <a:solidFill>
                  <a:srgbClr val="F79646"/>
                </a:solidFill>
                <a:latin typeface="Courier New"/>
                <a:ea typeface="Times New Roman"/>
                <a:cs typeface="Times New Roman"/>
              </a:rPr>
              <a:t>flowerfragment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}}}</a:t>
            </a:r>
            <a:endParaRPr lang="de-DE" sz="1600" dirty="0">
              <a:solidFill>
                <a:srgbClr val="0D0D0D"/>
              </a:solidFill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{{/</a:t>
            </a:r>
            <a:r>
              <a:rPr lang="en-US" sz="1600" b="1" dirty="0">
                <a:solidFill>
                  <a:srgbClr val="F79646"/>
                </a:solidFill>
                <a:latin typeface="Courier New"/>
                <a:ea typeface="Times New Roman"/>
                <a:cs typeface="Times New Roman"/>
              </a:rPr>
              <a:t>each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}}</a:t>
            </a:r>
            <a:endParaRPr lang="de-DE" sz="1600" dirty="0">
              <a:solidFill>
                <a:srgbClr val="0D0D0D"/>
              </a:solidFill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dirty="0" smtClean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</a:t>
            </a:r>
            <a:r>
              <a:rPr lang="en-US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div&gt;</a:t>
            </a:r>
            <a:endParaRPr lang="de-DE" sz="1600" dirty="0">
              <a:solidFill>
                <a:srgbClr val="0D0D0D"/>
              </a:solidFill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{{#</a:t>
            </a:r>
            <a:r>
              <a:rPr lang="en-US" sz="1600" b="1" dirty="0">
                <a:solidFill>
                  <a:srgbClr val="F79646"/>
                </a:solidFill>
                <a:latin typeface="Courier New"/>
                <a:ea typeface="Times New Roman"/>
                <a:cs typeface="Times New Roman"/>
              </a:rPr>
              <a:t>each fragments-steam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}}</a:t>
            </a:r>
            <a:endParaRPr lang="de-DE" sz="1600" dirty="0">
              <a:solidFill>
                <a:srgbClr val="0D0D0D"/>
              </a:solidFill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{{{</a:t>
            </a:r>
            <a:r>
              <a:rPr lang="en-US" sz="1600" b="1" dirty="0">
                <a:solidFill>
                  <a:srgbClr val="F79646"/>
                </a:solidFill>
                <a:latin typeface="Courier New"/>
                <a:ea typeface="Times New Roman"/>
                <a:cs typeface="Times New Roman"/>
              </a:rPr>
              <a:t>partial </a:t>
            </a:r>
            <a:r>
              <a:rPr lang="en-US" sz="1600" b="1" dirty="0">
                <a:solidFill>
                  <a:srgbClr val="76923C"/>
                </a:solidFill>
                <a:latin typeface="Courier New"/>
                <a:ea typeface="Times New Roman"/>
                <a:cs typeface="Times New Roman"/>
              </a:rPr>
              <a:t>"assetboard/flower/flower-fragment"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F79646"/>
                </a:solidFill>
                <a:latin typeface="Courier New"/>
                <a:ea typeface="Times New Roman"/>
                <a:cs typeface="Times New Roman"/>
              </a:rPr>
              <a:t>flower-fragment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}}}</a:t>
            </a:r>
            <a:endParaRPr lang="de-DE" sz="1600" dirty="0">
              <a:solidFill>
                <a:srgbClr val="0D0D0D"/>
              </a:solidFill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</a:t>
            </a:r>
            <a:r>
              <a:rPr lang="de-DE" sz="1600" b="1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{{/</a:t>
            </a:r>
            <a:r>
              <a:rPr lang="de-DE" sz="1600" b="1" dirty="0">
                <a:solidFill>
                  <a:srgbClr val="F79646"/>
                </a:solidFill>
                <a:latin typeface="Courier New"/>
                <a:ea typeface="Times New Roman"/>
                <a:cs typeface="Times New Roman"/>
              </a:rPr>
              <a:t>each</a:t>
            </a:r>
            <a:r>
              <a:rPr lang="de-DE" sz="1600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}}</a:t>
            </a:r>
            <a:endParaRPr lang="de-DE" sz="1600" dirty="0">
              <a:solidFill>
                <a:srgbClr val="0D0D0D"/>
              </a:solidFill>
              <a:latin typeface="Arial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de-DE" sz="1600" dirty="0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&lt;/div&gt;</a:t>
            </a:r>
            <a:endParaRPr lang="de-DE" sz="1600" dirty="0">
              <a:solidFill>
                <a:srgbClr val="0D0D0D"/>
              </a:solidFill>
              <a:effectLst/>
              <a:latin typeface="Arial"/>
              <a:ea typeface="Calibri"/>
              <a:cs typeface="Times New Roman"/>
            </a:endParaRP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51520" y="188551"/>
            <a:ext cx="8301608" cy="936105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 </a:t>
            </a:r>
            <a:endParaRPr lang="de-DE" sz="4000" dirty="0">
              <a:latin typeface="+mj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300" y="332656"/>
            <a:ext cx="2729456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1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Entwurfsphase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Implementierungsphase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94217" y="1340768"/>
            <a:ext cx="76161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.assetboard</a:t>
            </a:r>
            <a:r>
              <a:rPr lang="pt-BR" sz="2400" b="1" dirty="0"/>
              <a:t>[</a:t>
            </a:r>
            <a:r>
              <a:rPr lang="pt-BR" sz="2400" b="1" dirty="0">
                <a:solidFill>
                  <a:srgbClr val="0070C0"/>
                </a:solidFill>
              </a:rPr>
              <a:t>data-assetboard</a:t>
            </a:r>
            <a:r>
              <a:rPr lang="pt-BR" sz="2400" b="1" dirty="0"/>
              <a:t>=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"flower/flower-fragment"</a:t>
            </a:r>
            <a:r>
              <a:rPr lang="pt-BR" sz="2400" b="1" dirty="0"/>
              <a:t>] </a:t>
            </a:r>
            <a:r>
              <a:rPr lang="pt-BR" sz="2400" b="1" dirty="0" smtClean="0"/>
              <a:t> { </a:t>
            </a:r>
          </a:p>
          <a:p>
            <a:r>
              <a:rPr lang="pt-BR" sz="2400" b="1" dirty="0" smtClean="0"/>
              <a:t>        ...   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</a:t>
            </a:r>
            <a:r>
              <a:rPr lang="en-US" sz="2400" b="1" dirty="0">
                <a:solidFill>
                  <a:srgbClr val="7030A0"/>
                </a:solidFill>
              </a:rPr>
              <a:t>@</a:t>
            </a:r>
            <a:r>
              <a:rPr lang="en-US" sz="2400" b="1" dirty="0" smtClean="0">
                <a:solidFill>
                  <a:srgbClr val="7030A0"/>
                </a:solidFill>
              </a:rPr>
              <a:t>keyframes</a:t>
            </a:r>
            <a:r>
              <a:rPr lang="en-US" sz="2400" b="1" dirty="0" smtClean="0"/>
              <a:t>  flower-animation  {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%</a:t>
            </a:r>
            <a:r>
              <a:rPr lang="en-US" sz="2400" b="1" dirty="0" smtClean="0"/>
              <a:t>  {   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</a:t>
            </a:r>
            <a:r>
              <a:rPr lang="en-US" sz="2400" b="1" dirty="0" smtClean="0">
                <a:solidFill>
                  <a:srgbClr val="7030A0"/>
                </a:solidFill>
              </a:rPr>
              <a:t>transform</a:t>
            </a:r>
            <a:r>
              <a:rPr lang="en-US" sz="2400" b="1" dirty="0"/>
              <a:t>: rotate(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0deg</a:t>
            </a:r>
            <a:r>
              <a:rPr lang="en-US" sz="2400" b="1" dirty="0"/>
              <a:t>) scale(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1.25</a:t>
            </a:r>
            <a:r>
              <a:rPr lang="en-US" sz="2400" b="1" dirty="0"/>
              <a:t>);     </a:t>
            </a:r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}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25%</a:t>
            </a:r>
            <a:r>
              <a:rPr lang="en-US" sz="2400" b="1" dirty="0"/>
              <a:t> </a:t>
            </a:r>
            <a:r>
              <a:rPr lang="en-US" sz="2400" b="1" dirty="0" smtClean="0"/>
              <a:t>{    </a:t>
            </a:r>
            <a:r>
              <a:rPr lang="en-US" sz="2400" b="1" dirty="0" smtClean="0">
                <a:solidFill>
                  <a:srgbClr val="7030A0"/>
                </a:solidFill>
              </a:rPr>
              <a:t>transform </a:t>
            </a:r>
            <a:r>
              <a:rPr lang="en-US" sz="2400" b="1" dirty="0" smtClean="0"/>
              <a:t>: </a:t>
            </a:r>
            <a:r>
              <a:rPr lang="en-US" sz="2400" b="1" dirty="0"/>
              <a:t>rotate(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10deg</a:t>
            </a:r>
            <a:r>
              <a:rPr lang="en-US" sz="2400" b="1" dirty="0"/>
              <a:t>) scale(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1.25</a:t>
            </a:r>
            <a:r>
              <a:rPr lang="en-US" sz="2400" b="1" dirty="0"/>
              <a:t>);    }</a:t>
            </a:r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50%</a:t>
            </a:r>
            <a:r>
              <a:rPr lang="en-US" sz="2400" b="1" dirty="0"/>
              <a:t> </a:t>
            </a:r>
            <a:r>
              <a:rPr lang="en-US" sz="2400" b="1" dirty="0" smtClean="0"/>
              <a:t>{    </a:t>
            </a:r>
            <a:r>
              <a:rPr lang="en-US" sz="2400" b="1" dirty="0" smtClean="0">
                <a:solidFill>
                  <a:srgbClr val="7030A0"/>
                </a:solidFill>
              </a:rPr>
              <a:t>transform </a:t>
            </a:r>
            <a:r>
              <a:rPr lang="en-US" sz="2400" b="1" dirty="0" smtClean="0"/>
              <a:t>: </a:t>
            </a:r>
            <a:r>
              <a:rPr lang="en-US" sz="2400" b="1" dirty="0"/>
              <a:t>rotate(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0deg</a:t>
            </a:r>
            <a:r>
              <a:rPr lang="en-US" sz="2400" b="1" dirty="0"/>
              <a:t>) scale(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1.25</a:t>
            </a:r>
            <a:r>
              <a:rPr lang="en-US" sz="2400" b="1" dirty="0"/>
              <a:t>);    }</a:t>
            </a:r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75%</a:t>
            </a:r>
            <a:r>
              <a:rPr lang="en-US" sz="2400" b="1" dirty="0"/>
              <a:t> </a:t>
            </a:r>
            <a:r>
              <a:rPr lang="en-US" sz="2400" b="1" dirty="0" smtClean="0"/>
              <a:t>{    </a:t>
            </a:r>
            <a:r>
              <a:rPr lang="en-US" sz="2400" b="1" dirty="0" smtClean="0">
                <a:solidFill>
                  <a:srgbClr val="7030A0"/>
                </a:solidFill>
              </a:rPr>
              <a:t>transform </a:t>
            </a:r>
            <a:r>
              <a:rPr lang="en-US" sz="2400" b="1" dirty="0" smtClean="0"/>
              <a:t>: </a:t>
            </a:r>
            <a:r>
              <a:rPr lang="en-US" sz="2400" b="1" dirty="0"/>
              <a:t>rotate(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-10deg</a:t>
            </a:r>
            <a:r>
              <a:rPr lang="en-US" sz="2400" b="1" dirty="0"/>
              <a:t>) scale(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1.25</a:t>
            </a:r>
            <a:r>
              <a:rPr lang="en-US" sz="2400" b="1" dirty="0"/>
              <a:t>);    }</a:t>
            </a:r>
          </a:p>
          <a:p>
            <a:r>
              <a:rPr lang="en-US" sz="2400" b="1" dirty="0"/>
              <a:t>       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100%</a:t>
            </a:r>
            <a:r>
              <a:rPr lang="en-US" sz="2400" b="1" dirty="0"/>
              <a:t> </a:t>
            </a:r>
            <a:r>
              <a:rPr lang="en-US" sz="2400" b="1" dirty="0" smtClean="0"/>
              <a:t>{    </a:t>
            </a:r>
            <a:r>
              <a:rPr lang="en-US" sz="2400" b="1" dirty="0" smtClean="0">
                <a:solidFill>
                  <a:srgbClr val="7030A0"/>
                </a:solidFill>
              </a:rPr>
              <a:t>transform </a:t>
            </a:r>
            <a:r>
              <a:rPr lang="en-US" sz="2400" b="1" dirty="0" smtClean="0"/>
              <a:t>: </a:t>
            </a:r>
            <a:r>
              <a:rPr lang="en-US" sz="2400" b="1" dirty="0"/>
              <a:t>rotate(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0deg</a:t>
            </a:r>
            <a:r>
              <a:rPr lang="en-US" sz="2400" b="1" dirty="0"/>
              <a:t>) scale(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1.25</a:t>
            </a:r>
            <a:r>
              <a:rPr lang="en-US" sz="2400" b="1" dirty="0"/>
              <a:t>);    }</a:t>
            </a:r>
          </a:p>
          <a:p>
            <a:r>
              <a:rPr lang="en-US" sz="2400" b="1" dirty="0"/>
              <a:t>    }</a:t>
            </a:r>
            <a:endParaRPr lang="pt-BR" sz="2400" b="1" dirty="0"/>
          </a:p>
          <a:p>
            <a:r>
              <a:rPr lang="pt-BR" sz="2400" b="1" dirty="0" smtClean="0"/>
              <a:t>        ...</a:t>
            </a:r>
          </a:p>
          <a:p>
            <a:r>
              <a:rPr lang="pt-BR" sz="2400" b="1" dirty="0" smtClean="0"/>
              <a:t>}</a:t>
            </a:r>
            <a:endParaRPr lang="de-DE" sz="24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23528" y="260647"/>
            <a:ext cx="8229600" cy="72008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 </a:t>
            </a:r>
            <a:endParaRPr lang="de-DE" sz="4000" dirty="0">
              <a:latin typeface="+mj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0648"/>
            <a:ext cx="1788753" cy="72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76" y="1869165"/>
            <a:ext cx="1447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Entwurfsphase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Implementierungsphase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90215" y="1340768"/>
            <a:ext cx="76161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.assetboard</a:t>
            </a:r>
            <a:r>
              <a:rPr lang="pt-BR" sz="2400" b="1" dirty="0"/>
              <a:t>[</a:t>
            </a:r>
            <a:r>
              <a:rPr lang="pt-BR" sz="2400" b="1" dirty="0">
                <a:solidFill>
                  <a:srgbClr val="0070C0"/>
                </a:solidFill>
              </a:rPr>
              <a:t>data-assetboard</a:t>
            </a:r>
            <a:r>
              <a:rPr lang="pt-BR" sz="2400" b="1" dirty="0"/>
              <a:t>=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"flower/flower-fragment"</a:t>
            </a:r>
            <a:r>
              <a:rPr lang="pt-BR" sz="2400" b="1" dirty="0"/>
              <a:t>] </a:t>
            </a:r>
            <a:r>
              <a:rPr lang="pt-BR" sz="2400" b="1" dirty="0" smtClean="0"/>
              <a:t>{ </a:t>
            </a:r>
          </a:p>
          <a:p>
            <a:r>
              <a:rPr lang="pt-BR" sz="2400" b="1" dirty="0" smtClean="0"/>
              <a:t>        ...   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&amp;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r>
              <a:rPr lang="en-US" sz="2400" b="1" dirty="0">
                <a:solidFill>
                  <a:srgbClr val="0070C0"/>
                </a:solidFill>
              </a:rPr>
              <a:t>set-flower-animation </a:t>
            </a:r>
            <a:r>
              <a:rPr lang="en-US" sz="2400" b="1" dirty="0"/>
              <a:t>{</a:t>
            </a:r>
          </a:p>
          <a:p>
            <a:r>
              <a:rPr lang="en-US" sz="2400" b="1" dirty="0"/>
              <a:t>      </a:t>
            </a:r>
            <a:r>
              <a:rPr lang="en-US" sz="2400" b="1" dirty="0" smtClean="0"/>
              <a:t>          </a:t>
            </a:r>
            <a:r>
              <a:rPr lang="en-US" sz="2400" b="1" dirty="0" smtClean="0">
                <a:solidFill>
                  <a:srgbClr val="7030A0"/>
                </a:solidFill>
              </a:rPr>
              <a:t>animation-name</a:t>
            </a:r>
            <a:r>
              <a:rPr lang="en-US" sz="2400" b="1" dirty="0"/>
              <a:t>: 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flower-animation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  </a:t>
            </a:r>
            <a:r>
              <a:rPr lang="en-US" sz="2400" b="1" dirty="0" smtClean="0"/>
              <a:t>          </a:t>
            </a:r>
            <a:r>
              <a:rPr lang="en-US" sz="2400" b="1" dirty="0" smtClean="0">
                <a:solidFill>
                  <a:srgbClr val="7030A0"/>
                </a:solidFill>
              </a:rPr>
              <a:t>animation-duration</a:t>
            </a:r>
            <a:r>
              <a:rPr lang="en-US" sz="2400" b="1" dirty="0" smtClean="0"/>
              <a:t>: 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10s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  </a:t>
            </a:r>
            <a:r>
              <a:rPr lang="en-US" sz="2400" b="1" dirty="0" smtClean="0"/>
              <a:t>          </a:t>
            </a:r>
            <a:r>
              <a:rPr lang="en-US" sz="2400" b="1" dirty="0" smtClean="0">
                <a:solidFill>
                  <a:srgbClr val="7030A0"/>
                </a:solidFill>
              </a:rPr>
              <a:t>animation-delay</a:t>
            </a:r>
            <a:r>
              <a:rPr lang="en-US" sz="2400" b="1" dirty="0"/>
              <a:t>: 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4s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  </a:t>
            </a:r>
            <a:r>
              <a:rPr lang="en-US" sz="2400" b="1" dirty="0" smtClean="0"/>
              <a:t>          </a:t>
            </a:r>
            <a:r>
              <a:rPr lang="en-US" sz="2400" b="1" dirty="0" smtClean="0">
                <a:solidFill>
                  <a:srgbClr val="7030A0"/>
                </a:solidFill>
              </a:rPr>
              <a:t>animation-iteration-count</a:t>
            </a:r>
            <a:r>
              <a:rPr lang="en-US" sz="2400" b="1" dirty="0" smtClean="0"/>
              <a:t>: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infinite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}</a:t>
            </a:r>
            <a:endParaRPr lang="en-US" sz="2400" b="1" dirty="0"/>
          </a:p>
          <a:p>
            <a:r>
              <a:rPr lang="pt-BR" sz="2400" b="1" dirty="0" smtClean="0"/>
              <a:t>        ...</a:t>
            </a:r>
          </a:p>
          <a:p>
            <a:r>
              <a:rPr lang="pt-BR" sz="2400" b="1" dirty="0" smtClean="0"/>
              <a:t>}</a:t>
            </a:r>
            <a:endParaRPr lang="de-DE" sz="24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23528" y="260647"/>
            <a:ext cx="8229600" cy="720081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 </a:t>
            </a:r>
            <a:endParaRPr lang="de-DE" sz="4000" dirty="0">
              <a:latin typeface="+mj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260648"/>
            <a:ext cx="1788753" cy="72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293096"/>
            <a:ext cx="1801937" cy="126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93096"/>
            <a:ext cx="191943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sz="6000" dirty="0" smtClean="0">
                <a:solidFill>
                  <a:srgbClr val="009FE3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  <a:endParaRPr lang="de-DE" sz="6000" dirty="0">
              <a:solidFill>
                <a:srgbClr val="009FE3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5F686A"/>
                </a:solidFill>
              </a:rPr>
              <a:t>Unternehmen</a:t>
            </a:r>
          </a:p>
          <a:p>
            <a:pPr marL="0" indent="0">
              <a:buNone/>
            </a:pPr>
            <a:r>
              <a:rPr lang="de-DE" dirty="0">
                <a:solidFill>
                  <a:srgbClr val="5F686A"/>
                </a:solidFill>
              </a:rPr>
              <a:t> </a:t>
            </a:r>
            <a:r>
              <a:rPr lang="de-DE" dirty="0" smtClean="0">
                <a:solidFill>
                  <a:srgbClr val="5F686A"/>
                </a:solidFill>
              </a:rPr>
              <a:t>   Einleitung</a:t>
            </a:r>
            <a:endParaRPr lang="de-DE" dirty="0">
              <a:solidFill>
                <a:srgbClr val="5F686A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5F686A"/>
                </a:solidFill>
              </a:rPr>
              <a:t>        Vorstellung </a:t>
            </a:r>
            <a:r>
              <a:rPr lang="de-DE" dirty="0">
                <a:solidFill>
                  <a:srgbClr val="5F686A"/>
                </a:solidFill>
              </a:rPr>
              <a:t>des Projekts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5F686A"/>
                </a:solidFill>
              </a:rPr>
              <a:t>            Analysephase</a:t>
            </a:r>
            <a:endParaRPr lang="de-DE" dirty="0">
              <a:solidFill>
                <a:srgbClr val="5F686A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5F686A"/>
                </a:solidFill>
              </a:rPr>
              <a:t>                Entwurfsphase</a:t>
            </a:r>
            <a:endParaRPr lang="de-DE" dirty="0">
              <a:solidFill>
                <a:srgbClr val="5F686A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5F686A"/>
                </a:solidFill>
              </a:rPr>
              <a:t>                    Implementierungsphase</a:t>
            </a:r>
            <a:endParaRPr lang="de-DE" dirty="0">
              <a:solidFill>
                <a:srgbClr val="5F686A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rgbClr val="5F686A"/>
                </a:solidFill>
              </a:rPr>
              <a:t>                        Fazit</a:t>
            </a:r>
            <a:endParaRPr lang="de-DE" dirty="0">
              <a:solidFill>
                <a:srgbClr val="5F68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5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Entwurfsphase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Implementierungsphase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51520" y="1196752"/>
            <a:ext cx="87129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de-DE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400" dirty="0" smtClean="0">
                <a:solidFill>
                  <a:srgbClr val="7030A0"/>
                </a:solidFill>
              </a:rPr>
              <a:t>onClick </a:t>
            </a:r>
            <a:r>
              <a:rPr lang="de-DE" sz="2400" b="1" dirty="0" smtClean="0"/>
              <a:t>(</a:t>
            </a:r>
            <a:r>
              <a:rPr lang="de-DE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DE" sz="2400" b="1" dirty="0"/>
              <a:t>)</a:t>
            </a:r>
            <a:r>
              <a:rPr lang="de-DE" sz="2400" dirty="0"/>
              <a:t> </a:t>
            </a:r>
            <a:r>
              <a:rPr lang="de-DE" sz="2400" b="1" dirty="0"/>
              <a:t>{</a:t>
            </a:r>
            <a:endParaRPr lang="de-DE" sz="2400" dirty="0"/>
          </a:p>
          <a:p>
            <a:r>
              <a:rPr lang="de-DE" sz="2400" dirty="0"/>
              <a:t>       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$currentTarget </a:t>
            </a:r>
            <a:r>
              <a:rPr lang="en-US" sz="2400" b="1" dirty="0"/>
              <a:t>=</a:t>
            </a:r>
            <a:r>
              <a:rPr lang="en-US" sz="2400" dirty="0"/>
              <a:t> $</a:t>
            </a:r>
            <a:r>
              <a:rPr lang="en-US" sz="2400" b="1" dirty="0"/>
              <a:t>(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b="1" dirty="0"/>
              <a:t>.</a:t>
            </a:r>
            <a:r>
              <a:rPr lang="en-US" sz="2400" dirty="0">
                <a:solidFill>
                  <a:srgbClr val="7030A0"/>
                </a:solidFill>
              </a:rPr>
              <a:t>currentTarget</a:t>
            </a:r>
            <a:r>
              <a:rPr lang="en-US" sz="2400" b="1" dirty="0"/>
              <a:t>);</a:t>
            </a:r>
            <a:endParaRPr lang="de-DE" sz="2400" dirty="0"/>
          </a:p>
          <a:p>
            <a:r>
              <a:rPr lang="en-US" sz="2400" dirty="0"/>
              <a:t> </a:t>
            </a:r>
            <a:endParaRPr lang="de-DE" sz="2400" dirty="0"/>
          </a:p>
          <a:p>
            <a:r>
              <a:rPr lang="en-US" sz="2400" dirty="0"/>
              <a:t>        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 smtClean="0"/>
              <a:t>( </a:t>
            </a:r>
            <a:r>
              <a:rPr lang="en-US" sz="2400" dirty="0" smtClean="0">
                <a:solidFill>
                  <a:srgbClr val="7030A0"/>
                </a:solidFill>
              </a:rPr>
              <a:t>$currentTarget</a:t>
            </a:r>
            <a:r>
              <a:rPr lang="en-US" sz="2400" b="1" dirty="0" smtClean="0"/>
              <a:t>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hasClass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(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‘click’</a:t>
            </a:r>
            <a:r>
              <a:rPr lang="en-US" sz="2400" dirty="0" smtClean="0"/>
              <a:t> </a:t>
            </a:r>
            <a:r>
              <a:rPr lang="en-US" sz="2400" b="1" dirty="0" smtClean="0"/>
              <a:t>) )</a:t>
            </a:r>
            <a:r>
              <a:rPr lang="en-US" sz="2400" dirty="0" smtClean="0"/>
              <a:t> </a:t>
            </a:r>
            <a:r>
              <a:rPr lang="en-US" sz="2400" b="1" dirty="0"/>
              <a:t>{</a:t>
            </a:r>
            <a:endParaRPr lang="de-DE" sz="2400" dirty="0"/>
          </a:p>
          <a:p>
            <a:r>
              <a:rPr lang="en-US" sz="2400" dirty="0"/>
              <a:t>            </a:t>
            </a:r>
            <a:r>
              <a:rPr lang="en-US" sz="2400" dirty="0">
                <a:solidFill>
                  <a:srgbClr val="7030A0"/>
                </a:solidFill>
              </a:rPr>
              <a:t>$</a:t>
            </a:r>
            <a:r>
              <a:rPr lang="en-US" sz="2400" dirty="0" smtClean="0">
                <a:solidFill>
                  <a:srgbClr val="7030A0"/>
                </a:solidFill>
              </a:rPr>
              <a:t>currentTarget</a:t>
            </a:r>
            <a:r>
              <a:rPr lang="en-US" sz="2400" b="1" dirty="0" smtClean="0"/>
              <a:t>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removeClass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b="1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‘click’</a:t>
            </a:r>
            <a:r>
              <a:rPr lang="en-US" sz="2400" dirty="0" smtClean="0"/>
              <a:t> </a:t>
            </a:r>
            <a:r>
              <a:rPr lang="en-US" sz="2400" b="1" dirty="0" smtClean="0"/>
              <a:t>);</a:t>
            </a:r>
            <a:endParaRPr lang="de-DE" sz="2400" dirty="0"/>
          </a:p>
          <a:p>
            <a:r>
              <a:rPr lang="en-US" sz="2400" dirty="0"/>
              <a:t>            </a:t>
            </a:r>
            <a:r>
              <a:rPr lang="en-US" sz="2400" dirty="0" smtClean="0"/>
              <a:t>  	$</a:t>
            </a:r>
            <a:r>
              <a:rPr lang="en-US" sz="2400" b="1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'.rain‘</a:t>
            </a:r>
            <a:r>
              <a:rPr lang="en-US" sz="2400" dirty="0" smtClean="0"/>
              <a:t> </a:t>
            </a:r>
            <a:r>
              <a:rPr lang="en-US" sz="2400" b="1" dirty="0" smtClean="0"/>
              <a:t>).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addClass </a:t>
            </a:r>
            <a:r>
              <a:rPr lang="en-US" sz="2400" b="1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'rain‑disappear‘ </a:t>
            </a:r>
            <a:r>
              <a:rPr lang="en-US" sz="2400" b="1" dirty="0" smtClean="0"/>
              <a:t>).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find </a:t>
            </a:r>
            <a:r>
              <a:rPr lang="en-US" sz="2400" b="1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'.cloud‘ </a:t>
            </a:r>
            <a:r>
              <a:rPr lang="en-US" sz="2400" b="1" dirty="0" smtClean="0"/>
              <a:t>).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            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addClass</a:t>
            </a:r>
            <a:r>
              <a:rPr lang="en-US" sz="2400" dirty="0" smtClean="0"/>
              <a:t> </a:t>
            </a:r>
            <a:r>
              <a:rPr lang="en-US" sz="2400" b="1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'cloud-disappear‘</a:t>
            </a:r>
            <a:r>
              <a:rPr lang="en-US" sz="2400" dirty="0" smtClean="0"/>
              <a:t> </a:t>
            </a:r>
            <a:r>
              <a:rPr lang="en-US" sz="2400" b="1" dirty="0" smtClean="0"/>
              <a:t>);</a:t>
            </a:r>
            <a:endParaRPr lang="de-DE" sz="2400" dirty="0"/>
          </a:p>
          <a:p>
            <a:r>
              <a:rPr lang="en-US" sz="2400" dirty="0"/>
              <a:t> </a:t>
            </a:r>
            <a:endParaRPr lang="de-DE" sz="2400" dirty="0"/>
          </a:p>
          <a:p>
            <a:r>
              <a:rPr lang="en-US" sz="2400" dirty="0"/>
              <a:t>          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setTimeout </a:t>
            </a:r>
            <a:r>
              <a:rPr lang="en-US" sz="2400" b="1" dirty="0" smtClean="0"/>
              <a:t>(</a:t>
            </a:r>
            <a:r>
              <a:rPr lang="en-US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/>
              <a:t>()</a:t>
            </a:r>
            <a:r>
              <a:rPr lang="en-US" sz="2400" dirty="0"/>
              <a:t> </a:t>
            </a:r>
            <a:r>
              <a:rPr lang="en-US" sz="2400" b="1" dirty="0"/>
              <a:t>{</a:t>
            </a:r>
            <a:endParaRPr lang="de-DE" sz="2400" dirty="0"/>
          </a:p>
          <a:p>
            <a:r>
              <a:rPr lang="en-US" sz="2400" dirty="0"/>
              <a:t>                </a:t>
            </a:r>
            <a:r>
              <a:rPr lang="en-US" sz="2400" dirty="0" smtClean="0"/>
              <a:t>$</a:t>
            </a:r>
            <a:r>
              <a:rPr lang="en-US" sz="2400" b="1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'.sun‘</a:t>
            </a:r>
            <a:r>
              <a:rPr lang="en-US" sz="2400" dirty="0" smtClean="0"/>
              <a:t> </a:t>
            </a:r>
            <a:r>
              <a:rPr lang="en-US" sz="2400" b="1" dirty="0" smtClean="0"/>
              <a:t>).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addClass </a:t>
            </a:r>
            <a:r>
              <a:rPr lang="en-US" sz="2400" b="1" dirty="0" smtClean="0"/>
              <a:t>(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'set-sun-shine‘</a:t>
            </a:r>
            <a:r>
              <a:rPr lang="en-US" sz="2400" dirty="0" smtClean="0"/>
              <a:t> </a:t>
            </a:r>
            <a:r>
              <a:rPr lang="en-US" sz="2400" b="1" dirty="0" smtClean="0"/>
              <a:t>);</a:t>
            </a:r>
            <a:endParaRPr lang="de-DE" sz="2400" dirty="0"/>
          </a:p>
          <a:p>
            <a:r>
              <a:rPr lang="en-US" sz="2400" dirty="0"/>
              <a:t>            </a:t>
            </a:r>
            <a:r>
              <a:rPr lang="de-DE" sz="2400" b="1" dirty="0"/>
              <a:t>},</a:t>
            </a:r>
            <a:r>
              <a:rPr lang="de-DE" sz="2400" dirty="0"/>
              <a:t> </a:t>
            </a:r>
            <a:r>
              <a:rPr lang="de-DE" sz="2400" dirty="0">
                <a:solidFill>
                  <a:schemeClr val="accent3">
                    <a:lumMod val="75000"/>
                  </a:schemeClr>
                </a:solidFill>
              </a:rPr>
              <a:t>7000</a:t>
            </a:r>
            <a:r>
              <a:rPr lang="de-DE" sz="2400" b="1" dirty="0"/>
              <a:t>);</a:t>
            </a:r>
            <a:endParaRPr lang="de-DE" sz="2400" dirty="0"/>
          </a:p>
          <a:p>
            <a:r>
              <a:rPr lang="de-DE" sz="2400" dirty="0"/>
              <a:t>        </a:t>
            </a:r>
            <a:r>
              <a:rPr lang="de-DE" sz="2400" b="1" dirty="0"/>
              <a:t>}...</a:t>
            </a:r>
            <a:endParaRPr lang="de-DE" sz="2400" dirty="0"/>
          </a:p>
          <a:p>
            <a:r>
              <a:rPr lang="de-DE" sz="2400" dirty="0"/>
              <a:t>    </a:t>
            </a:r>
            <a:r>
              <a:rPr lang="de-DE" sz="2400" b="1" dirty="0"/>
              <a:t>}</a:t>
            </a:r>
            <a:endParaRPr lang="de-DE" sz="2400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75" y="260350"/>
            <a:ext cx="2173349" cy="720725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648038"/>
            <a:ext cx="1098303" cy="9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4587086"/>
            <a:ext cx="102857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Entwurfsphase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Implementierungsphase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51520" y="1196752"/>
            <a:ext cx="87129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de-DE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smtClean="0">
                <a:solidFill>
                  <a:srgbClr val="7030A0"/>
                </a:solidFill>
              </a:rPr>
              <a:t>parabel </a:t>
            </a:r>
            <a:r>
              <a:rPr lang="de-DE" sz="2000" b="1" dirty="0" smtClean="0"/>
              <a:t>(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e-DE" sz="2000" b="1" dirty="0" smtClean="0"/>
              <a:t>, </a:t>
            </a:r>
            <a:r>
              <a:rPr lang="de-DE" sz="2000" dirty="0" smtClean="0"/>
              <a:t> </a:t>
            </a:r>
            <a:r>
              <a:rPr lang="de-DE" sz="20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000" b="1" dirty="0"/>
              <a:t>,</a:t>
            </a:r>
            <a:r>
              <a:rPr lang="de-DE" sz="2000" dirty="0"/>
              <a:t> 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de-DE" sz="2000" b="1" dirty="0"/>
              <a:t>,</a:t>
            </a:r>
            <a:r>
              <a:rPr lang="de-DE" sz="2000" dirty="0"/>
              <a:t> </a:t>
            </a:r>
            <a:r>
              <a:rPr lang="de-DE" sz="2000" dirty="0" smtClean="0"/>
              <a:t> </a:t>
            </a:r>
            <a:r>
              <a:rPr lang="de-DE" sz="2000" dirty="0" smtClean="0">
                <a:solidFill>
                  <a:schemeClr val="accent6">
                    <a:lumMod val="75000"/>
                  </a:schemeClr>
                </a:solidFill>
              </a:rPr>
              <a:t>topPadding </a:t>
            </a:r>
            <a:r>
              <a:rPr lang="de-DE" sz="2000" b="1" dirty="0" smtClean="0"/>
              <a:t>)</a:t>
            </a:r>
            <a:r>
              <a:rPr lang="de-DE" sz="2000" dirty="0" smtClean="0"/>
              <a:t> </a:t>
            </a:r>
            <a:r>
              <a:rPr lang="de-DE" sz="2000" b="1" dirty="0"/>
              <a:t>{</a:t>
            </a:r>
            <a:endParaRPr lang="de-DE" sz="2000" dirty="0"/>
          </a:p>
          <a:p>
            <a:r>
              <a:rPr lang="de-DE" sz="2000" dirty="0"/>
              <a:t>        </a:t>
            </a:r>
            <a:r>
              <a:rPr lang="en-US" sz="20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b="1" dirty="0"/>
              <a:t>*</a:t>
            </a:r>
            <a:r>
              <a:rPr lang="en-US" sz="2000" dirty="0"/>
              <a:t> </a:t>
            </a:r>
            <a:r>
              <a:rPr lang="en-US" sz="2000" b="1" dirty="0"/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b="1" dirty="0"/>
              <a:t>*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  <a:r>
              <a:rPr lang="en-US" sz="2000" b="1" dirty="0"/>
              <a:t>+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topPadding</a:t>
            </a:r>
            <a:r>
              <a:rPr lang="en-US" sz="2000" b="1" dirty="0"/>
              <a:t>;</a:t>
            </a:r>
            <a:endParaRPr lang="de-DE" sz="2000" dirty="0"/>
          </a:p>
          <a:p>
            <a:r>
              <a:rPr lang="en-US" sz="2000" dirty="0"/>
              <a:t>  </a:t>
            </a:r>
            <a:r>
              <a:rPr lang="en-US" sz="2000" b="1" dirty="0"/>
              <a:t>}</a:t>
            </a:r>
            <a:endParaRPr lang="de-DE" sz="2000" dirty="0"/>
          </a:p>
          <a:p>
            <a:r>
              <a:rPr lang="en-US" sz="2400" dirty="0"/>
              <a:t> 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b="1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animateHappyBirthday </a:t>
            </a:r>
            <a:r>
              <a:rPr lang="en-US" sz="2000" b="1" dirty="0" smtClean="0"/>
              <a:t>(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000" b="1" dirty="0" smtClean="0"/>
              <a:t>,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letters </a:t>
            </a:r>
            <a:r>
              <a:rPr lang="en-US" sz="2000" b="1" dirty="0" smtClean="0"/>
              <a:t>)</a:t>
            </a:r>
            <a:r>
              <a:rPr lang="en-US" sz="2000" dirty="0" smtClean="0"/>
              <a:t> </a:t>
            </a:r>
            <a:r>
              <a:rPr lang="en-US" sz="2000" b="1" dirty="0"/>
              <a:t>{</a:t>
            </a:r>
            <a:endParaRPr lang="de-DE" sz="2000" dirty="0"/>
          </a:p>
          <a:p>
            <a:r>
              <a:rPr lang="de-DE" sz="2000" dirty="0"/>
              <a:t> </a:t>
            </a:r>
            <a:r>
              <a:rPr lang="de-DE" sz="2000" dirty="0" smtClean="0"/>
              <a:t>       …</a:t>
            </a:r>
            <a:endParaRPr lang="de-DE" sz="2000" dirty="0"/>
          </a:p>
          <a:p>
            <a:r>
              <a:rPr lang="de-DE" sz="2000" b="1" dirty="0"/>
              <a:t>}</a:t>
            </a: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75" y="260350"/>
            <a:ext cx="2173349" cy="720725"/>
          </a:xfr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6" y="3514349"/>
            <a:ext cx="3933308" cy="1332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4" y="2121962"/>
            <a:ext cx="3024000" cy="1296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890" y="2116283"/>
            <a:ext cx="34099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Entwurfsphase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Implementierungsphase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251520" y="1196752"/>
            <a:ext cx="871296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>
                <a:solidFill>
                  <a:srgbClr val="7030A0"/>
                </a:solidFill>
              </a:rPr>
              <a:t>animateHappyBirthday </a:t>
            </a:r>
            <a:r>
              <a:rPr lang="en-US" sz="2100" b="1" dirty="0" smtClean="0"/>
              <a:t>(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100" dirty="0" smtClean="0"/>
              <a:t>,</a:t>
            </a:r>
            <a:r>
              <a:rPr lang="en-US" sz="2100" b="1" dirty="0" smtClean="0"/>
              <a:t>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letters </a:t>
            </a:r>
            <a:r>
              <a:rPr lang="en-US" sz="2100" b="1" dirty="0" smtClean="0"/>
              <a:t>)</a:t>
            </a:r>
            <a:r>
              <a:rPr lang="en-US" sz="2100" dirty="0" smtClean="0"/>
              <a:t> </a:t>
            </a:r>
            <a:r>
              <a:rPr lang="en-US" sz="2100" b="1" dirty="0"/>
              <a:t>{</a:t>
            </a:r>
            <a:endParaRPr lang="de-DE" sz="2100" dirty="0"/>
          </a:p>
          <a:p>
            <a:r>
              <a:rPr lang="en-US" sz="2100" dirty="0"/>
              <a:t>        </a:t>
            </a:r>
            <a:r>
              <a:rPr lang="en-US" sz="21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>
                <a:solidFill>
                  <a:srgbClr val="7030A0"/>
                </a:solidFill>
              </a:rPr>
              <a:t>i</a:t>
            </a:r>
            <a:r>
              <a:rPr lang="en-US" sz="2100" b="1" dirty="0" smtClean="0"/>
              <a:t>,  </a:t>
            </a:r>
            <a:r>
              <a:rPr lang="en-US" sz="2100" dirty="0">
                <a:solidFill>
                  <a:srgbClr val="7030A0"/>
                </a:solidFill>
              </a:rPr>
              <a:t>lettersLength </a:t>
            </a:r>
            <a:r>
              <a:rPr lang="en-US" sz="2100" dirty="0" smtClean="0">
                <a:solidFill>
                  <a:srgbClr val="7030A0"/>
                </a:solidFill>
              </a:rPr>
              <a:t> </a:t>
            </a:r>
            <a:r>
              <a:rPr lang="en-US" sz="2100" b="1" dirty="0" smtClean="0"/>
              <a:t>=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</a:rPr>
              <a:t>letters</a:t>
            </a:r>
            <a:r>
              <a:rPr lang="en-US" sz="2100" b="1" dirty="0" smtClean="0"/>
              <a:t>.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length</a:t>
            </a:r>
            <a:r>
              <a:rPr lang="en-US" sz="2100" b="1" dirty="0"/>
              <a:t>, </a:t>
            </a:r>
            <a:r>
              <a:rPr lang="en-US" sz="2100" b="1" dirty="0" smtClean="0"/>
              <a:t> </a:t>
            </a:r>
            <a:r>
              <a:rPr lang="en-US" sz="2100" dirty="0" smtClean="0">
                <a:solidFill>
                  <a:srgbClr val="7030A0"/>
                </a:solidFill>
              </a:rPr>
              <a:t>top</a:t>
            </a:r>
            <a:r>
              <a:rPr lang="en-US" sz="2100" b="1" dirty="0"/>
              <a:t>, </a:t>
            </a:r>
            <a:r>
              <a:rPr lang="en-US" sz="2100" b="1" dirty="0" smtClean="0"/>
              <a:t> </a:t>
            </a:r>
            <a:r>
              <a:rPr lang="en-US" sz="2100" dirty="0" smtClean="0">
                <a:solidFill>
                  <a:srgbClr val="7030A0"/>
                </a:solidFill>
              </a:rPr>
              <a:t>left</a:t>
            </a:r>
            <a:r>
              <a:rPr lang="en-US" sz="2100" b="1" dirty="0"/>
              <a:t>, </a:t>
            </a:r>
          </a:p>
          <a:p>
            <a:r>
              <a:rPr lang="en-US" sz="2100" b="1" dirty="0"/>
              <a:t>	 </a:t>
            </a:r>
            <a:r>
              <a:rPr lang="en-US" sz="2100" dirty="0">
                <a:solidFill>
                  <a:srgbClr val="7030A0"/>
                </a:solidFill>
              </a:rPr>
              <a:t>distance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b="1" dirty="0" smtClean="0"/>
              <a:t>=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chemeClr val="accent3">
                    <a:lumMod val="75000"/>
                  </a:schemeClr>
                </a:solidFill>
              </a:rPr>
              <a:t>100</a:t>
            </a:r>
            <a:r>
              <a:rPr lang="en-US" sz="2100" dirty="0" smtClean="0"/>
              <a:t>  </a:t>
            </a:r>
            <a:r>
              <a:rPr lang="en-US" sz="2100" b="1" dirty="0" smtClean="0"/>
              <a:t>/</a:t>
            </a:r>
            <a:r>
              <a:rPr lang="en-US" sz="2100" dirty="0" smtClean="0"/>
              <a:t>  </a:t>
            </a:r>
            <a:r>
              <a:rPr lang="en-US" sz="2100" b="1" dirty="0" smtClean="0"/>
              <a:t>( </a:t>
            </a:r>
            <a:r>
              <a:rPr lang="en-US" sz="2100" dirty="0" smtClean="0">
                <a:solidFill>
                  <a:srgbClr val="7030A0"/>
                </a:solidFill>
              </a:rPr>
              <a:t>lettersLength  </a:t>
            </a:r>
            <a:r>
              <a:rPr lang="en-US" sz="2100" b="1" dirty="0" smtClean="0"/>
              <a:t>+ </a:t>
            </a:r>
            <a:r>
              <a:rPr lang="en-US" sz="2100" dirty="0" smtClean="0"/>
              <a:t> 2 </a:t>
            </a:r>
            <a:r>
              <a:rPr lang="en-US" sz="2100" b="1" dirty="0" smtClean="0"/>
              <a:t>),</a:t>
            </a:r>
            <a:endParaRPr lang="de-DE" sz="2100" dirty="0"/>
          </a:p>
          <a:p>
            <a:r>
              <a:rPr lang="en-US" sz="2100" dirty="0"/>
              <a:t>              </a:t>
            </a:r>
            <a:r>
              <a:rPr lang="en-US" sz="2100" dirty="0">
                <a:solidFill>
                  <a:srgbClr val="7030A0"/>
                </a:solidFill>
              </a:rPr>
              <a:t>offset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b="1" dirty="0" smtClean="0"/>
              <a:t>= </a:t>
            </a:r>
            <a:r>
              <a:rPr lang="en-US" sz="2100" dirty="0" smtClean="0"/>
              <a:t> </a:t>
            </a:r>
            <a:r>
              <a:rPr lang="en-US" sz="2100" dirty="0">
                <a:solidFill>
                  <a:srgbClr val="7030A0"/>
                </a:solidFill>
              </a:rPr>
              <a:t>distance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b="1" dirty="0" smtClean="0"/>
              <a:t>/ </a:t>
            </a:r>
            <a:r>
              <a:rPr lang="en-US" sz="2100" dirty="0" smtClean="0"/>
              <a:t> 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sz="2100" b="1" dirty="0" smtClean="0"/>
              <a:t>,  </a:t>
            </a:r>
            <a:r>
              <a:rPr lang="en-US" sz="2100" dirty="0" smtClean="0">
                <a:solidFill>
                  <a:srgbClr val="7030A0"/>
                </a:solidFill>
              </a:rPr>
              <a:t>c </a:t>
            </a:r>
            <a:r>
              <a:rPr lang="en-US" sz="2100" dirty="0" smtClean="0"/>
              <a:t> </a:t>
            </a:r>
            <a:r>
              <a:rPr lang="en-US" sz="2100" b="1" dirty="0"/>
              <a:t>=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3">
                    <a:lumMod val="75000"/>
                  </a:schemeClr>
                </a:solidFill>
              </a:rPr>
              <a:t>50</a:t>
            </a:r>
            <a:r>
              <a:rPr lang="en-US" sz="2100" dirty="0" smtClean="0"/>
              <a:t>  </a:t>
            </a:r>
            <a:r>
              <a:rPr lang="en-US" sz="2100" b="1" dirty="0" smtClean="0"/>
              <a:t>- </a:t>
            </a:r>
            <a:r>
              <a:rPr lang="en-US" sz="2100" dirty="0" smtClean="0"/>
              <a:t> </a:t>
            </a:r>
            <a:r>
              <a:rPr lang="en-US" sz="2100" dirty="0">
                <a:solidFill>
                  <a:srgbClr val="7030A0"/>
                </a:solidFill>
              </a:rPr>
              <a:t>offset</a:t>
            </a:r>
            <a:r>
              <a:rPr lang="en-US" sz="2100" b="1" dirty="0" smtClean="0"/>
              <a:t>,  </a:t>
            </a:r>
            <a:r>
              <a:rPr lang="en-US" sz="2100" dirty="0">
                <a:solidFill>
                  <a:srgbClr val="7030A0"/>
                </a:solidFill>
              </a:rPr>
              <a:t>topPadding </a:t>
            </a:r>
            <a:r>
              <a:rPr lang="en-US" sz="2100" dirty="0" smtClean="0">
                <a:solidFill>
                  <a:srgbClr val="7030A0"/>
                </a:solidFill>
              </a:rPr>
              <a:t> </a:t>
            </a:r>
            <a:r>
              <a:rPr lang="en-US" sz="2100" b="1" dirty="0" smtClean="0"/>
              <a:t>= </a:t>
            </a:r>
            <a:r>
              <a:rPr lang="en-US" sz="2100" dirty="0" smtClean="0"/>
              <a:t> 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sz="2100" b="1" dirty="0"/>
              <a:t>;</a:t>
            </a:r>
            <a:endParaRPr lang="de-DE" sz="2100" dirty="0"/>
          </a:p>
          <a:p>
            <a:r>
              <a:rPr lang="en-US" sz="2100" dirty="0"/>
              <a:t> </a:t>
            </a:r>
            <a:endParaRPr lang="de-DE" sz="2100" dirty="0"/>
          </a:p>
          <a:p>
            <a:r>
              <a:rPr lang="en-US" sz="2100" dirty="0"/>
              <a:t>        </a:t>
            </a:r>
            <a:r>
              <a:rPr lang="en-US" sz="21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b="1" dirty="0" smtClean="0"/>
              <a:t>( </a:t>
            </a:r>
            <a:r>
              <a:rPr lang="en-US" sz="2100" dirty="0" smtClean="0">
                <a:solidFill>
                  <a:srgbClr val="7030A0"/>
                </a:solidFill>
              </a:rPr>
              <a:t>i  </a:t>
            </a:r>
            <a:r>
              <a:rPr lang="en-US" sz="2100" b="1" dirty="0" smtClean="0"/>
              <a:t>=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7030A0"/>
                </a:solidFill>
              </a:rPr>
              <a:t>lettersLength  </a:t>
            </a:r>
            <a:r>
              <a:rPr lang="en-US" sz="2100" b="1" dirty="0" smtClean="0"/>
              <a:t>/</a:t>
            </a:r>
            <a:r>
              <a:rPr lang="en-US" sz="2100" dirty="0" smtClean="0"/>
              <a:t>  </a:t>
            </a:r>
            <a:r>
              <a:rPr lang="en-US" sz="2100" b="1" dirty="0" smtClean="0"/>
              <a:t>-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sz="2100" b="1" dirty="0" smtClean="0"/>
              <a:t>; </a:t>
            </a:r>
            <a:r>
              <a:rPr lang="en-US" sz="2100" dirty="0" smtClean="0"/>
              <a:t> </a:t>
            </a:r>
            <a:r>
              <a:rPr lang="en-US" sz="2100" dirty="0">
                <a:solidFill>
                  <a:srgbClr val="7030A0"/>
                </a:solidFill>
              </a:rPr>
              <a:t>i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b="1" dirty="0" smtClean="0"/>
              <a:t>&lt;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rgbClr val="7030A0"/>
                </a:solidFill>
              </a:rPr>
              <a:t>lettersLength </a:t>
            </a:r>
            <a:r>
              <a:rPr lang="en-US" sz="2100" b="1" dirty="0"/>
              <a:t>/</a:t>
            </a:r>
            <a:r>
              <a:rPr lang="en-US" sz="2100" dirty="0">
                <a:solidFill>
                  <a:schemeClr val="accent3">
                    <a:lumMod val="75000"/>
                  </a:schemeClr>
                </a:solidFill>
              </a:rPr>
              <a:t> 2</a:t>
            </a:r>
            <a:r>
              <a:rPr lang="en-US" sz="2100" b="1" dirty="0"/>
              <a:t>;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7030A0"/>
                </a:solidFill>
              </a:rPr>
              <a:t>i</a:t>
            </a:r>
            <a:r>
              <a:rPr lang="en-US" sz="2100" dirty="0" smtClean="0"/>
              <a:t>  </a:t>
            </a:r>
            <a:r>
              <a:rPr lang="en-US" sz="2100" b="1" dirty="0" smtClean="0"/>
              <a:t>+=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chemeClr val="accent3">
                    <a:lumMod val="75000"/>
                  </a:schemeClr>
                </a:solidFill>
              </a:rPr>
              <a:t>1 </a:t>
            </a:r>
            <a:r>
              <a:rPr lang="en-US" sz="2100" b="1" dirty="0" smtClean="0"/>
              <a:t>)</a:t>
            </a:r>
            <a:r>
              <a:rPr lang="en-US" sz="2100" dirty="0" smtClean="0"/>
              <a:t> </a:t>
            </a:r>
            <a:r>
              <a:rPr lang="en-US" sz="2100" b="1" dirty="0"/>
              <a:t>{</a:t>
            </a:r>
            <a:endParaRPr lang="de-DE" sz="2100" dirty="0"/>
          </a:p>
          <a:p>
            <a:r>
              <a:rPr lang="en-US" sz="2100" dirty="0"/>
              <a:t>              </a:t>
            </a:r>
            <a:r>
              <a:rPr lang="en-US" sz="2100" dirty="0" smtClean="0">
                <a:solidFill>
                  <a:srgbClr val="7030A0"/>
                </a:solidFill>
              </a:rPr>
              <a:t>left </a:t>
            </a:r>
            <a:r>
              <a:rPr lang="en-US" sz="2100" dirty="0" smtClean="0"/>
              <a:t> </a:t>
            </a:r>
            <a:r>
              <a:rPr lang="en-US" sz="2100" b="1" dirty="0" smtClean="0"/>
              <a:t>= </a:t>
            </a:r>
            <a:r>
              <a:rPr lang="en-US" sz="2100" dirty="0" smtClean="0"/>
              <a:t> </a:t>
            </a:r>
            <a:r>
              <a:rPr lang="en-US" sz="2100" dirty="0">
                <a:solidFill>
                  <a:srgbClr val="7030A0"/>
                </a:solidFill>
              </a:rPr>
              <a:t>distance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b="1" dirty="0" smtClean="0"/>
              <a:t>*</a:t>
            </a:r>
            <a:r>
              <a:rPr lang="en-US" sz="2100" dirty="0" smtClean="0"/>
              <a:t>  </a:t>
            </a:r>
            <a:r>
              <a:rPr lang="en-US" sz="2100" dirty="0">
                <a:solidFill>
                  <a:srgbClr val="7030A0"/>
                </a:solidFill>
              </a:rPr>
              <a:t>i</a:t>
            </a:r>
            <a:r>
              <a:rPr lang="en-US" sz="2100" dirty="0" smtClean="0">
                <a:solidFill>
                  <a:srgbClr val="7030A0"/>
                </a:solidFill>
              </a:rPr>
              <a:t> </a:t>
            </a:r>
            <a:r>
              <a:rPr lang="en-US" sz="2100" dirty="0" smtClean="0"/>
              <a:t> </a:t>
            </a:r>
            <a:r>
              <a:rPr lang="en-US" sz="2100" b="1" dirty="0"/>
              <a:t>+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7030A0"/>
                </a:solidFill>
              </a:rPr>
              <a:t>offset </a:t>
            </a:r>
            <a:r>
              <a:rPr lang="en-US" sz="2100" dirty="0" smtClean="0"/>
              <a:t> </a:t>
            </a:r>
            <a:r>
              <a:rPr lang="en-US" sz="2100" b="1" dirty="0"/>
              <a:t>+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7030A0"/>
                </a:solidFill>
              </a:rPr>
              <a:t>c</a:t>
            </a:r>
            <a:r>
              <a:rPr lang="en-US" sz="2100" b="1" dirty="0"/>
              <a:t>;</a:t>
            </a:r>
            <a:endParaRPr lang="de-DE" sz="2100" dirty="0"/>
          </a:p>
          <a:p>
            <a:r>
              <a:rPr lang="en-US" sz="2100" dirty="0"/>
              <a:t>              </a:t>
            </a:r>
            <a:r>
              <a:rPr lang="en-US" sz="2100" dirty="0">
                <a:solidFill>
                  <a:srgbClr val="7030A0"/>
                </a:solidFill>
              </a:rPr>
              <a:t>top </a:t>
            </a:r>
            <a:r>
              <a:rPr lang="en-US" sz="2100" dirty="0" smtClean="0">
                <a:solidFill>
                  <a:srgbClr val="7030A0"/>
                </a:solidFill>
              </a:rPr>
              <a:t> </a:t>
            </a:r>
            <a:r>
              <a:rPr lang="en-US" sz="2100" b="1" dirty="0" smtClean="0"/>
              <a:t>=</a:t>
            </a:r>
            <a:endParaRPr lang="de-DE" sz="2100" dirty="0" smtClean="0"/>
          </a:p>
          <a:p>
            <a:r>
              <a:rPr lang="en-US" sz="2100" dirty="0" smtClean="0"/>
              <a:t>              $</a:t>
            </a:r>
            <a:r>
              <a:rPr lang="en-US" sz="2100" b="1" dirty="0" smtClean="0"/>
              <a:t>( 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‘.letter‘ </a:t>
            </a:r>
            <a:r>
              <a:rPr lang="en-US" sz="2100" dirty="0" smtClean="0"/>
              <a:t> </a:t>
            </a:r>
            <a:r>
              <a:rPr lang="en-US" sz="2100" b="1" dirty="0" smtClean="0"/>
              <a:t>+</a:t>
            </a:r>
            <a:r>
              <a:rPr lang="en-US" sz="2100" dirty="0" smtClean="0"/>
              <a:t>  </a:t>
            </a:r>
            <a:r>
              <a:rPr lang="en-US" sz="2100" b="1" dirty="0" smtClean="0"/>
              <a:t>( </a:t>
            </a:r>
            <a:r>
              <a:rPr lang="en-US" sz="2100" dirty="0" smtClean="0">
                <a:solidFill>
                  <a:srgbClr val="7030A0"/>
                </a:solidFill>
              </a:rPr>
              <a:t>i </a:t>
            </a:r>
            <a:r>
              <a:rPr lang="en-US" sz="2100" dirty="0" smtClean="0"/>
              <a:t> </a:t>
            </a:r>
            <a:r>
              <a:rPr lang="en-US" sz="2100" b="1" dirty="0" smtClean="0"/>
              <a:t>+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7030A0"/>
                </a:solidFill>
              </a:rPr>
              <a:t>lettersLength  </a:t>
            </a:r>
            <a:r>
              <a:rPr lang="en-US" sz="2100" b="1" dirty="0" smtClean="0"/>
              <a:t>/ 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3">
                    <a:lumMod val="75000"/>
                  </a:schemeClr>
                </a:solidFill>
              </a:rPr>
              <a:t>2 </a:t>
            </a:r>
            <a:r>
              <a:rPr lang="en-US" sz="2100" b="1" dirty="0" smtClean="0"/>
              <a:t>) ).</a:t>
            </a:r>
            <a:endParaRPr lang="de-DE" sz="2100" dirty="0" smtClean="0"/>
          </a:p>
          <a:p>
            <a:r>
              <a:rPr lang="en-US" sz="2100" b="1" dirty="0" smtClean="0"/>
              <a:t>                  </a:t>
            </a:r>
            <a:r>
              <a:rPr lang="en-US" sz="2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lang="en-US" sz="2100" b="1" dirty="0" smtClean="0"/>
              <a:t>(  { 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position</a:t>
            </a:r>
            <a:r>
              <a:rPr lang="en-US" sz="2100" b="1" dirty="0"/>
              <a:t>: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b="1" dirty="0" smtClean="0"/>
              <a:t>{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left</a:t>
            </a:r>
            <a:r>
              <a:rPr lang="en-US" sz="2100" b="1" dirty="0" smtClean="0"/>
              <a:t>: 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7030A0"/>
                </a:solidFill>
              </a:rPr>
              <a:t>left </a:t>
            </a:r>
            <a:r>
              <a:rPr lang="en-US" sz="2100" dirty="0" smtClean="0"/>
              <a:t> </a:t>
            </a:r>
            <a:r>
              <a:rPr lang="en-US" sz="2100" b="1" dirty="0" smtClean="0"/>
              <a:t>+ 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'%'</a:t>
            </a:r>
            <a:r>
              <a:rPr lang="en-US" sz="2100" b="1" dirty="0" smtClean="0"/>
              <a:t>, </a:t>
            </a:r>
            <a:r>
              <a:rPr lang="en-US" sz="2100" dirty="0" smtClean="0"/>
              <a:t>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top</a:t>
            </a:r>
            <a:r>
              <a:rPr lang="en-US" sz="2100" b="1" dirty="0"/>
              <a:t>:</a:t>
            </a:r>
            <a:r>
              <a:rPr lang="en-US" sz="2100" dirty="0"/>
              <a:t> </a:t>
            </a:r>
            <a:r>
              <a:rPr lang="en-US" sz="2100" dirty="0" smtClean="0"/>
              <a:t> </a:t>
            </a:r>
            <a:r>
              <a:rPr lang="en-US" sz="2100" dirty="0" smtClean="0">
                <a:solidFill>
                  <a:srgbClr val="7030A0"/>
                </a:solidFill>
              </a:rPr>
              <a:t>top</a:t>
            </a:r>
            <a:r>
              <a:rPr lang="en-US" sz="2100" dirty="0" smtClean="0"/>
              <a:t>  </a:t>
            </a:r>
            <a:r>
              <a:rPr lang="en-US" sz="2100" b="1" dirty="0" smtClean="0"/>
              <a:t>+</a:t>
            </a:r>
            <a:r>
              <a:rPr lang="en-US" sz="2100" dirty="0" smtClean="0"/>
              <a:t>  </a:t>
            </a:r>
            <a:r>
              <a:rPr lang="en-US" sz="2100" dirty="0" smtClean="0">
                <a:solidFill>
                  <a:schemeClr val="accent6">
                    <a:lumMod val="50000"/>
                  </a:schemeClr>
                </a:solidFill>
              </a:rPr>
              <a:t>'%‘ </a:t>
            </a:r>
            <a:r>
              <a:rPr lang="en-US" sz="2100" b="1" dirty="0" smtClean="0"/>
              <a:t>}  } );</a:t>
            </a:r>
            <a:endParaRPr lang="de-DE" sz="2100" dirty="0"/>
          </a:p>
          <a:p>
            <a:r>
              <a:rPr lang="en-US" sz="2100" dirty="0"/>
              <a:t>        </a:t>
            </a:r>
            <a:r>
              <a:rPr lang="de-DE" sz="2100" b="1" dirty="0"/>
              <a:t>}</a:t>
            </a:r>
            <a:endParaRPr lang="de-DE" sz="2100" dirty="0"/>
          </a:p>
          <a:p>
            <a:r>
              <a:rPr lang="de-DE" sz="2100" b="1" dirty="0" smtClean="0"/>
              <a:t>}</a:t>
            </a:r>
          </a:p>
          <a:p>
            <a:r>
              <a:rPr lang="de-DE" sz="21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function</a:t>
            </a:r>
            <a:r>
              <a:rPr lang="de-DE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100" dirty="0">
                <a:solidFill>
                  <a:srgbClr val="7030A0"/>
                </a:solidFill>
              </a:rPr>
              <a:t>parabel </a:t>
            </a:r>
            <a:r>
              <a:rPr lang="de-DE" sz="2100" b="1" dirty="0"/>
              <a:t>( </a:t>
            </a:r>
            <a:r>
              <a:rPr lang="de-DE" sz="21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e-DE" sz="2100" b="1" dirty="0"/>
              <a:t>, </a:t>
            </a:r>
            <a:r>
              <a:rPr lang="de-DE" sz="2100" dirty="0"/>
              <a:t> </a:t>
            </a:r>
            <a:r>
              <a:rPr lang="de-DE" sz="21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de-DE" sz="2100" b="1" dirty="0"/>
              <a:t>,</a:t>
            </a:r>
            <a:r>
              <a:rPr lang="de-DE" sz="2100" dirty="0"/>
              <a:t>  </a:t>
            </a:r>
            <a:r>
              <a:rPr lang="de-DE" sz="21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de-DE" sz="2100" b="1" dirty="0"/>
              <a:t>,</a:t>
            </a:r>
            <a:r>
              <a:rPr lang="de-DE" sz="2100" dirty="0"/>
              <a:t>  </a:t>
            </a:r>
            <a:r>
              <a:rPr lang="de-DE" sz="2100" dirty="0">
                <a:solidFill>
                  <a:schemeClr val="accent6">
                    <a:lumMod val="75000"/>
                  </a:schemeClr>
                </a:solidFill>
              </a:rPr>
              <a:t>topPadding </a:t>
            </a:r>
            <a:r>
              <a:rPr lang="de-DE" sz="2100" b="1" dirty="0"/>
              <a:t>)</a:t>
            </a:r>
            <a:r>
              <a:rPr lang="de-DE" sz="2100" dirty="0"/>
              <a:t> </a:t>
            </a:r>
            <a:r>
              <a:rPr lang="de-DE" sz="2100" b="1" dirty="0"/>
              <a:t>{</a:t>
            </a:r>
            <a:endParaRPr lang="de-DE" sz="2100" dirty="0"/>
          </a:p>
          <a:p>
            <a:r>
              <a:rPr lang="de-DE" sz="2100" dirty="0"/>
              <a:t>        </a:t>
            </a:r>
            <a:r>
              <a:rPr lang="en-US" sz="21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100" dirty="0"/>
              <a:t> </a:t>
            </a:r>
            <a:r>
              <a:rPr lang="en-US" sz="2100" b="1" dirty="0"/>
              <a:t>*</a:t>
            </a:r>
            <a:r>
              <a:rPr lang="en-US" sz="2100" dirty="0"/>
              <a:t> </a:t>
            </a:r>
            <a:r>
              <a:rPr lang="en-US" sz="2100" b="1" dirty="0"/>
              <a:t>(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100" dirty="0"/>
              <a:t> </a:t>
            </a:r>
            <a:r>
              <a:rPr lang="en-US" sz="2100" b="1" dirty="0"/>
              <a:t>*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2100" dirty="0"/>
              <a:t> </a:t>
            </a:r>
            <a:r>
              <a:rPr lang="en-US" sz="2100" b="1" dirty="0"/>
              <a:t>-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100" b="1" dirty="0"/>
              <a:t>)</a:t>
            </a:r>
            <a:r>
              <a:rPr lang="en-US" sz="2100" dirty="0"/>
              <a:t> </a:t>
            </a:r>
            <a:r>
              <a:rPr lang="en-US" sz="2100" b="1" dirty="0"/>
              <a:t>+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accent6">
                    <a:lumMod val="75000"/>
                  </a:schemeClr>
                </a:solidFill>
              </a:rPr>
              <a:t>topPadding</a:t>
            </a:r>
            <a:r>
              <a:rPr lang="en-US" sz="2100" b="1" dirty="0"/>
              <a:t>;</a:t>
            </a:r>
            <a:endParaRPr lang="de-DE" sz="2100" dirty="0"/>
          </a:p>
          <a:p>
            <a:r>
              <a:rPr lang="en-US" sz="2100" b="1" dirty="0" smtClean="0"/>
              <a:t>}</a:t>
            </a:r>
            <a:endParaRPr lang="de-DE" sz="2100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75" y="260350"/>
            <a:ext cx="2173349" cy="720725"/>
          </a:xfrm>
        </p:spPr>
      </p:pic>
      <p:sp>
        <p:nvSpPr>
          <p:cNvPr id="4" name="Textfeld 3"/>
          <p:cNvSpPr txBox="1"/>
          <p:nvPr/>
        </p:nvSpPr>
        <p:spPr>
          <a:xfrm>
            <a:off x="1835696" y="3458910"/>
            <a:ext cx="4228786" cy="41549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parabel </a:t>
            </a:r>
            <a:r>
              <a:rPr lang="en-US" sz="2100" b="1" dirty="0"/>
              <a:t>(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100" b="1" dirty="0"/>
              <a:t>, 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left </a:t>
            </a:r>
            <a:r>
              <a:rPr lang="en-US" sz="2100" b="1" dirty="0"/>
              <a:t>–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100" b="1" dirty="0"/>
              <a:t>, 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100" b="1" dirty="0"/>
              <a:t>, 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accent1">
                    <a:lumMod val="75000"/>
                  </a:schemeClr>
                </a:solidFill>
              </a:rPr>
              <a:t>topPadding </a:t>
            </a:r>
            <a:r>
              <a:rPr lang="en-US" sz="2100" b="1" dirty="0"/>
              <a:t>);</a:t>
            </a:r>
            <a:endParaRPr lang="de-DE" sz="2100" dirty="0"/>
          </a:p>
        </p:txBody>
      </p:sp>
    </p:spTree>
    <p:extLst>
      <p:ext uri="{BB962C8B-B14F-4D97-AF65-F5344CB8AC3E}">
        <p14:creationId xmlns:p14="http://schemas.microsoft.com/office/powerpoint/2010/main" val="34015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Entwurfsphase - Implementierungsphase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Fazit</a:t>
            </a:r>
            <a:endParaRPr lang="de-DE" sz="13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160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   Fazit</a:t>
            </a:r>
            <a:endParaRPr lang="de-DE" sz="2400" u="sng" dirty="0">
              <a:solidFill>
                <a:srgbClr val="5F686A"/>
              </a:solidFill>
            </a:endParaRPr>
          </a:p>
        </p:txBody>
      </p:sp>
      <p:graphicFrame>
        <p:nvGraphicFramePr>
          <p:cNvPr id="6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59940"/>
              </p:ext>
            </p:extLst>
          </p:nvPr>
        </p:nvGraphicFramePr>
        <p:xfrm>
          <a:off x="467544" y="764704"/>
          <a:ext cx="8229600" cy="5361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335084" y="116632"/>
            <a:ext cx="4149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009FE3"/>
                </a:solidFill>
              </a:rPr>
              <a:t>Soll / Ist - Vergleich</a:t>
            </a:r>
            <a:endParaRPr lang="de-DE" sz="4000" dirty="0">
              <a:solidFill>
                <a:srgbClr val="009F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Entwurfsphase - Implementierungsphase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Fazit</a:t>
            </a:r>
            <a:endParaRPr lang="de-DE" sz="13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484784"/>
            <a:ext cx="3600000" cy="3600000"/>
          </a:xfrm>
        </p:spPr>
      </p:pic>
    </p:spTree>
    <p:extLst>
      <p:ext uri="{BB962C8B-B14F-4D97-AF65-F5344CB8AC3E}">
        <p14:creationId xmlns:p14="http://schemas.microsoft.com/office/powerpoint/2010/main" val="36072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solidFill>
                  <a:srgbClr val="5F686A"/>
                </a:solidFill>
              </a:rPr>
              <a:t>Quellenverzeichnis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www.google.de/search?site=imghp&amp;tbm=isch&amp;source=hp&amp;biw=1920&amp;bih=995&amp;q=bilder&amp;oq=bilder&amp;gs_l=img</a:t>
            </a:r>
            <a:endParaRPr lang="de-DE" dirty="0" smtClean="0"/>
          </a:p>
          <a:p>
            <a:r>
              <a:rPr lang="de-DE" dirty="0">
                <a:hlinkClick r:id="rId4"/>
              </a:rPr>
              <a:t>http://de.freepik.com</a:t>
            </a:r>
            <a:r>
              <a:rPr lang="de-DE" dirty="0" smtClean="0">
                <a:hlinkClick r:id="rId4"/>
              </a:rPr>
              <a:t>/</a:t>
            </a:r>
            <a:endParaRPr lang="de-DE" dirty="0" smtClean="0"/>
          </a:p>
          <a:p>
            <a:r>
              <a:rPr lang="de-DE" dirty="0">
                <a:hlinkClick r:id="rId5"/>
              </a:rPr>
              <a:t>https://</a:t>
            </a:r>
            <a:r>
              <a:rPr lang="de-DE" dirty="0" smtClean="0">
                <a:hlinkClick r:id="rId5"/>
              </a:rPr>
              <a:t>t8y.com/home.html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93296"/>
            <a:ext cx="8229600" cy="422920"/>
          </a:xfrm>
        </p:spPr>
        <p:txBody>
          <a:bodyPr>
            <a:normAutofit/>
          </a:bodyPr>
          <a:lstStyle/>
          <a:p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Einleitung - Vorstellung des Projekts - Analysephase - Entwurfsphase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2861798" cy="1800000"/>
          </a:xfrm>
        </p:spPr>
      </p:pic>
      <p:pic>
        <p:nvPicPr>
          <p:cNvPr id="6" name="Inhaltsplatzhalter 5"/>
          <p:cNvPicPr>
            <a:picLocks noGrp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48" y="1556792"/>
            <a:ext cx="4038600" cy="2079209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0" y="0"/>
            <a:ext cx="32038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   Unternehmen</a:t>
            </a:r>
            <a:r>
              <a:rPr lang="de-DE" sz="2400" u="sng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de-DE" sz="2400" u="sng" dirty="0">
              <a:solidFill>
                <a:srgbClr val="5F68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Einleitung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Vorstellung des Projekts - Analysephase - Entwurfsphase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28" y="1094510"/>
            <a:ext cx="2209800" cy="207645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98" y="1052735"/>
            <a:ext cx="1262949" cy="216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61048"/>
            <a:ext cx="1832724" cy="1440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0" y="0"/>
            <a:ext cx="32038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   Einleitung</a:t>
            </a:r>
            <a:endParaRPr lang="de-DE" sz="2400" u="sng" dirty="0">
              <a:solidFill>
                <a:srgbClr val="5F68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3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Vorstellung des Projekts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Analysephase - Entwurfsphase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   Vorstellung des Projekts</a:t>
            </a:r>
            <a:endParaRPr lang="de-DE" sz="2400" u="sng" dirty="0">
              <a:solidFill>
                <a:srgbClr val="5F686A"/>
              </a:solidFill>
            </a:endParaRPr>
          </a:p>
        </p:txBody>
      </p:sp>
      <p:graphicFrame>
        <p:nvGraphicFramePr>
          <p:cNvPr id="6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486699"/>
              </p:ext>
            </p:extLst>
          </p:nvPr>
        </p:nvGraphicFramePr>
        <p:xfrm>
          <a:off x="8627" y="1268760"/>
          <a:ext cx="8229600" cy="46699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825823" y="476672"/>
            <a:ext cx="37900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>
                <a:solidFill>
                  <a:srgbClr val="009FE3"/>
                </a:solidFill>
                <a:latin typeface="+mj-lt"/>
              </a:rPr>
              <a:t>Projektphasen:</a:t>
            </a:r>
          </a:p>
          <a:p>
            <a:r>
              <a:rPr lang="de-DE" sz="2800" dirty="0" smtClean="0">
                <a:latin typeface="+mj-lt"/>
              </a:rPr>
              <a:t>Geplante </a:t>
            </a:r>
            <a:r>
              <a:rPr lang="de-DE" sz="2800" dirty="0">
                <a:latin typeface="+mj-lt"/>
              </a:rPr>
              <a:t>Zeit in Stunden</a:t>
            </a:r>
          </a:p>
        </p:txBody>
      </p:sp>
    </p:spTree>
    <p:extLst>
      <p:ext uri="{BB962C8B-B14F-4D97-AF65-F5344CB8AC3E}">
        <p14:creationId xmlns:p14="http://schemas.microsoft.com/office/powerpoint/2010/main" val="14436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Vorstellung des Projekts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Analysephase - Entwurfsphase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07" y="1268760"/>
            <a:ext cx="6581642" cy="3780000"/>
          </a:xfrm>
        </p:spPr>
      </p:pic>
      <p:sp>
        <p:nvSpPr>
          <p:cNvPr id="6" name="Textfeld 5"/>
          <p:cNvSpPr txBox="1"/>
          <p:nvPr/>
        </p:nvSpPr>
        <p:spPr>
          <a:xfrm>
            <a:off x="1454282" y="1360939"/>
            <a:ext cx="643008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atin typeface="+mj-lt"/>
              </a:rPr>
              <a:t>Agile Softwareentwicklung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050752" y="2245098"/>
            <a:ext cx="158417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+mj-lt"/>
              </a:rPr>
              <a:t>Implementierung</a:t>
            </a:r>
            <a:endParaRPr lang="de-DE" sz="1400" b="1" dirty="0">
              <a:latin typeface="+mj-lt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54282" y="3878640"/>
            <a:ext cx="7920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latin typeface="+mj-lt"/>
              </a:rPr>
              <a:t>Planung</a:t>
            </a:r>
            <a:endParaRPr lang="de-DE" sz="1400" b="1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605102" y="3878641"/>
            <a:ext cx="7837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+mj-lt"/>
              </a:rPr>
              <a:t>Testen   </a:t>
            </a:r>
            <a:endParaRPr lang="de-DE" sz="1400" b="1" dirty="0">
              <a:latin typeface="+mj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7020272" y="3878641"/>
            <a:ext cx="7316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+mj-lt"/>
              </a:rPr>
              <a:t>Betrieb</a:t>
            </a:r>
            <a:endParaRPr lang="de-DE" sz="1400" b="1" dirty="0">
              <a:latin typeface="+mj-lt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2698047" y="3878641"/>
            <a:ext cx="179388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latin typeface="+mj-lt"/>
              </a:rPr>
              <a:t>Konzept aktualisieren</a:t>
            </a:r>
          </a:p>
        </p:txBody>
      </p:sp>
    </p:spTree>
    <p:extLst>
      <p:ext uri="{BB962C8B-B14F-4D97-AF65-F5344CB8AC3E}">
        <p14:creationId xmlns:p14="http://schemas.microsoft.com/office/powerpoint/2010/main" val="28641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Analysephase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Entwurfsphase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292694"/>
              </p:ext>
            </p:extLst>
          </p:nvPr>
        </p:nvGraphicFramePr>
        <p:xfrm>
          <a:off x="179512" y="1340768"/>
          <a:ext cx="8712968" cy="3126486"/>
        </p:xfrm>
        <a:graphic>
          <a:graphicData uri="http://schemas.openxmlformats.org/drawingml/2006/table">
            <a:tbl>
              <a:tblPr firstRow="1" firstCol="1" bandRow="1"/>
              <a:tblGrid>
                <a:gridCol w="2304256"/>
                <a:gridCol w="1728192"/>
                <a:gridCol w="720080"/>
                <a:gridCol w="1152128"/>
                <a:gridCol w="1440160"/>
                <a:gridCol w="1368152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LMRoman10-Regular"/>
                        </a:rPr>
                        <a:t>Vorgang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686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LMRoman10-Regular"/>
                        </a:rPr>
                        <a:t>Mitarbeiter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686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LMRoman10-Regular"/>
                        </a:rPr>
                        <a:t>Zeit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686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LMRoman10-Regular"/>
                        </a:rPr>
                        <a:t>Personal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686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LMRoman10-Regular"/>
                        </a:rPr>
                        <a:t>Ressourcen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686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LMRoman10-Regular"/>
                        </a:rPr>
                        <a:t>Gesamt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686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Entwicklungskosten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1 </a:t>
                      </a:r>
                      <a:r>
                        <a:rPr lang="de-DE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x </a:t>
                      </a: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Umschüler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70 h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350,00 €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1.260,00 €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1.610,00 €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Fachgespräch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2 x Mitarbeiter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1 h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55,00 €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36,00 €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91,00 €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Code-Review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3 x Mitarbeiter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1 h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82,50 €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54,00 €</a:t>
                      </a:r>
                      <a:endParaRPr lang="de-DE" sz="200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136,50 €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Abnahme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1 x Mitarbeiter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1 h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27,00 €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18,00 €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LMRoman10-Regular"/>
                        </a:rPr>
                        <a:t>45,00 €</a:t>
                      </a:r>
                      <a:endParaRPr lang="de-DE" sz="2000" dirty="0">
                        <a:solidFill>
                          <a:srgbClr val="0D0D0D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FE3"/>
                    </a:solidFill>
                  </a:tcPr>
                </a:tc>
              </a:tr>
              <a:tr h="0">
                <a:tc gridSpan="6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476625" algn="l"/>
                        </a:tabLst>
                      </a:pP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LMRoman10-Regular"/>
                        </a:rPr>
                        <a:t>Projektkosten </a:t>
                      </a:r>
                      <a:r>
                        <a:rPr lang="de-DE" sz="20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LMRoman10-Regular"/>
                        </a:rPr>
                        <a:t>gesamt:  1.883,50 </a:t>
                      </a:r>
                      <a:r>
                        <a:rPr lang="de-DE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LMRoman10-Regular"/>
                        </a:rPr>
                        <a:t>€</a:t>
                      </a:r>
                      <a:endParaRPr lang="de-DE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7175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F68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5940152" y="325667"/>
            <a:ext cx="3041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solidFill>
                  <a:srgbClr val="009FE3"/>
                </a:solidFill>
              </a:rPr>
              <a:t>Projektkosten</a:t>
            </a:r>
            <a:endParaRPr lang="de-DE" sz="4000" dirty="0">
              <a:solidFill>
                <a:srgbClr val="009FE3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0" y="0"/>
            <a:ext cx="385192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   Analysephase</a:t>
            </a:r>
            <a:endParaRPr lang="de-DE" sz="2400" u="sng" dirty="0">
              <a:solidFill>
                <a:srgbClr val="5F68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Analysephase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Entwurfsphase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124744"/>
            <a:ext cx="2674287" cy="2340000"/>
          </a:xfrm>
          <a:prstGeom prst="rect">
            <a:avLst/>
          </a:prstGeom>
        </p:spPr>
      </p:pic>
      <p:pic>
        <p:nvPicPr>
          <p:cNvPr id="16" name="Inhaltsplatzhalter 1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2924944"/>
            <a:ext cx="3680254" cy="1800000"/>
          </a:xfrm>
        </p:spPr>
      </p:pic>
    </p:spTree>
    <p:extLst>
      <p:ext uri="{BB962C8B-B14F-4D97-AF65-F5344CB8AC3E}">
        <p14:creationId xmlns:p14="http://schemas.microsoft.com/office/powerpoint/2010/main" val="14014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021288"/>
            <a:ext cx="8229600" cy="566936"/>
          </a:xfrm>
        </p:spPr>
        <p:txBody>
          <a:bodyPr>
            <a:normAutofit/>
          </a:bodyPr>
          <a:lstStyle/>
          <a:p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Unternehmen - Einleitung - Vorstellung des Projekts - Analysephase - </a:t>
            </a:r>
            <a:r>
              <a:rPr lang="de-DE" sz="1300" b="1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Entwurfsphase</a:t>
            </a:r>
            <a:r>
              <a:rPr lang="de-DE" sz="1300" dirty="0" smtClean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- Implementierungsphase - Fazit</a:t>
            </a:r>
            <a:endParaRPr lang="de-DE" sz="13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268760"/>
            <a:ext cx="1800000" cy="1800000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66" y="1556792"/>
            <a:ext cx="2405039" cy="2700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86" y="2996952"/>
            <a:ext cx="2340000" cy="2340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0"/>
            <a:ext cx="320384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2400" b="1" dirty="0" smtClean="0">
                <a:solidFill>
                  <a:srgbClr val="5F686A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     Entwurfsphase</a:t>
            </a:r>
            <a:endParaRPr lang="de-DE" sz="2400" u="sng" dirty="0">
              <a:solidFill>
                <a:srgbClr val="5F686A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17" y="681945"/>
            <a:ext cx="1656000" cy="13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Microsoft Office PowerPoint</Application>
  <PresentationFormat>Bildschirmpräsentation (4:3)</PresentationFormat>
  <Paragraphs>339</Paragraphs>
  <Slides>25</Slides>
  <Notes>25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6" baseType="lpstr">
      <vt:lpstr>Larissa-Design</vt:lpstr>
      <vt:lpstr>Entwicklung einer Webapplikation Geburtstagsmailing </vt:lpstr>
      <vt:lpstr>Agenda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Unternehmen - Einleitung - Vorstellung des Projekts - Analysephase - Entwurfsphase - Implementierungsphase - Fazit</vt:lpstr>
      <vt:lpstr>Quellenverzeichnis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Webapplikation Geburtstagsmailing </dc:title>
  <dc:creator>johannes</dc:creator>
  <cp:lastModifiedBy>johannes</cp:lastModifiedBy>
  <cp:revision>226</cp:revision>
  <dcterms:created xsi:type="dcterms:W3CDTF">2016-01-06T09:32:56Z</dcterms:created>
  <dcterms:modified xsi:type="dcterms:W3CDTF">2016-02-11T11:54:00Z</dcterms:modified>
</cp:coreProperties>
</file>