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86" r:id="rId1"/>
  </p:sldMasterIdLst>
  <p:sldIdLst>
    <p:sldId id="278" r:id="rId2"/>
    <p:sldId id="258" r:id="rId3"/>
    <p:sldId id="277" r:id="rId4"/>
    <p:sldId id="279" r:id="rId5"/>
    <p:sldId id="262" r:id="rId6"/>
    <p:sldId id="257" r:id="rId7"/>
    <p:sldId id="264" r:id="rId8"/>
    <p:sldId id="283" r:id="rId9"/>
    <p:sldId id="274" r:id="rId10"/>
    <p:sldId id="275" r:id="rId11"/>
    <p:sldId id="276" r:id="rId12"/>
    <p:sldId id="272" r:id="rId13"/>
    <p:sldId id="267" r:id="rId14"/>
    <p:sldId id="268"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10"/>
    <p:restoredTop sz="94646"/>
  </p:normalViewPr>
  <p:slideViewPr>
    <p:cSldViewPr snapToGrid="0" snapToObjects="1">
      <p:cViewPr varScale="1">
        <p:scale>
          <a:sx n="143" d="100"/>
          <a:sy n="143"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034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066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2172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929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943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656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437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92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501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7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432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496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002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10/19/22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018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10/19/22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6618391"/>
      </p:ext>
    </p:extLst>
  </p:cSld>
  <p:clrMap bg1="dk1" tx1="lt1" bg2="dk2" tx2="lt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 id="2147484698" r:id="rId12"/>
    <p:sldLayoutId id="2147484699" r:id="rId13"/>
    <p:sldLayoutId id="214748470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241A-59D3-3942-8EEA-D46A1124DC69}"/>
              </a:ext>
            </a:extLst>
          </p:cNvPr>
          <p:cNvSpPr>
            <a:spLocks noGrp="1"/>
          </p:cNvSpPr>
          <p:nvPr>
            <p:ph type="ctrTitle"/>
          </p:nvPr>
        </p:nvSpPr>
        <p:spPr>
          <a:xfrm>
            <a:off x="810001" y="1449148"/>
            <a:ext cx="10572000" cy="2432388"/>
          </a:xfrm>
          <a:effectLst/>
        </p:spPr>
        <p:txBody>
          <a:bodyPr>
            <a:normAutofit/>
          </a:bodyPr>
          <a:lstStyle/>
          <a:p>
            <a:r>
              <a:rPr lang="en-US" dirty="0" err="1"/>
              <a:t>db</a:t>
            </a:r>
            <a:r>
              <a:rPr lang="en-US" dirty="0"/>
              <a:t>-analyzer</a:t>
            </a:r>
          </a:p>
        </p:txBody>
      </p:sp>
      <p:sp>
        <p:nvSpPr>
          <p:cNvPr id="5" name="Title 1">
            <a:extLst>
              <a:ext uri="{FF2B5EF4-FFF2-40B4-BE49-F238E27FC236}">
                <a16:creationId xmlns:a16="http://schemas.microsoft.com/office/drawing/2014/main" id="{83282950-3C7A-A720-DB7D-AC993297BFBA}"/>
              </a:ext>
            </a:extLst>
          </p:cNvPr>
          <p:cNvSpPr txBox="1">
            <a:spLocks/>
          </p:cNvSpPr>
          <p:nvPr/>
        </p:nvSpPr>
        <p:spPr>
          <a:xfrm>
            <a:off x="810001" y="3956182"/>
            <a:ext cx="7568889" cy="678490"/>
          </a:xfrm>
          <a:prstGeom prst="rect">
            <a:avLst/>
          </a:prstGeom>
          <a:effectLst/>
        </p:spPr>
        <p:txBody>
          <a:bodyPr vert="horz" lIns="91440" tIns="45720" rIns="91440" bIns="45720" rtlCol="0" anchor="b">
            <a:normAutofit fontScale="85000" lnSpcReduction="20000"/>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 META , DATA , SCHEMA , SAMPLER ) 	</a:t>
            </a:r>
            <a:br>
              <a:rPr lang="en-US" sz="2600" dirty="0"/>
            </a:br>
            <a:endParaRPr lang="en-US" sz="2600" dirty="0"/>
          </a:p>
        </p:txBody>
      </p:sp>
      <p:sp>
        <p:nvSpPr>
          <p:cNvPr id="7" name="TextBox 6">
            <a:extLst>
              <a:ext uri="{FF2B5EF4-FFF2-40B4-BE49-F238E27FC236}">
                <a16:creationId xmlns:a16="http://schemas.microsoft.com/office/drawing/2014/main" id="{DA330AD5-CE3D-7094-5824-BCA753D4B8E1}"/>
              </a:ext>
            </a:extLst>
          </p:cNvPr>
          <p:cNvSpPr txBox="1"/>
          <p:nvPr/>
        </p:nvSpPr>
        <p:spPr>
          <a:xfrm>
            <a:off x="11259671" y="3956182"/>
            <a:ext cx="2053350" cy="400110"/>
          </a:xfrm>
          <a:prstGeom prst="rect">
            <a:avLst/>
          </a:prstGeom>
          <a:noFill/>
        </p:spPr>
        <p:txBody>
          <a:bodyPr wrap="square">
            <a:spAutoFit/>
          </a:bodyPr>
          <a:lstStyle/>
          <a:p>
            <a:r>
              <a:rPr lang="en-US" sz="2000" b="1" dirty="0"/>
              <a:t>v1.8</a:t>
            </a:r>
          </a:p>
        </p:txBody>
      </p:sp>
    </p:spTree>
    <p:extLst>
      <p:ext uri="{BB962C8B-B14F-4D97-AF65-F5344CB8AC3E}">
        <p14:creationId xmlns:p14="http://schemas.microsoft.com/office/powerpoint/2010/main" val="231484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CD75-169C-1166-85E4-53CA829163FA}"/>
              </a:ext>
            </a:extLst>
          </p:cNvPr>
          <p:cNvSpPr>
            <a:spLocks noGrp="1"/>
          </p:cNvSpPr>
          <p:nvPr>
            <p:ph type="title"/>
          </p:nvPr>
        </p:nvSpPr>
        <p:spPr/>
        <p:txBody>
          <a:bodyPr/>
          <a:lstStyle/>
          <a:p>
            <a:r>
              <a:rPr lang="en-US" dirty="0"/>
              <a:t>Pilar of analysis - Schema</a:t>
            </a:r>
          </a:p>
        </p:txBody>
      </p:sp>
      <p:sp>
        <p:nvSpPr>
          <p:cNvPr id="3" name="Content Placeholder 2">
            <a:extLst>
              <a:ext uri="{FF2B5EF4-FFF2-40B4-BE49-F238E27FC236}">
                <a16:creationId xmlns:a16="http://schemas.microsoft.com/office/drawing/2014/main" id="{9827D0F5-001F-5A47-1DC5-9185187CD424}"/>
              </a:ext>
            </a:extLst>
          </p:cNvPr>
          <p:cNvSpPr>
            <a:spLocks noGrp="1"/>
          </p:cNvSpPr>
          <p:nvPr>
            <p:ph idx="1"/>
          </p:nvPr>
        </p:nvSpPr>
        <p:spPr/>
        <p:txBody>
          <a:bodyPr>
            <a:normAutofit/>
          </a:bodyPr>
          <a:lstStyle/>
          <a:p>
            <a:pPr marL="0" indent="0">
              <a:buNone/>
            </a:pPr>
            <a:r>
              <a:rPr lang="en-US" dirty="0"/>
              <a:t>This pilar focus essentially in the </a:t>
            </a:r>
            <a:r>
              <a:rPr lang="en-US" dirty="0" err="1"/>
              <a:t>modelisation</a:t>
            </a:r>
            <a:r>
              <a:rPr lang="en-US" dirty="0"/>
              <a:t> aspect of the database. We tried to implement different type of presentation; one may fit better a need than other.</a:t>
            </a:r>
          </a:p>
          <a:p>
            <a:pPr marL="0" indent="0">
              <a:buNone/>
            </a:pPr>
            <a:endParaRPr lang="en-US" dirty="0"/>
          </a:p>
          <a:p>
            <a:r>
              <a:rPr lang="en-US" dirty="0"/>
              <a:t>Entity Relationship Diagram (ERD)</a:t>
            </a:r>
          </a:p>
          <a:p>
            <a:r>
              <a:rPr lang="en-US" dirty="0"/>
              <a:t>Use case </a:t>
            </a:r>
          </a:p>
          <a:p>
            <a:r>
              <a:rPr lang="en-US" dirty="0"/>
              <a:t>Neo4j cypher ( Graph database )</a:t>
            </a:r>
          </a:p>
          <a:p>
            <a:endParaRPr lang="en-US" dirty="0"/>
          </a:p>
        </p:txBody>
      </p:sp>
    </p:spTree>
    <p:extLst>
      <p:ext uri="{BB962C8B-B14F-4D97-AF65-F5344CB8AC3E}">
        <p14:creationId xmlns:p14="http://schemas.microsoft.com/office/powerpoint/2010/main" val="128389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CD75-169C-1166-85E4-53CA829163FA}"/>
              </a:ext>
            </a:extLst>
          </p:cNvPr>
          <p:cNvSpPr>
            <a:spLocks noGrp="1"/>
          </p:cNvSpPr>
          <p:nvPr>
            <p:ph type="title"/>
          </p:nvPr>
        </p:nvSpPr>
        <p:spPr/>
        <p:txBody>
          <a:bodyPr/>
          <a:lstStyle/>
          <a:p>
            <a:r>
              <a:rPr lang="en-US" dirty="0"/>
              <a:t>Pilar of analysis - Data sampler</a:t>
            </a:r>
          </a:p>
        </p:txBody>
      </p:sp>
      <p:sp>
        <p:nvSpPr>
          <p:cNvPr id="3" name="Content Placeholder 2">
            <a:extLst>
              <a:ext uri="{FF2B5EF4-FFF2-40B4-BE49-F238E27FC236}">
                <a16:creationId xmlns:a16="http://schemas.microsoft.com/office/drawing/2014/main" id="{9827D0F5-001F-5A47-1DC5-9185187CD424}"/>
              </a:ext>
            </a:extLst>
          </p:cNvPr>
          <p:cNvSpPr>
            <a:spLocks noGrp="1"/>
          </p:cNvSpPr>
          <p:nvPr>
            <p:ph idx="1"/>
          </p:nvPr>
        </p:nvSpPr>
        <p:spPr/>
        <p:txBody>
          <a:bodyPr>
            <a:normAutofit/>
          </a:bodyPr>
          <a:lstStyle/>
          <a:p>
            <a:pPr marL="0" indent="0">
              <a:buNone/>
            </a:pPr>
            <a:r>
              <a:rPr lang="en-US" dirty="0"/>
              <a:t>This pilar focus essentially in the data sampling aspect of the database. </a:t>
            </a:r>
          </a:p>
          <a:p>
            <a:pPr marL="0" indent="0">
              <a:buNone/>
            </a:pPr>
            <a:endParaRPr lang="en-US" dirty="0"/>
          </a:p>
          <a:p>
            <a:r>
              <a:rPr lang="en-US" dirty="0"/>
              <a:t>Highly parameterized filtering engine </a:t>
            </a:r>
            <a:br>
              <a:rPr lang="en-US" dirty="0"/>
            </a:br>
            <a:r>
              <a:rPr lang="en-US" dirty="0"/>
              <a:t>( tables and  columns inclusions and exclusions etc. ) </a:t>
            </a:r>
          </a:p>
          <a:p>
            <a:r>
              <a:rPr lang="en-US" b="1" dirty="0"/>
              <a:t>Automatic extract random x records from tables and columns specified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54229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CD75-169C-1166-85E4-53CA829163FA}"/>
              </a:ext>
            </a:extLst>
          </p:cNvPr>
          <p:cNvSpPr>
            <a:spLocks noGrp="1"/>
          </p:cNvSpPr>
          <p:nvPr>
            <p:ph type="title"/>
          </p:nvPr>
        </p:nvSpPr>
        <p:spPr/>
        <p:txBody>
          <a:bodyPr/>
          <a:lstStyle/>
          <a:p>
            <a:r>
              <a:rPr lang="en-US" dirty="0"/>
              <a:t>Database support</a:t>
            </a:r>
          </a:p>
        </p:txBody>
      </p:sp>
      <p:sp>
        <p:nvSpPr>
          <p:cNvPr id="3" name="Content Placeholder 2">
            <a:extLst>
              <a:ext uri="{FF2B5EF4-FFF2-40B4-BE49-F238E27FC236}">
                <a16:creationId xmlns:a16="http://schemas.microsoft.com/office/drawing/2014/main" id="{9827D0F5-001F-5A47-1DC5-9185187CD424}"/>
              </a:ext>
            </a:extLst>
          </p:cNvPr>
          <p:cNvSpPr>
            <a:spLocks noGrp="1"/>
          </p:cNvSpPr>
          <p:nvPr>
            <p:ph idx="1"/>
          </p:nvPr>
        </p:nvSpPr>
        <p:spPr/>
        <p:txBody>
          <a:bodyPr/>
          <a:lstStyle/>
          <a:p>
            <a:r>
              <a:rPr lang="en-US" dirty="0"/>
              <a:t>RDBMs database type</a:t>
            </a:r>
          </a:p>
          <a:p>
            <a:pPr lvl="1"/>
            <a:r>
              <a:rPr lang="en-US" dirty="0" err="1"/>
              <a:t>Mssql</a:t>
            </a:r>
            <a:endParaRPr lang="en-US" dirty="0"/>
          </a:p>
          <a:p>
            <a:pPr lvl="1"/>
            <a:r>
              <a:rPr lang="en-US" dirty="0" err="1"/>
              <a:t>Mysql</a:t>
            </a:r>
            <a:r>
              <a:rPr lang="en-US" dirty="0"/>
              <a:t> ( MariaDB )</a:t>
            </a:r>
          </a:p>
          <a:p>
            <a:pPr lvl="1"/>
            <a:r>
              <a:rPr lang="en-US" dirty="0"/>
              <a:t>Oracle</a:t>
            </a:r>
          </a:p>
          <a:p>
            <a:pPr marL="457200" lvl="1" indent="0">
              <a:buNone/>
            </a:pPr>
            <a:endParaRPr lang="en-US" dirty="0"/>
          </a:p>
          <a:p>
            <a:r>
              <a:rPr lang="en-US" dirty="0" err="1"/>
              <a:t>Nosql</a:t>
            </a:r>
            <a:r>
              <a:rPr lang="en-US" dirty="0"/>
              <a:t> database type / document oriented </a:t>
            </a:r>
          </a:p>
          <a:p>
            <a:pPr lvl="1"/>
            <a:r>
              <a:rPr lang="en-US" dirty="0" err="1"/>
              <a:t>ElasticSearch</a:t>
            </a:r>
            <a:r>
              <a:rPr lang="en-US" dirty="0"/>
              <a:t> ( OpenSearch )</a:t>
            </a:r>
          </a:p>
          <a:p>
            <a:pPr marL="457200" lvl="1" indent="0">
              <a:buNone/>
            </a:pPr>
            <a:endParaRPr lang="en-US" dirty="0"/>
          </a:p>
        </p:txBody>
      </p:sp>
    </p:spTree>
    <p:extLst>
      <p:ext uri="{BB962C8B-B14F-4D97-AF65-F5344CB8AC3E}">
        <p14:creationId xmlns:p14="http://schemas.microsoft.com/office/powerpoint/2010/main" val="3377509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52D4-4041-A1FE-2354-55A008E302A0}"/>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D521935E-6BEA-A51D-E425-CD6D6A911882}"/>
              </a:ext>
            </a:extLst>
          </p:cNvPr>
          <p:cNvSpPr>
            <a:spLocks noGrp="1"/>
          </p:cNvSpPr>
          <p:nvPr>
            <p:ph idx="1"/>
          </p:nvPr>
        </p:nvSpPr>
        <p:spPr>
          <a:xfrm>
            <a:off x="818712" y="2222287"/>
            <a:ext cx="10554574" cy="4402631"/>
          </a:xfrm>
        </p:spPr>
        <p:txBody>
          <a:bodyPr>
            <a:noAutofit/>
          </a:bodyPr>
          <a:lstStyle/>
          <a:p>
            <a:r>
              <a:rPr lang="en-US" sz="2000" dirty="0"/>
              <a:t>Easy to setup , docker machine with all </a:t>
            </a:r>
            <a:r>
              <a:rPr lang="en-US" sz="2000" dirty="0" err="1"/>
              <a:t>librairies</a:t>
            </a:r>
            <a:r>
              <a:rPr lang="en-US" sz="2000" dirty="0"/>
              <a:t> already pre-installed and tested </a:t>
            </a:r>
          </a:p>
          <a:p>
            <a:r>
              <a:rPr lang="en-US" sz="2000" dirty="0"/>
              <a:t>Installation time is minimal. 0 to 10mins </a:t>
            </a:r>
          </a:p>
          <a:p>
            <a:r>
              <a:rPr lang="en-US" sz="2000" dirty="0"/>
              <a:t>Configuration has parameters to allow you </a:t>
            </a:r>
          </a:p>
          <a:p>
            <a:pPr lvl="1"/>
            <a:r>
              <a:rPr lang="en-US" sz="2000" dirty="0"/>
              <a:t>To be really detailed if you want, if you are after something specific</a:t>
            </a:r>
          </a:p>
          <a:p>
            <a:pPr lvl="1"/>
            <a:r>
              <a:rPr lang="en-US" sz="2000" dirty="0"/>
              <a:t>Or you can let the default attributes for standard analysis</a:t>
            </a:r>
          </a:p>
          <a:p>
            <a:r>
              <a:rPr lang="en-US" sz="2000" dirty="0"/>
              <a:t>Recommendations is to start analyzing the metadata</a:t>
            </a:r>
          </a:p>
          <a:p>
            <a:pPr lvl="1"/>
            <a:r>
              <a:rPr lang="en-US" sz="2000" dirty="0"/>
              <a:t>Then you could setup up to 5 schema analysis fully parameterized </a:t>
            </a:r>
          </a:p>
          <a:p>
            <a:pPr lvl="1"/>
            <a:r>
              <a:rPr lang="en-US" sz="2000" dirty="0"/>
              <a:t>Then you could setup data analysis for your required tables and fields </a:t>
            </a:r>
          </a:p>
          <a:p>
            <a:pPr lvl="1"/>
            <a:r>
              <a:rPr lang="en-US" sz="2000" dirty="0"/>
              <a:t>Finally you could setup sampler analysis for your required tables and fields </a:t>
            </a:r>
          </a:p>
        </p:txBody>
      </p:sp>
    </p:spTree>
    <p:extLst>
      <p:ext uri="{BB962C8B-B14F-4D97-AF65-F5344CB8AC3E}">
        <p14:creationId xmlns:p14="http://schemas.microsoft.com/office/powerpoint/2010/main" val="237844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52D4-4041-A1FE-2354-55A008E302A0}"/>
              </a:ext>
            </a:extLst>
          </p:cNvPr>
          <p:cNvSpPr>
            <a:spLocks noGrp="1"/>
          </p:cNvSpPr>
          <p:nvPr>
            <p:ph type="title"/>
          </p:nvPr>
        </p:nvSpPr>
        <p:spPr/>
        <p:txBody>
          <a:bodyPr/>
          <a:lstStyle/>
          <a:p>
            <a:r>
              <a:rPr lang="en-US" dirty="0"/>
              <a:t>Some key asset</a:t>
            </a:r>
          </a:p>
        </p:txBody>
      </p:sp>
      <p:sp>
        <p:nvSpPr>
          <p:cNvPr id="3" name="Content Placeholder 2">
            <a:extLst>
              <a:ext uri="{FF2B5EF4-FFF2-40B4-BE49-F238E27FC236}">
                <a16:creationId xmlns:a16="http://schemas.microsoft.com/office/drawing/2014/main" id="{D521935E-6BEA-A51D-E425-CD6D6A911882}"/>
              </a:ext>
            </a:extLst>
          </p:cNvPr>
          <p:cNvSpPr>
            <a:spLocks noGrp="1"/>
          </p:cNvSpPr>
          <p:nvPr>
            <p:ph idx="1"/>
          </p:nvPr>
        </p:nvSpPr>
        <p:spPr>
          <a:xfrm>
            <a:off x="818712" y="1757082"/>
            <a:ext cx="10996770" cy="4939553"/>
          </a:xfrm>
        </p:spPr>
        <p:txBody>
          <a:bodyPr>
            <a:normAutofit/>
          </a:bodyPr>
          <a:lstStyle/>
          <a:p>
            <a:r>
              <a:rPr lang="en-US" dirty="0"/>
              <a:t>With the fully parameterized filtering engine, you can for data analysis and data sampler remove any sensible tables and fields that you may have and still generate the information all the non-sensible information that could be shared.</a:t>
            </a:r>
          </a:p>
          <a:p>
            <a:r>
              <a:rPr lang="en-US" dirty="0"/>
              <a:t>Usage of query verse is implemented to allow flexibility with </a:t>
            </a:r>
            <a:r>
              <a:rPr lang="en-US" dirty="0" err="1"/>
              <a:t>comptabilible</a:t>
            </a:r>
            <a:r>
              <a:rPr lang="en-US" dirty="0"/>
              <a:t> engine that one may be using as well as providing clear view of what will be executing by the application .</a:t>
            </a:r>
          </a:p>
          <a:p>
            <a:r>
              <a:rPr lang="en-US" dirty="0"/>
              <a:t>Some additional information have been added to the </a:t>
            </a:r>
            <a:r>
              <a:rPr lang="en-US" dirty="0" err="1"/>
              <a:t>json</a:t>
            </a:r>
            <a:r>
              <a:rPr lang="en-US" dirty="0"/>
              <a:t> and visualization output for some analysis to provide some insight and be able to compare over time ( </a:t>
            </a:r>
            <a:r>
              <a:rPr lang="en-US" dirty="0" err="1"/>
              <a:t>i.e</a:t>
            </a:r>
            <a:r>
              <a:rPr lang="en-US" dirty="0"/>
              <a:t> execution time duration for data sampler )</a:t>
            </a:r>
          </a:p>
          <a:p>
            <a:r>
              <a:rPr lang="en-US" dirty="0"/>
              <a:t>Special attention has been ported so that the application can react accordingly, if there is some issue here and there with part of the system database queries.</a:t>
            </a:r>
          </a:p>
          <a:p>
            <a:r>
              <a:rPr lang="en-US" dirty="0"/>
              <a:t>Want to know more ? proceed with the reporter result output package include in the communication….  </a:t>
            </a:r>
          </a:p>
        </p:txBody>
      </p:sp>
    </p:spTree>
    <p:extLst>
      <p:ext uri="{BB962C8B-B14F-4D97-AF65-F5344CB8AC3E}">
        <p14:creationId xmlns:p14="http://schemas.microsoft.com/office/powerpoint/2010/main" val="303251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04A8403-84D9-7AEC-B4CF-1AB05CF25F7C}"/>
              </a:ext>
            </a:extLst>
          </p:cNvPr>
          <p:cNvSpPr txBox="1">
            <a:spLocks/>
          </p:cNvSpPr>
          <p:nvPr/>
        </p:nvSpPr>
        <p:spPr>
          <a:xfrm>
            <a:off x="1857157" y="2025065"/>
            <a:ext cx="8477686" cy="1677360"/>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ctr"/>
            <a:r>
              <a:rPr lang="en-US" sz="5500" b="1" i="1" dirty="0"/>
              <a:t>Ubuntu : </a:t>
            </a:r>
            <a:br>
              <a:rPr lang="en-US" sz="5500" b="1" i="1" dirty="0"/>
            </a:br>
            <a:r>
              <a:rPr lang="en-US" sz="5500" b="1" i="1" dirty="0"/>
              <a:t>I am, because you are</a:t>
            </a:r>
          </a:p>
          <a:p>
            <a:endParaRPr lang="en-US" sz="5500" b="1" dirty="0"/>
          </a:p>
        </p:txBody>
      </p:sp>
    </p:spTree>
    <p:extLst>
      <p:ext uri="{BB962C8B-B14F-4D97-AF65-F5344CB8AC3E}">
        <p14:creationId xmlns:p14="http://schemas.microsoft.com/office/powerpoint/2010/main" val="123263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84A8-A423-4A43-B5F5-E7E34CAD17DE}"/>
              </a:ext>
            </a:extLst>
          </p:cNvPr>
          <p:cNvSpPr>
            <a:spLocks noGrp="1"/>
          </p:cNvSpPr>
          <p:nvPr>
            <p:ph type="title"/>
          </p:nvPr>
        </p:nvSpPr>
        <p:spPr/>
        <p:txBody>
          <a:bodyPr/>
          <a:lstStyle/>
          <a:p>
            <a:r>
              <a:rPr lang="en-US" dirty="0"/>
              <a:t>The genesis</a:t>
            </a:r>
          </a:p>
        </p:txBody>
      </p:sp>
      <p:sp>
        <p:nvSpPr>
          <p:cNvPr id="3" name="Content Placeholder 2">
            <a:extLst>
              <a:ext uri="{FF2B5EF4-FFF2-40B4-BE49-F238E27FC236}">
                <a16:creationId xmlns:a16="http://schemas.microsoft.com/office/drawing/2014/main" id="{3B013705-A74F-7547-B538-CAEDE0688883}"/>
              </a:ext>
            </a:extLst>
          </p:cNvPr>
          <p:cNvSpPr>
            <a:spLocks noGrp="1"/>
          </p:cNvSpPr>
          <p:nvPr>
            <p:ph idx="1"/>
          </p:nvPr>
        </p:nvSpPr>
        <p:spPr>
          <a:xfrm>
            <a:off x="810000" y="2061881"/>
            <a:ext cx="11202706" cy="4536141"/>
          </a:xfrm>
        </p:spPr>
        <p:txBody>
          <a:bodyPr>
            <a:noAutofit/>
          </a:bodyPr>
          <a:lstStyle/>
          <a:p>
            <a:r>
              <a:rPr lang="en-US" sz="2000" dirty="0"/>
              <a:t>The origin of the project goes back more than 3 years ago. I worked on it in my free time ( mostly at night). I designed this mainly for new employee in mind, developer, database administrator etc.. starting almost any position within any company really. </a:t>
            </a:r>
            <a:br>
              <a:rPr lang="en-US" sz="2000" dirty="0"/>
            </a:br>
            <a:endParaRPr lang="en-US" sz="1000" dirty="0"/>
          </a:p>
          <a:p>
            <a:r>
              <a:rPr lang="en-US" sz="2000" dirty="0"/>
              <a:t>I feel that quite often the time to get “</a:t>
            </a:r>
            <a:r>
              <a:rPr lang="en-US" sz="2000" dirty="0" err="1"/>
              <a:t>confortable</a:t>
            </a:r>
            <a:r>
              <a:rPr lang="en-US" sz="2000" dirty="0"/>
              <a:t>” in the beginning of any new job experiences is long and most of the time non efficient. Above all, the time to know the databases </a:t>
            </a:r>
            <a:r>
              <a:rPr lang="en-US" sz="2000" dirty="0" err="1"/>
              <a:t>echosystems</a:t>
            </a:r>
            <a:r>
              <a:rPr lang="en-US" sz="2000" dirty="0"/>
              <a:t>, their infrastructure </a:t>
            </a:r>
            <a:r>
              <a:rPr lang="en-US" sz="2000" dirty="0" err="1"/>
              <a:t>etc</a:t>
            </a:r>
            <a:r>
              <a:rPr lang="en-US" sz="2000" dirty="0"/>
              <a:t>…</a:t>
            </a:r>
            <a:br>
              <a:rPr lang="en-US" sz="2000" dirty="0"/>
            </a:br>
            <a:endParaRPr lang="en-US" sz="1000" dirty="0"/>
          </a:p>
          <a:p>
            <a:r>
              <a:rPr lang="en-US" sz="2000" dirty="0"/>
              <a:t>I always thought that it will be good to have a material, a basic piece of information.  That could be produced and refreshed </a:t>
            </a:r>
            <a:r>
              <a:rPr lang="en-US" sz="2000" b="1" dirty="0"/>
              <a:t>automatically</a:t>
            </a:r>
            <a:r>
              <a:rPr lang="en-US" sz="2000" dirty="0"/>
              <a:t> and be used to ease the all integration process. The key being to provide the </a:t>
            </a:r>
            <a:r>
              <a:rPr lang="en-US" sz="2000" b="1" u="sng" dirty="0"/>
              <a:t>right amount of the right information !</a:t>
            </a:r>
            <a:br>
              <a:rPr lang="en-US" sz="2000" b="1" u="sng" dirty="0"/>
            </a:br>
            <a:endParaRPr lang="en-US" sz="1000" b="1" u="sng" dirty="0"/>
          </a:p>
          <a:p>
            <a:r>
              <a:rPr lang="en-US" sz="2000" dirty="0"/>
              <a:t>Once the foundation was built, the project has grown naturally, and more </a:t>
            </a:r>
            <a:r>
              <a:rPr lang="en-US" sz="2000" dirty="0" err="1"/>
              <a:t>pilars</a:t>
            </a:r>
            <a:r>
              <a:rPr lang="en-US" sz="2000" dirty="0"/>
              <a:t> of </a:t>
            </a:r>
            <a:r>
              <a:rPr lang="en-US" sz="2000" dirty="0" err="1"/>
              <a:t>analsysis</a:t>
            </a:r>
            <a:r>
              <a:rPr lang="en-US" sz="2000" dirty="0"/>
              <a:t> added on different aspects of the databases.</a:t>
            </a:r>
          </a:p>
        </p:txBody>
      </p:sp>
    </p:spTree>
    <p:extLst>
      <p:ext uri="{BB962C8B-B14F-4D97-AF65-F5344CB8AC3E}">
        <p14:creationId xmlns:p14="http://schemas.microsoft.com/office/powerpoint/2010/main" val="260531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357B-D5A0-F74C-ADF2-C3CC27195169}"/>
              </a:ext>
            </a:extLst>
          </p:cNvPr>
          <p:cNvSpPr>
            <a:spLocks noGrp="1"/>
          </p:cNvSpPr>
          <p:nvPr>
            <p:ph type="title"/>
          </p:nvPr>
        </p:nvSpPr>
        <p:spPr/>
        <p:txBody>
          <a:bodyPr/>
          <a:lstStyle/>
          <a:p>
            <a:r>
              <a:rPr lang="en-US" dirty="0"/>
              <a:t>What is this for ? </a:t>
            </a:r>
          </a:p>
        </p:txBody>
      </p:sp>
      <p:sp>
        <p:nvSpPr>
          <p:cNvPr id="3" name="Content Placeholder 2">
            <a:extLst>
              <a:ext uri="{FF2B5EF4-FFF2-40B4-BE49-F238E27FC236}">
                <a16:creationId xmlns:a16="http://schemas.microsoft.com/office/drawing/2014/main" id="{9DADB73C-91DD-1546-AF92-F6BC3D5A3E79}"/>
              </a:ext>
            </a:extLst>
          </p:cNvPr>
          <p:cNvSpPr>
            <a:spLocks noGrp="1"/>
          </p:cNvSpPr>
          <p:nvPr>
            <p:ph idx="1"/>
          </p:nvPr>
        </p:nvSpPr>
        <p:spPr>
          <a:xfrm>
            <a:off x="810000" y="2160997"/>
            <a:ext cx="10554574" cy="4688038"/>
          </a:xfrm>
        </p:spPr>
        <p:txBody>
          <a:bodyPr>
            <a:noAutofit/>
          </a:bodyPr>
          <a:lstStyle/>
          <a:p>
            <a:pPr marL="0" indent="0">
              <a:buNone/>
            </a:pPr>
            <a:r>
              <a:rPr lang="en-US" dirty="0"/>
              <a:t>In a nutshell this is a tool to assist you in knowing better YOUR data  and have and a kind of an inventory in the following main aspects of your database server.</a:t>
            </a:r>
          </a:p>
          <a:p>
            <a:pPr lvl="1"/>
            <a:r>
              <a:rPr lang="en-US" sz="1800" dirty="0"/>
              <a:t>Metadata  </a:t>
            </a:r>
          </a:p>
          <a:p>
            <a:pPr lvl="1"/>
            <a:r>
              <a:rPr lang="en-US" sz="1800" dirty="0"/>
              <a:t>Data analysis</a:t>
            </a:r>
          </a:p>
          <a:p>
            <a:pPr lvl="1"/>
            <a:r>
              <a:rPr lang="en-US" sz="1800" dirty="0"/>
              <a:t>Schema </a:t>
            </a:r>
          </a:p>
          <a:p>
            <a:pPr lvl="1"/>
            <a:r>
              <a:rPr lang="en-US" sz="1800" dirty="0"/>
              <a:t>Data sampler</a:t>
            </a:r>
            <a:br>
              <a:rPr lang="en-US" sz="1800" dirty="0"/>
            </a:br>
            <a:endParaRPr lang="en-US" sz="800" dirty="0"/>
          </a:p>
          <a:p>
            <a:pPr marL="0" indent="0" algn="just">
              <a:buNone/>
            </a:pPr>
            <a:r>
              <a:rPr lang="en-US" dirty="0"/>
              <a:t>All the result information is available in different files formats addressing themselves to potentially different people. </a:t>
            </a:r>
            <a:r>
              <a:rPr lang="en-US" dirty="0" err="1"/>
              <a:t>Json</a:t>
            </a:r>
            <a:r>
              <a:rPr lang="en-US" dirty="0"/>
              <a:t> and csv (excel) for detailed analysis . </a:t>
            </a:r>
            <a:r>
              <a:rPr lang="en-US" dirty="0" err="1"/>
              <a:t>Png</a:t>
            </a:r>
            <a:r>
              <a:rPr lang="en-US" dirty="0"/>
              <a:t> and </a:t>
            </a:r>
            <a:r>
              <a:rPr lang="en-US" dirty="0" err="1"/>
              <a:t>Svg</a:t>
            </a:r>
            <a:r>
              <a:rPr lang="en-US" dirty="0"/>
              <a:t> for the visualization modules. Pure HTML for the reporter index result analysis portal .</a:t>
            </a:r>
          </a:p>
          <a:p>
            <a:pPr marL="0" indent="0" algn="just">
              <a:buNone/>
            </a:pPr>
            <a:endParaRPr lang="en-US" sz="800" dirty="0"/>
          </a:p>
          <a:p>
            <a:pPr marL="0" indent="0" algn="just">
              <a:buNone/>
            </a:pPr>
            <a:r>
              <a:rPr lang="en-US" dirty="0"/>
              <a:t>In addition to the analysis files generated a special attention has been ported to gather results within a pure HTML dashboard called </a:t>
            </a:r>
            <a:r>
              <a:rPr lang="en-US" b="1" dirty="0"/>
              <a:t>Reporter</a:t>
            </a:r>
            <a:r>
              <a:rPr lang="en-US" dirty="0"/>
              <a:t> so we can access all the analysis results clearly, simply, and see evolution over time and more.</a:t>
            </a:r>
          </a:p>
        </p:txBody>
      </p:sp>
    </p:spTree>
    <p:extLst>
      <p:ext uri="{BB962C8B-B14F-4D97-AF65-F5344CB8AC3E}">
        <p14:creationId xmlns:p14="http://schemas.microsoft.com/office/powerpoint/2010/main" val="17328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357B-D5A0-F74C-ADF2-C3CC27195169}"/>
              </a:ext>
            </a:extLst>
          </p:cNvPr>
          <p:cNvSpPr>
            <a:spLocks noGrp="1"/>
          </p:cNvSpPr>
          <p:nvPr>
            <p:ph type="title"/>
          </p:nvPr>
        </p:nvSpPr>
        <p:spPr/>
        <p:txBody>
          <a:bodyPr/>
          <a:lstStyle/>
          <a:p>
            <a:r>
              <a:rPr lang="en-US" dirty="0"/>
              <a:t>What this is not ? </a:t>
            </a:r>
          </a:p>
        </p:txBody>
      </p:sp>
      <p:sp>
        <p:nvSpPr>
          <p:cNvPr id="3" name="Content Placeholder 2">
            <a:extLst>
              <a:ext uri="{FF2B5EF4-FFF2-40B4-BE49-F238E27FC236}">
                <a16:creationId xmlns:a16="http://schemas.microsoft.com/office/drawing/2014/main" id="{9DADB73C-91DD-1546-AF92-F6BC3D5A3E79}"/>
              </a:ext>
            </a:extLst>
          </p:cNvPr>
          <p:cNvSpPr>
            <a:spLocks noGrp="1"/>
          </p:cNvSpPr>
          <p:nvPr>
            <p:ph idx="1"/>
          </p:nvPr>
        </p:nvSpPr>
        <p:spPr>
          <a:xfrm>
            <a:off x="609599" y="1995055"/>
            <a:ext cx="11263745" cy="4530436"/>
          </a:xfrm>
        </p:spPr>
        <p:txBody>
          <a:bodyPr>
            <a:normAutofit/>
          </a:bodyPr>
          <a:lstStyle/>
          <a:p>
            <a:pPr lvl="1" algn="just"/>
            <a:endParaRPr lang="en-US" sz="1800" dirty="0"/>
          </a:p>
          <a:p>
            <a:pPr lvl="1" algn="just"/>
            <a:r>
              <a:rPr lang="en-US" sz="1800" dirty="0"/>
              <a:t>Is this a magical tool that will provide some unicorn powers ?</a:t>
            </a:r>
          </a:p>
          <a:p>
            <a:pPr marL="457200" lvl="1" indent="0" algn="just">
              <a:buNone/>
            </a:pPr>
            <a:r>
              <a:rPr lang="en-US" sz="1800" dirty="0"/>
              <a:t>Nope, this is just a program to provide you insights on your database that you may or may not be aware of. And once gathered, those insights could be shared easily and will remain as baseline snapshot in a point in time.</a:t>
            </a:r>
          </a:p>
          <a:p>
            <a:pPr marL="457200" lvl="1" indent="0" algn="just">
              <a:buNone/>
            </a:pPr>
            <a:endParaRPr lang="en-US" sz="1800" dirty="0"/>
          </a:p>
          <a:p>
            <a:pPr lvl="1" algn="just"/>
            <a:r>
              <a:rPr lang="en-US" sz="1800" dirty="0"/>
              <a:t>Is this unique and one of a kind, a master-piece ?</a:t>
            </a:r>
          </a:p>
          <a:p>
            <a:pPr marL="457200" lvl="1" indent="0">
              <a:buNone/>
            </a:pPr>
            <a:r>
              <a:rPr lang="en-US" sz="1800" dirty="0"/>
              <a:t>Nope, the information that will be gathered and reports that will be generated could be retrieved in various other ways and with many programs that already exist but for which mainly you’ll will have to do it manually and/or pay. This is just one alternative presented in an original way and ,above all, for a good cause, that’s all. </a:t>
            </a:r>
            <a:br>
              <a:rPr lang="en-US" sz="1800" dirty="0"/>
            </a:br>
            <a:endParaRPr lang="en-US" sz="1800" dirty="0"/>
          </a:p>
        </p:txBody>
      </p:sp>
    </p:spTree>
    <p:extLst>
      <p:ext uri="{BB962C8B-B14F-4D97-AF65-F5344CB8AC3E}">
        <p14:creationId xmlns:p14="http://schemas.microsoft.com/office/powerpoint/2010/main" val="270526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84A8-A423-4A43-B5F5-E7E34CAD17DE}"/>
              </a:ext>
            </a:extLst>
          </p:cNvPr>
          <p:cNvSpPr>
            <a:spLocks noGrp="1"/>
          </p:cNvSpPr>
          <p:nvPr>
            <p:ph type="title"/>
          </p:nvPr>
        </p:nvSpPr>
        <p:spPr/>
        <p:txBody>
          <a:bodyPr/>
          <a:lstStyle/>
          <a:p>
            <a:r>
              <a:rPr lang="en-US" dirty="0"/>
              <a:t>What are the roles it tries to fulfill ?</a:t>
            </a:r>
          </a:p>
        </p:txBody>
      </p:sp>
      <p:sp>
        <p:nvSpPr>
          <p:cNvPr id="3" name="Content Placeholder 2">
            <a:extLst>
              <a:ext uri="{FF2B5EF4-FFF2-40B4-BE49-F238E27FC236}">
                <a16:creationId xmlns:a16="http://schemas.microsoft.com/office/drawing/2014/main" id="{3B013705-A74F-7547-B538-CAEDE0688883}"/>
              </a:ext>
            </a:extLst>
          </p:cNvPr>
          <p:cNvSpPr>
            <a:spLocks noGrp="1"/>
          </p:cNvSpPr>
          <p:nvPr>
            <p:ph idx="1"/>
          </p:nvPr>
        </p:nvSpPr>
        <p:spPr/>
        <p:txBody>
          <a:bodyPr>
            <a:normAutofit/>
          </a:bodyPr>
          <a:lstStyle/>
          <a:p>
            <a:pPr>
              <a:lnSpc>
                <a:spcPct val="150000"/>
              </a:lnSpc>
            </a:pPr>
            <a:r>
              <a:rPr lang="en-US" sz="2000" dirty="0"/>
              <a:t>Inventory</a:t>
            </a:r>
          </a:p>
          <a:p>
            <a:pPr>
              <a:lnSpc>
                <a:spcPct val="150000"/>
              </a:lnSpc>
            </a:pPr>
            <a:r>
              <a:rPr lang="en-US" sz="2000" dirty="0"/>
              <a:t>Documentation </a:t>
            </a:r>
          </a:p>
          <a:p>
            <a:pPr>
              <a:lnSpc>
                <a:spcPct val="150000"/>
              </a:lnSpc>
            </a:pPr>
            <a:r>
              <a:rPr lang="en-US" sz="2000" dirty="0" err="1"/>
              <a:t>Modelisation</a:t>
            </a:r>
            <a:r>
              <a:rPr lang="en-US" sz="2000" dirty="0"/>
              <a:t> helper </a:t>
            </a:r>
          </a:p>
          <a:p>
            <a:pPr>
              <a:lnSpc>
                <a:spcPct val="150000"/>
              </a:lnSpc>
            </a:pPr>
            <a:r>
              <a:rPr lang="en-US" sz="2000" dirty="0"/>
              <a:t>Database dictionary</a:t>
            </a:r>
          </a:p>
          <a:p>
            <a:pPr>
              <a:lnSpc>
                <a:spcPct val="150000"/>
              </a:lnSpc>
            </a:pPr>
            <a:r>
              <a:rPr lang="en-US" sz="2000" dirty="0"/>
              <a:t>Offline data repository</a:t>
            </a:r>
          </a:p>
        </p:txBody>
      </p:sp>
    </p:spTree>
    <p:extLst>
      <p:ext uri="{BB962C8B-B14F-4D97-AF65-F5344CB8AC3E}">
        <p14:creationId xmlns:p14="http://schemas.microsoft.com/office/powerpoint/2010/main" val="410346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357B-D5A0-F74C-ADF2-C3CC27195169}"/>
              </a:ext>
            </a:extLst>
          </p:cNvPr>
          <p:cNvSpPr>
            <a:spLocks noGrp="1"/>
          </p:cNvSpPr>
          <p:nvPr>
            <p:ph type="title"/>
          </p:nvPr>
        </p:nvSpPr>
        <p:spPr/>
        <p:txBody>
          <a:bodyPr/>
          <a:lstStyle/>
          <a:p>
            <a:r>
              <a:rPr lang="en-US" dirty="0"/>
              <a:t>For whom this is?</a:t>
            </a:r>
          </a:p>
        </p:txBody>
      </p:sp>
      <p:sp>
        <p:nvSpPr>
          <p:cNvPr id="3" name="Content Placeholder 2">
            <a:extLst>
              <a:ext uri="{FF2B5EF4-FFF2-40B4-BE49-F238E27FC236}">
                <a16:creationId xmlns:a16="http://schemas.microsoft.com/office/drawing/2014/main" id="{9DADB73C-91DD-1546-AF92-F6BC3D5A3E79}"/>
              </a:ext>
            </a:extLst>
          </p:cNvPr>
          <p:cNvSpPr>
            <a:spLocks noGrp="1"/>
          </p:cNvSpPr>
          <p:nvPr>
            <p:ph idx="1"/>
          </p:nvPr>
        </p:nvSpPr>
        <p:spPr>
          <a:xfrm>
            <a:off x="827424" y="2124638"/>
            <a:ext cx="10554574" cy="1711460"/>
          </a:xfrm>
        </p:spPr>
        <p:txBody>
          <a:bodyPr>
            <a:normAutofit/>
          </a:bodyPr>
          <a:lstStyle/>
          <a:p>
            <a:pPr marL="0" indent="0">
              <a:buNone/>
            </a:pPr>
            <a:r>
              <a:rPr lang="en-US" dirty="0"/>
              <a:t>My IT background make me often oversee things with technical eyeglasses. Sometimes using the basic but rather efficient approach : identify the problem &amp; find a solution.</a:t>
            </a:r>
            <a:br>
              <a:rPr lang="en-US" dirty="0"/>
            </a:br>
            <a:endParaRPr lang="en-US" sz="1000" dirty="0"/>
          </a:p>
          <a:p>
            <a:pPr marL="0" indent="0">
              <a:buNone/>
            </a:pPr>
            <a:r>
              <a:rPr lang="en-US" dirty="0"/>
              <a:t>This project tries to reflect on the database information not only in a technical point of view but with a business touch as well . Therefore this project can be of use for :</a:t>
            </a:r>
          </a:p>
        </p:txBody>
      </p:sp>
      <p:sp>
        <p:nvSpPr>
          <p:cNvPr id="4" name="TextBox 3">
            <a:extLst>
              <a:ext uri="{FF2B5EF4-FFF2-40B4-BE49-F238E27FC236}">
                <a16:creationId xmlns:a16="http://schemas.microsoft.com/office/drawing/2014/main" id="{A3D1DDE4-467F-7156-64BD-78AFF5E23BC2}"/>
              </a:ext>
            </a:extLst>
          </p:cNvPr>
          <p:cNvSpPr txBox="1"/>
          <p:nvPr/>
        </p:nvSpPr>
        <p:spPr>
          <a:xfrm>
            <a:off x="9296400" y="3934691"/>
            <a:ext cx="2382982" cy="1163782"/>
          </a:xfrm>
          <a:prstGeom prst="rect">
            <a:avLst/>
          </a:prstGeom>
          <a:noFill/>
        </p:spPr>
        <p:txBody>
          <a:bodyPr wrap="square" rtlCol="0">
            <a:spAutoFit/>
          </a:bodyPr>
          <a:lstStyle/>
          <a:p>
            <a:endParaRPr lang="en-US" dirty="0"/>
          </a:p>
        </p:txBody>
      </p:sp>
      <p:sp>
        <p:nvSpPr>
          <p:cNvPr id="5" name="Content Placeholder 2">
            <a:extLst>
              <a:ext uri="{FF2B5EF4-FFF2-40B4-BE49-F238E27FC236}">
                <a16:creationId xmlns:a16="http://schemas.microsoft.com/office/drawing/2014/main" id="{4CCEDB49-4FB4-D502-1EF9-52103C051BF0}"/>
              </a:ext>
            </a:extLst>
          </p:cNvPr>
          <p:cNvSpPr txBox="1">
            <a:spLocks/>
          </p:cNvSpPr>
          <p:nvPr/>
        </p:nvSpPr>
        <p:spPr>
          <a:xfrm>
            <a:off x="394576" y="4994201"/>
            <a:ext cx="6059350" cy="147203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dirty="0"/>
              <a:t>Analyst &amp; developer</a:t>
            </a:r>
          </a:p>
          <a:p>
            <a:pPr lvl="2"/>
            <a:r>
              <a:rPr lang="en-US" sz="1600" dirty="0"/>
              <a:t>Database development and implications</a:t>
            </a:r>
          </a:p>
          <a:p>
            <a:pPr lvl="2"/>
            <a:r>
              <a:rPr lang="en-US" sz="1600" dirty="0"/>
              <a:t>Schema information</a:t>
            </a:r>
          </a:p>
        </p:txBody>
      </p:sp>
      <p:sp>
        <p:nvSpPr>
          <p:cNvPr id="6" name="Content Placeholder 2">
            <a:extLst>
              <a:ext uri="{FF2B5EF4-FFF2-40B4-BE49-F238E27FC236}">
                <a16:creationId xmlns:a16="http://schemas.microsoft.com/office/drawing/2014/main" id="{F723DB2E-533D-AEC4-C032-AEFDF735808A}"/>
              </a:ext>
            </a:extLst>
          </p:cNvPr>
          <p:cNvSpPr txBox="1">
            <a:spLocks/>
          </p:cNvSpPr>
          <p:nvPr/>
        </p:nvSpPr>
        <p:spPr>
          <a:xfrm>
            <a:off x="6914713" y="4143935"/>
            <a:ext cx="10554574" cy="190907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dirty="0"/>
              <a:t>Database Administrator</a:t>
            </a:r>
          </a:p>
          <a:p>
            <a:pPr lvl="2"/>
            <a:r>
              <a:rPr lang="en-US" dirty="0"/>
              <a:t>Day to day jobs </a:t>
            </a:r>
          </a:p>
          <a:p>
            <a:pPr lvl="2"/>
            <a:r>
              <a:rPr lang="en-US" dirty="0"/>
              <a:t>Sizing capacity</a:t>
            </a:r>
          </a:p>
          <a:p>
            <a:pPr lvl="2"/>
            <a:r>
              <a:rPr lang="en-US" dirty="0"/>
              <a:t>Trends and baseline</a:t>
            </a:r>
          </a:p>
        </p:txBody>
      </p:sp>
      <p:sp>
        <p:nvSpPr>
          <p:cNvPr id="7" name="Content Placeholder 2">
            <a:extLst>
              <a:ext uri="{FF2B5EF4-FFF2-40B4-BE49-F238E27FC236}">
                <a16:creationId xmlns:a16="http://schemas.microsoft.com/office/drawing/2014/main" id="{66A530E4-75B8-39EF-A2E6-696A43C0AE37}"/>
              </a:ext>
            </a:extLst>
          </p:cNvPr>
          <p:cNvSpPr txBox="1">
            <a:spLocks/>
          </p:cNvSpPr>
          <p:nvPr/>
        </p:nvSpPr>
        <p:spPr>
          <a:xfrm>
            <a:off x="394576" y="3668923"/>
            <a:ext cx="6956188" cy="142955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lvl="1"/>
            <a:r>
              <a:rPr lang="en-US" dirty="0"/>
              <a:t>Managers</a:t>
            </a:r>
          </a:p>
          <a:p>
            <a:pPr lvl="2"/>
            <a:r>
              <a:rPr lang="en-US" sz="1600" dirty="0"/>
              <a:t>Understand / get </a:t>
            </a:r>
            <a:r>
              <a:rPr lang="en-US" sz="1600" dirty="0" err="1"/>
              <a:t>confortable</a:t>
            </a:r>
            <a:r>
              <a:rPr lang="en-US" sz="1600" dirty="0"/>
              <a:t> with data overall</a:t>
            </a:r>
          </a:p>
          <a:p>
            <a:pPr lvl="2"/>
            <a:r>
              <a:rPr lang="en-US" sz="1600" dirty="0"/>
              <a:t>Provide **support** for presentation to  new employee</a:t>
            </a:r>
          </a:p>
        </p:txBody>
      </p:sp>
    </p:spTree>
    <p:extLst>
      <p:ext uri="{BB962C8B-B14F-4D97-AF65-F5344CB8AC3E}">
        <p14:creationId xmlns:p14="http://schemas.microsoft.com/office/powerpoint/2010/main" val="322849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CD75-169C-1166-85E4-53CA829163FA}"/>
              </a:ext>
            </a:extLst>
          </p:cNvPr>
          <p:cNvSpPr>
            <a:spLocks noGrp="1"/>
          </p:cNvSpPr>
          <p:nvPr>
            <p:ph type="title"/>
          </p:nvPr>
        </p:nvSpPr>
        <p:spPr/>
        <p:txBody>
          <a:bodyPr/>
          <a:lstStyle/>
          <a:p>
            <a:r>
              <a:rPr lang="en-US" dirty="0"/>
              <a:t>The </a:t>
            </a:r>
            <a:r>
              <a:rPr lang="en-US" dirty="0" err="1"/>
              <a:t>pilars</a:t>
            </a:r>
            <a:r>
              <a:rPr lang="en-US" dirty="0"/>
              <a:t> of analysis</a:t>
            </a:r>
          </a:p>
        </p:txBody>
      </p:sp>
      <p:pic>
        <p:nvPicPr>
          <p:cNvPr id="5" name="Picture 4">
            <a:extLst>
              <a:ext uri="{FF2B5EF4-FFF2-40B4-BE49-F238E27FC236}">
                <a16:creationId xmlns:a16="http://schemas.microsoft.com/office/drawing/2014/main" id="{76A12650-68DD-839C-706D-363748F11139}"/>
              </a:ext>
            </a:extLst>
          </p:cNvPr>
          <p:cNvPicPr>
            <a:picLocks noChangeAspect="1"/>
          </p:cNvPicPr>
          <p:nvPr/>
        </p:nvPicPr>
        <p:blipFill>
          <a:blip r:embed="rId2"/>
          <a:stretch>
            <a:fillRect/>
          </a:stretch>
        </p:blipFill>
        <p:spPr>
          <a:xfrm>
            <a:off x="1438053" y="2428395"/>
            <a:ext cx="9315893" cy="3673025"/>
          </a:xfrm>
          <a:prstGeom prst="rect">
            <a:avLst/>
          </a:prstGeom>
        </p:spPr>
      </p:pic>
    </p:spTree>
    <p:extLst>
      <p:ext uri="{BB962C8B-B14F-4D97-AF65-F5344CB8AC3E}">
        <p14:creationId xmlns:p14="http://schemas.microsoft.com/office/powerpoint/2010/main" val="277599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CD75-169C-1166-85E4-53CA829163FA}"/>
              </a:ext>
            </a:extLst>
          </p:cNvPr>
          <p:cNvSpPr>
            <a:spLocks noGrp="1"/>
          </p:cNvSpPr>
          <p:nvPr>
            <p:ph type="title"/>
          </p:nvPr>
        </p:nvSpPr>
        <p:spPr/>
        <p:txBody>
          <a:bodyPr/>
          <a:lstStyle/>
          <a:p>
            <a:r>
              <a:rPr lang="en-US" dirty="0"/>
              <a:t>Pilar of analysis - Metadata</a:t>
            </a:r>
          </a:p>
        </p:txBody>
      </p:sp>
      <p:sp>
        <p:nvSpPr>
          <p:cNvPr id="3" name="Content Placeholder 2">
            <a:extLst>
              <a:ext uri="{FF2B5EF4-FFF2-40B4-BE49-F238E27FC236}">
                <a16:creationId xmlns:a16="http://schemas.microsoft.com/office/drawing/2014/main" id="{9827D0F5-001F-5A47-1DC5-9185187CD424}"/>
              </a:ext>
            </a:extLst>
          </p:cNvPr>
          <p:cNvSpPr>
            <a:spLocks noGrp="1"/>
          </p:cNvSpPr>
          <p:nvPr>
            <p:ph idx="1"/>
          </p:nvPr>
        </p:nvSpPr>
        <p:spPr/>
        <p:txBody>
          <a:bodyPr>
            <a:normAutofit/>
          </a:bodyPr>
          <a:lstStyle/>
          <a:p>
            <a:pPr marL="0" indent="0">
              <a:buNone/>
            </a:pPr>
            <a:r>
              <a:rPr lang="en-US" dirty="0"/>
              <a:t>This pilar focus essentially on the metadata attributes of the database as well as its configurations parameters</a:t>
            </a:r>
          </a:p>
          <a:p>
            <a:pPr marL="0" indent="0">
              <a:buNone/>
            </a:pPr>
            <a:endParaRPr lang="en-US" dirty="0"/>
          </a:p>
          <a:p>
            <a:r>
              <a:rPr lang="en-US" dirty="0"/>
              <a:t>Server &amp; database(s) information</a:t>
            </a:r>
          </a:p>
          <a:p>
            <a:r>
              <a:rPr lang="en-US" dirty="0"/>
              <a:t>Server &amp; database(s) configurations</a:t>
            </a:r>
          </a:p>
          <a:p>
            <a:r>
              <a:rPr lang="en-US" dirty="0"/>
              <a:t>Tables &amp; their columns</a:t>
            </a:r>
          </a:p>
          <a:p>
            <a:r>
              <a:rPr lang="en-US" dirty="0"/>
              <a:t>Views &amp; their columns</a:t>
            </a:r>
          </a:p>
          <a:p>
            <a:r>
              <a:rPr lang="en-US" dirty="0"/>
              <a:t>Materialized views &amp; their columns</a:t>
            </a:r>
          </a:p>
          <a:p>
            <a:r>
              <a:rPr lang="en-US" dirty="0"/>
              <a:t>Jobs, jobs details</a:t>
            </a:r>
          </a:p>
        </p:txBody>
      </p:sp>
    </p:spTree>
    <p:extLst>
      <p:ext uri="{BB962C8B-B14F-4D97-AF65-F5344CB8AC3E}">
        <p14:creationId xmlns:p14="http://schemas.microsoft.com/office/powerpoint/2010/main" val="309396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CD75-169C-1166-85E4-53CA829163FA}"/>
              </a:ext>
            </a:extLst>
          </p:cNvPr>
          <p:cNvSpPr>
            <a:spLocks noGrp="1"/>
          </p:cNvSpPr>
          <p:nvPr>
            <p:ph type="title"/>
          </p:nvPr>
        </p:nvSpPr>
        <p:spPr/>
        <p:txBody>
          <a:bodyPr/>
          <a:lstStyle/>
          <a:p>
            <a:r>
              <a:rPr lang="en-US" dirty="0"/>
              <a:t>Pilar of analysis - Data analysis</a:t>
            </a:r>
          </a:p>
        </p:txBody>
      </p:sp>
      <p:sp>
        <p:nvSpPr>
          <p:cNvPr id="3" name="Content Placeholder 2">
            <a:extLst>
              <a:ext uri="{FF2B5EF4-FFF2-40B4-BE49-F238E27FC236}">
                <a16:creationId xmlns:a16="http://schemas.microsoft.com/office/drawing/2014/main" id="{9827D0F5-001F-5A47-1DC5-9185187CD424}"/>
              </a:ext>
            </a:extLst>
          </p:cNvPr>
          <p:cNvSpPr>
            <a:spLocks noGrp="1"/>
          </p:cNvSpPr>
          <p:nvPr>
            <p:ph idx="1"/>
          </p:nvPr>
        </p:nvSpPr>
        <p:spPr>
          <a:xfrm>
            <a:off x="818712" y="2222287"/>
            <a:ext cx="10554574" cy="4427895"/>
          </a:xfrm>
        </p:spPr>
        <p:txBody>
          <a:bodyPr>
            <a:normAutofit/>
          </a:bodyPr>
          <a:lstStyle/>
          <a:p>
            <a:pPr marL="0" indent="0">
              <a:buNone/>
            </a:pPr>
            <a:r>
              <a:rPr lang="en-US" dirty="0"/>
              <a:t>This pilar focus essentially in the data analysis aspect of the database. Data distribution as well as null and not null statistics gathering.</a:t>
            </a:r>
          </a:p>
          <a:p>
            <a:pPr marL="0" indent="0">
              <a:buNone/>
            </a:pPr>
            <a:endParaRPr lang="en-US" dirty="0"/>
          </a:p>
          <a:p>
            <a:r>
              <a:rPr lang="en-US" dirty="0"/>
              <a:t>Highly parameterized filtering engine </a:t>
            </a:r>
            <a:br>
              <a:rPr lang="en-US" dirty="0"/>
            </a:br>
            <a:r>
              <a:rPr lang="en-US" dirty="0"/>
              <a:t>( tables and  columns inclusions and exclusions etc. ) </a:t>
            </a:r>
          </a:p>
          <a:p>
            <a:r>
              <a:rPr lang="en-US" dirty="0"/>
              <a:t>Level of fields analysis ( up to 3 fields combined) </a:t>
            </a:r>
          </a:p>
          <a:p>
            <a:r>
              <a:rPr lang="en-US" sz="2000" b="1" dirty="0"/>
              <a:t>Automatic </a:t>
            </a:r>
            <a:r>
              <a:rPr lang="en-US" sz="2000" dirty="0"/>
              <a:t>Data distribution for each combination</a:t>
            </a:r>
          </a:p>
          <a:p>
            <a:r>
              <a:rPr lang="en-US" sz="2000" b="1" dirty="0"/>
              <a:t>Automatic </a:t>
            </a:r>
            <a:r>
              <a:rPr lang="en-US" sz="2000" dirty="0"/>
              <a:t>Null and not null statistics gathered for each combination</a:t>
            </a:r>
          </a:p>
          <a:p>
            <a:pPr marL="0" indent="0">
              <a:buNone/>
            </a:pPr>
            <a:endParaRPr lang="en-US" dirty="0"/>
          </a:p>
        </p:txBody>
      </p:sp>
    </p:spTree>
    <p:extLst>
      <p:ext uri="{BB962C8B-B14F-4D97-AF65-F5344CB8AC3E}">
        <p14:creationId xmlns:p14="http://schemas.microsoft.com/office/powerpoint/2010/main" val="3469291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{59741972-3077-504F-841F-B8BCF93828E1}tf10001121_mac</Template>
  <TotalTime>3975</TotalTime>
  <Words>1092</Words>
  <Application>Microsoft Macintosh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db-analyzer</vt:lpstr>
      <vt:lpstr>The genesis</vt:lpstr>
      <vt:lpstr>What is this for ? </vt:lpstr>
      <vt:lpstr>What this is not ? </vt:lpstr>
      <vt:lpstr>What are the roles it tries to fulfill ?</vt:lpstr>
      <vt:lpstr>For whom this is?</vt:lpstr>
      <vt:lpstr>The pilars of analysis</vt:lpstr>
      <vt:lpstr>Pilar of analysis - Metadata</vt:lpstr>
      <vt:lpstr>Pilar of analysis - Data analysis</vt:lpstr>
      <vt:lpstr>Pilar of analysis - Schema</vt:lpstr>
      <vt:lpstr>Pilar of analysis - Data sampler</vt:lpstr>
      <vt:lpstr>Database support</vt:lpstr>
      <vt:lpstr>Installation</vt:lpstr>
      <vt:lpstr>Some key asset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analyzer</dc:title>
  <dc:creator>ricardo fonseca</dc:creator>
  <cp:lastModifiedBy>Da Fonseca, Ricardo</cp:lastModifiedBy>
  <cp:revision>81</cp:revision>
  <dcterms:created xsi:type="dcterms:W3CDTF">2021-05-20T14:34:03Z</dcterms:created>
  <dcterms:modified xsi:type="dcterms:W3CDTF">2022-10-19T21:57:01Z</dcterms:modified>
</cp:coreProperties>
</file>