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C060"/>
    <a:srgbClr val="BADBA5"/>
    <a:srgbClr val="47FF9A"/>
    <a:srgbClr val="69BFFF"/>
    <a:srgbClr val="FF9393"/>
    <a:srgbClr val="C9E4BA"/>
    <a:srgbClr val="E2F0D9"/>
    <a:srgbClr val="EEF7E9"/>
    <a:srgbClr val="D8EBCD"/>
    <a:srgbClr val="669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58" autoAdjust="0"/>
    <p:restoredTop sz="95057" autoAdjust="0"/>
  </p:normalViewPr>
  <p:slideViewPr>
    <p:cSldViewPr snapToGrid="0">
      <p:cViewPr>
        <p:scale>
          <a:sx n="75" d="100"/>
          <a:sy n="75" d="100"/>
        </p:scale>
        <p:origin x="485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09B5FF-D708-4F52-8D43-5278CE1D50D0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58965-621B-4681-AEA2-4CD8B245A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751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F9A810-9F37-D6F9-37F9-53B85C9C4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6488A3-0256-A1FC-0BD8-FD5D25595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89F709-74A0-2B39-3194-7AB931941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CE804-441C-4CF7-A83C-1086AFD2673E}" type="datetime1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9E9375-7670-BA78-9839-108CDB472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6406E9-F759-4F3F-3B86-EEF7B1C5C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17EF-3902-4FD4-A299-BD8995A26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480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E18E0-27F7-D103-CDD0-0800A0242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DB3DC0-84F3-4BB1-3E2F-85552B7AA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D4714E-B3A0-48B6-5616-D748F600F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7B71-BF42-443E-8767-B93B68D2D297}" type="datetime1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7F0044-578C-22B9-D51D-C9DCA7538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AAB6CF-F895-D407-3080-AFE24CA0E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17EF-3902-4FD4-A299-BD8995A26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898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193B07-C3D2-0DB9-D70C-21E3E3966A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7F399E-6733-CF9F-5808-4704884BD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6EF9AE-0380-8A01-BE70-3DA697E0A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DC6BC-EC0E-42B6-9401-088BE62A52C1}" type="datetime1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6A91D6-48D0-98A5-97CC-F522A90C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21D986-9E88-30EB-C5E2-EE623E031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17EF-3902-4FD4-A299-BD8995A26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512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FB9F0A-A3AE-238F-87E4-0DF954290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D0A1BE-EDB1-E4C3-EE1B-C2FD31A05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4C4044-2D2F-71DE-BD09-653160537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7B8D7-8506-4860-B20B-4FB8731283AE}" type="datetime1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8FA085-E7DF-2E3E-F83C-4E366864B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511812-7032-CBFF-5732-D8B9D495C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17EF-3902-4FD4-A299-BD8995A26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866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E2882-5752-4525-84A7-AB41DFCC3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7C003D-83C2-F72E-3AF4-2387FF23E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DDDFEB-1F08-3784-94F3-E10616F97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C3B7-81CA-4D1A-B399-52B8AF694593}" type="datetime1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245706-4BD8-3BCB-47FF-CD5094CB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44685B-F185-44DD-68B5-8A737984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17EF-3902-4FD4-A299-BD8995A26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602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DE25D1-77DA-CEE9-E0C3-A6E8E3125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E681C4-3A26-67D3-39A5-38D8C959FD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E7EFC0-3899-6423-8463-250C6ECBB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CF2895-3316-ECF0-ACF0-DBBA5D569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4E78-CF24-48AC-BDDD-373858AE8481}" type="datetime1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604470-EF2A-BA34-8AA0-5E1947BAB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189F5-5A9B-0934-27A2-AC5D83134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17EF-3902-4FD4-A299-BD8995A26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36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B45880-F434-A941-FD49-E8AC7B14C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F315B3-1E97-05C3-27A0-B886238D2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A1DF05-9800-7D32-E55E-938BBE82C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B7A4A5-44EA-CB82-4086-087B58B371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366589-2377-C3F6-0815-3359B98F5F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2348B09-0CCE-F2B1-7D27-234DF3E7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AB95-5279-4E88-8179-A04AE8ADE94E}" type="datetime1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DDBF22-051C-1845-FB97-6C8BE78C0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E65328-4F5E-29AC-9BBA-70AF71B5C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17EF-3902-4FD4-A299-BD8995A26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409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B7BCA3-A9C7-2FEC-385E-109961FD1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5A5EBF-D5A9-4AA2-311F-DC4ACE809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B001-0E48-4BB8-A257-8C276FF2057A}" type="datetime1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5D0F31-3DAC-C856-5338-56AF034B8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EE2931-55D2-8587-79F1-234A6D8D0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17EF-3902-4FD4-A299-BD8995A26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311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07DE9CC-BE2A-1F73-1F04-55EEE5A1D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F07B1-E6E0-4D04-A06E-5D15F99D110A}" type="datetime1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5C8696C-38EA-B254-331C-BA77E359E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B6079B-45FB-A5F3-F711-CFB874F19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17EF-3902-4FD4-A299-BD8995A26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036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33227-F090-BE75-A16B-BDACF2E8F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BFCAAE-FAFD-B6B9-A1B9-8421379D6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288EBC-EEBA-F1BE-26CD-4BA0B4AF4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4122F4-B851-14BF-379F-0B5474257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1349-3DC1-4CC7-B683-A9E396E15F8F}" type="datetime1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93EC30-CDF0-9F34-F842-2C9833414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EB3C04-8DAE-7118-D86A-B28BB41DC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17EF-3902-4FD4-A299-BD8995A26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224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F90FE-5806-E92E-E8E1-1C0B19A06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C00FDD-F215-F9A8-FC99-5A7EDAC5DB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F7394D-0996-DBC3-8332-D9840432A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2109DB-0AB9-C059-C222-EF053B5E6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0EAA2-E157-4CE6-80F8-4DB6716152DF}" type="datetime1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3B18E9-0DB7-EA05-529F-E1A6B1D3A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4FD068-24F6-DF10-DA23-A6983D4C5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17EF-3902-4FD4-A299-BD8995A26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305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3124F5-D133-1028-515D-7C401D626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51B26D-751F-4C1E-94AB-3E51AB8C8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212758-D8B6-182C-2E5E-97EC451C9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97693-82B5-45EE-9131-47CEAD1BB437}" type="datetime1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28754-16E0-C2D7-C71C-E1B082176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F46B3F-C40B-0A38-DBCF-0FBAC4EE1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617EF-3902-4FD4-A299-BD8995A26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83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18" Type="http://schemas.openxmlformats.org/officeDocument/2006/relationships/image" Target="../media/image11.png"/><Relationship Id="rId3" Type="http://schemas.openxmlformats.org/officeDocument/2006/relationships/image" Target="../media/image2.png"/><Relationship Id="rId21" Type="http://schemas.microsoft.com/office/2007/relationships/hdphoto" Target="../media/hdphoto8.wdp"/><Relationship Id="rId7" Type="http://schemas.microsoft.com/office/2007/relationships/hdphoto" Target="../media/hdphoto2.wdp"/><Relationship Id="rId12" Type="http://schemas.openxmlformats.org/officeDocument/2006/relationships/image" Target="../media/image7.png"/><Relationship Id="rId17" Type="http://schemas.microsoft.com/office/2007/relationships/hdphoto" Target="../media/hdphoto6.wdp"/><Relationship Id="rId2" Type="http://schemas.openxmlformats.org/officeDocument/2006/relationships/image" Target="../media/image1.png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4.wdp"/><Relationship Id="rId5" Type="http://schemas.openxmlformats.org/officeDocument/2006/relationships/image" Target="../media/image3.png"/><Relationship Id="rId15" Type="http://schemas.openxmlformats.org/officeDocument/2006/relationships/image" Target="../media/image9.png"/><Relationship Id="rId23" Type="http://schemas.microsoft.com/office/2007/relationships/hdphoto" Target="../media/hdphoto9.wdp"/><Relationship Id="rId10" Type="http://schemas.openxmlformats.org/officeDocument/2006/relationships/image" Target="../media/image6.png"/><Relationship Id="rId19" Type="http://schemas.microsoft.com/office/2007/relationships/hdphoto" Target="../media/hdphoto7.wdp"/><Relationship Id="rId4" Type="http://schemas.microsoft.com/office/2007/relationships/hdphoto" Target="../media/hdphoto1.wdp"/><Relationship Id="rId9" Type="http://schemas.microsoft.com/office/2007/relationships/hdphoto" Target="../media/hdphoto3.wdp"/><Relationship Id="rId14" Type="http://schemas.microsoft.com/office/2007/relationships/hdphoto" Target="../media/hdphoto5.wdp"/><Relationship Id="rId2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microsoft.com/office/2007/relationships/hdphoto" Target="../media/hdphoto11.wdp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microsoft.com/office/2007/relationships/hdphoto" Target="../media/hdphoto11.wdp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9.png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microsoft.com/office/2007/relationships/hdphoto" Target="../media/hdphoto11.wdp"/><Relationship Id="rId7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4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microsoft.com/office/2007/relationships/hdphoto" Target="../media/hdphoto11.wdp"/><Relationship Id="rId7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18.png"/><Relationship Id="rId4" Type="http://schemas.openxmlformats.org/officeDocument/2006/relationships/image" Target="../media/image9.png"/><Relationship Id="rId9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microsoft.com/office/2007/relationships/hdphoto" Target="../media/hdphoto11.wdp"/><Relationship Id="rId7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24.png"/><Relationship Id="rId5" Type="http://schemas.openxmlformats.org/officeDocument/2006/relationships/image" Target="../media/image30.png"/><Relationship Id="rId10" Type="http://schemas.openxmlformats.org/officeDocument/2006/relationships/image" Target="../media/image33.png"/><Relationship Id="rId4" Type="http://schemas.openxmlformats.org/officeDocument/2006/relationships/image" Target="../media/image9.pn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잔디밭">
            <a:extLst>
              <a:ext uri="{FF2B5EF4-FFF2-40B4-BE49-F238E27FC236}">
                <a16:creationId xmlns:a16="http://schemas.microsoft.com/office/drawing/2014/main" id="{831B5E07-9513-B150-975C-D512A4B9EABA}"/>
              </a:ext>
            </a:extLst>
          </p:cNvPr>
          <p:cNvSpPr/>
          <p:nvPr/>
        </p:nvSpPr>
        <p:spPr>
          <a:xfrm>
            <a:off x="253252" y="165844"/>
            <a:ext cx="11681206" cy="6511135"/>
          </a:xfrm>
          <a:prstGeom prst="round1Rect">
            <a:avLst/>
          </a:prstGeom>
          <a:gradFill flip="none" rotWithShape="1">
            <a:gsLst>
              <a:gs pos="0">
                <a:srgbClr val="649B3F">
                  <a:shade val="30000"/>
                  <a:satMod val="115000"/>
                </a:srgbClr>
              </a:gs>
              <a:gs pos="50000">
                <a:srgbClr val="649B3F">
                  <a:shade val="67500"/>
                  <a:satMod val="115000"/>
                </a:srgbClr>
              </a:gs>
              <a:gs pos="100000">
                <a:srgbClr val="649B3F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7" name="보도블록">
            <a:extLst>
              <a:ext uri="{FF2B5EF4-FFF2-40B4-BE49-F238E27FC236}">
                <a16:creationId xmlns:a16="http://schemas.microsoft.com/office/drawing/2014/main" id="{CFB841C4-389F-DC1C-7285-2C87D9C36E3B}"/>
              </a:ext>
            </a:extLst>
          </p:cNvPr>
          <p:cNvSpPr/>
          <p:nvPr/>
        </p:nvSpPr>
        <p:spPr>
          <a:xfrm>
            <a:off x="6271023" y="165845"/>
            <a:ext cx="5663435" cy="3401989"/>
          </a:xfrm>
          <a:prstGeom prst="rect">
            <a:avLst/>
          </a:prstGeom>
          <a:pattFill prst="dashUpDiag">
            <a:fgClr>
              <a:srgbClr val="FFC000"/>
            </a:fgClr>
            <a:bgClr>
              <a:schemeClr val="accent2">
                <a:lumMod val="60000"/>
                <a:lumOff val="4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35" name="돌길2">
            <a:extLst>
              <a:ext uri="{FF2B5EF4-FFF2-40B4-BE49-F238E27FC236}">
                <a16:creationId xmlns:a16="http://schemas.microsoft.com/office/drawing/2014/main" id="{CFE23440-0D4C-6EB2-D93C-FC2E5719FA79}"/>
              </a:ext>
            </a:extLst>
          </p:cNvPr>
          <p:cNvGrpSpPr/>
          <p:nvPr/>
        </p:nvGrpSpPr>
        <p:grpSpPr>
          <a:xfrm rot="10267805">
            <a:off x="5766379" y="3357309"/>
            <a:ext cx="4261837" cy="2908603"/>
            <a:chOff x="1807444" y="1563824"/>
            <a:chExt cx="4261837" cy="2908603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isometricOffAxis2Left"/>
            <a:lightRig rig="threePt" dir="t"/>
          </a:scene3d>
        </p:grpSpPr>
        <p:pic>
          <p:nvPicPr>
            <p:cNvPr id="1436" name="Picture 72" descr="Great Enthusiasms - Kath Chalmers' musings on business, marketing and other  fun things in life">
              <a:extLst>
                <a:ext uri="{FF2B5EF4-FFF2-40B4-BE49-F238E27FC236}">
                  <a16:creationId xmlns:a16="http://schemas.microsoft.com/office/drawing/2014/main" id="{D608B0E1-7DA5-CFB3-B661-C849DC302DE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2">
                  <a:lumMod val="40000"/>
                  <a:lumOff val="6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608" t="-7573" r="1608" b="60333"/>
            <a:stretch/>
          </p:blipFill>
          <p:spPr bwMode="auto">
            <a:xfrm rot="11262820">
              <a:off x="3957299" y="3023022"/>
              <a:ext cx="396708" cy="205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7" name="Picture 72" descr="Great Enthusiasms - Kath Chalmers' musings on business, marketing and other  fun things in life">
              <a:extLst>
                <a:ext uri="{FF2B5EF4-FFF2-40B4-BE49-F238E27FC236}">
                  <a16:creationId xmlns:a16="http://schemas.microsoft.com/office/drawing/2014/main" id="{C13B3541-C53C-57C7-FFA2-BDED68BD929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2">
                  <a:lumMod val="40000"/>
                  <a:lumOff val="6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608" t="-7573" r="1608" b="60333"/>
            <a:stretch/>
          </p:blipFill>
          <p:spPr bwMode="auto">
            <a:xfrm rot="10161836">
              <a:off x="3923780" y="2940039"/>
              <a:ext cx="518395" cy="2687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8" name="Picture 72" descr="Great Enthusiasms - Kath Chalmers' musings on business, marketing and other  fun things in life">
              <a:extLst>
                <a:ext uri="{FF2B5EF4-FFF2-40B4-BE49-F238E27FC236}">
                  <a16:creationId xmlns:a16="http://schemas.microsoft.com/office/drawing/2014/main" id="{D18DDCEA-A8F2-5A92-1B4F-1B33A3BEE4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2">
                  <a:lumMod val="40000"/>
                  <a:lumOff val="6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608" t="-7573" r="1608" b="60333"/>
            <a:stretch/>
          </p:blipFill>
          <p:spPr bwMode="auto">
            <a:xfrm rot="10800000">
              <a:off x="3611271" y="3109016"/>
              <a:ext cx="1022688" cy="530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9" name="Picture 72" descr="Great Enthusiasms - Kath Chalmers' musings on business, marketing and other  fun things in life">
              <a:extLst>
                <a:ext uri="{FF2B5EF4-FFF2-40B4-BE49-F238E27FC236}">
                  <a16:creationId xmlns:a16="http://schemas.microsoft.com/office/drawing/2014/main" id="{75A7051E-078C-917E-06CC-55C128BBA8B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2">
                  <a:lumMod val="40000"/>
                  <a:lumOff val="6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608" t="-1683" r="1608" b="60333"/>
            <a:stretch/>
          </p:blipFill>
          <p:spPr bwMode="auto">
            <a:xfrm rot="10039517">
              <a:off x="2967332" y="3064718"/>
              <a:ext cx="3101949" cy="1407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40" name="Picture 72" descr="Great Enthusiasms - Kath Chalmers' musings on business, marketing and other  fun things in life">
              <a:extLst>
                <a:ext uri="{FF2B5EF4-FFF2-40B4-BE49-F238E27FC236}">
                  <a16:creationId xmlns:a16="http://schemas.microsoft.com/office/drawing/2014/main" id="{6732CD63-1B98-5D0F-F4F2-3750B5E692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2">
                  <a:lumMod val="40000"/>
                  <a:lumOff val="6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608" t="-7573" r="1608" b="60333"/>
            <a:stretch/>
          </p:blipFill>
          <p:spPr bwMode="auto">
            <a:xfrm rot="21127429">
              <a:off x="1807444" y="1563824"/>
              <a:ext cx="3170985" cy="16440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41" name="Picture 72" descr="Great Enthusiasms - Kath Chalmers' musings on business, marketing and other  fun things in life">
              <a:extLst>
                <a:ext uri="{FF2B5EF4-FFF2-40B4-BE49-F238E27FC236}">
                  <a16:creationId xmlns:a16="http://schemas.microsoft.com/office/drawing/2014/main" id="{70345B85-8912-A33A-3133-7CF1F97764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2">
                  <a:lumMod val="40000"/>
                  <a:lumOff val="6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608" t="-7573" r="1608" b="60333"/>
            <a:stretch/>
          </p:blipFill>
          <p:spPr bwMode="auto">
            <a:xfrm rot="10161836">
              <a:off x="3148523" y="3108079"/>
              <a:ext cx="1646724" cy="853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28" name="돌길1">
            <a:extLst>
              <a:ext uri="{FF2B5EF4-FFF2-40B4-BE49-F238E27FC236}">
                <a16:creationId xmlns:a16="http://schemas.microsoft.com/office/drawing/2014/main" id="{CDB6E48C-7C5B-0E41-583B-90E6E9A4FC3E}"/>
              </a:ext>
            </a:extLst>
          </p:cNvPr>
          <p:cNvGrpSpPr/>
          <p:nvPr/>
        </p:nvGrpSpPr>
        <p:grpSpPr>
          <a:xfrm rot="20670487">
            <a:off x="2014899" y="165429"/>
            <a:ext cx="4261837" cy="2908603"/>
            <a:chOff x="1807444" y="1563824"/>
            <a:chExt cx="4261837" cy="290860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isometricOffAxis2Left"/>
            <a:lightRig rig="threePt" dir="t"/>
          </a:scene3d>
        </p:grpSpPr>
        <p:pic>
          <p:nvPicPr>
            <p:cNvPr id="1429" name="Picture 72" descr="Great Enthusiasms - Kath Chalmers' musings on business, marketing and other  fun things in life">
              <a:extLst>
                <a:ext uri="{FF2B5EF4-FFF2-40B4-BE49-F238E27FC236}">
                  <a16:creationId xmlns:a16="http://schemas.microsoft.com/office/drawing/2014/main" id="{653E86A4-40A9-F0F4-EF35-D44234C3340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2">
                  <a:lumMod val="40000"/>
                  <a:lumOff val="6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608" t="-7573" r="1608" b="60333"/>
            <a:stretch/>
          </p:blipFill>
          <p:spPr bwMode="auto">
            <a:xfrm rot="11262820">
              <a:off x="3957299" y="3023022"/>
              <a:ext cx="396708" cy="205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0" name="Picture 72" descr="Great Enthusiasms - Kath Chalmers' musings on business, marketing and other  fun things in life">
              <a:extLst>
                <a:ext uri="{FF2B5EF4-FFF2-40B4-BE49-F238E27FC236}">
                  <a16:creationId xmlns:a16="http://schemas.microsoft.com/office/drawing/2014/main" id="{CABA907A-E0B3-AF88-F3E4-68FF47DBA2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2">
                  <a:lumMod val="40000"/>
                  <a:lumOff val="6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608" t="-7573" r="1608" b="60333"/>
            <a:stretch/>
          </p:blipFill>
          <p:spPr bwMode="auto">
            <a:xfrm rot="10161836">
              <a:off x="3923780" y="2940039"/>
              <a:ext cx="518395" cy="2687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1" name="Picture 72" descr="Great Enthusiasms - Kath Chalmers' musings on business, marketing and other  fun things in life">
              <a:extLst>
                <a:ext uri="{FF2B5EF4-FFF2-40B4-BE49-F238E27FC236}">
                  <a16:creationId xmlns:a16="http://schemas.microsoft.com/office/drawing/2014/main" id="{D2174634-C38B-4B5F-AFF6-50362DE672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2">
                  <a:lumMod val="40000"/>
                  <a:lumOff val="6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608" t="-7573" r="1608" b="60333"/>
            <a:stretch/>
          </p:blipFill>
          <p:spPr bwMode="auto">
            <a:xfrm rot="10800000">
              <a:off x="3611271" y="3109016"/>
              <a:ext cx="1022688" cy="530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2" name="Picture 72" descr="Great Enthusiasms - Kath Chalmers' musings on business, marketing and other  fun things in life">
              <a:extLst>
                <a:ext uri="{FF2B5EF4-FFF2-40B4-BE49-F238E27FC236}">
                  <a16:creationId xmlns:a16="http://schemas.microsoft.com/office/drawing/2014/main" id="{C535F842-7CF4-0343-CAB7-3BBFFCB8FD2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2">
                  <a:lumMod val="40000"/>
                  <a:lumOff val="6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608" t="-1683" r="1608" b="60333"/>
            <a:stretch/>
          </p:blipFill>
          <p:spPr bwMode="auto">
            <a:xfrm rot="10039517">
              <a:off x="2967332" y="3064718"/>
              <a:ext cx="3101949" cy="1407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3" name="Picture 72" descr="Great Enthusiasms - Kath Chalmers' musings on business, marketing and other  fun things in life">
              <a:extLst>
                <a:ext uri="{FF2B5EF4-FFF2-40B4-BE49-F238E27FC236}">
                  <a16:creationId xmlns:a16="http://schemas.microsoft.com/office/drawing/2014/main" id="{EC17157F-5EE5-5323-0434-6E7C39C477F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2">
                  <a:lumMod val="40000"/>
                  <a:lumOff val="6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608" t="-7573" r="1608" b="60333"/>
            <a:stretch/>
          </p:blipFill>
          <p:spPr bwMode="auto">
            <a:xfrm rot="21127429">
              <a:off x="1807444" y="1563824"/>
              <a:ext cx="3170985" cy="16440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4" name="Picture 72" descr="Great Enthusiasms - Kath Chalmers' musings on business, marketing and other  fun things in life">
              <a:extLst>
                <a:ext uri="{FF2B5EF4-FFF2-40B4-BE49-F238E27FC236}">
                  <a16:creationId xmlns:a16="http://schemas.microsoft.com/office/drawing/2014/main" id="{1B8A0035-93BA-70AE-9047-8A29C39BA44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2">
                  <a:lumMod val="40000"/>
                  <a:lumOff val="6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608" t="-7573" r="1608" b="60333"/>
            <a:stretch/>
          </p:blipFill>
          <p:spPr bwMode="auto">
            <a:xfrm rot="10161836">
              <a:off x="3148523" y="3108079"/>
              <a:ext cx="1646724" cy="853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6" name="길">
            <a:extLst>
              <a:ext uri="{FF2B5EF4-FFF2-40B4-BE49-F238E27FC236}">
                <a16:creationId xmlns:a16="http://schemas.microsoft.com/office/drawing/2014/main" id="{49155308-68D3-8B9C-AB29-5E405B3B7B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2">
                <a:lumMod val="40000"/>
                <a:lumOff val="6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3629" b="83972" l="10000" r="90000"/>
                    </a14:imgEffect>
                    <a14:imgEffect>
                      <a14:colorTemperature colorTemp="6700"/>
                    </a14:imgEffect>
                    <a14:imgEffect>
                      <a14:saturation sat="200000"/>
                    </a14:imgEffect>
                    <a14:imgEffect>
                      <a14:brightnessContrast bright="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" t="4837" r="-726" b="18336"/>
          <a:stretch/>
        </p:blipFill>
        <p:spPr>
          <a:xfrm rot="60000">
            <a:off x="237775" y="1908344"/>
            <a:ext cx="8864042" cy="4809553"/>
          </a:xfrm>
          <a:prstGeom prst="parallelogram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3" name="아스팔트">
            <a:extLst>
              <a:ext uri="{FF2B5EF4-FFF2-40B4-BE49-F238E27FC236}">
                <a16:creationId xmlns:a16="http://schemas.microsoft.com/office/drawing/2014/main" id="{7E2CF699-8FC1-A81A-3284-248FB531F1C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46" b="80448" l="0" r="94667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" t="4835" r="24851" b="20255"/>
          <a:stretch/>
        </p:blipFill>
        <p:spPr>
          <a:xfrm rot="21415837" flipV="1">
            <a:off x="3716721" y="72756"/>
            <a:ext cx="8174747" cy="5563116"/>
          </a:xfrm>
          <a:prstGeom prst="round2SameRect">
            <a:avLst/>
          </a:prstGeom>
          <a:effectLst/>
        </p:spPr>
      </p:pic>
      <p:pic>
        <p:nvPicPr>
          <p:cNvPr id="1159" name="아스팔트">
            <a:extLst>
              <a:ext uri="{FF2B5EF4-FFF2-40B4-BE49-F238E27FC236}">
                <a16:creationId xmlns:a16="http://schemas.microsoft.com/office/drawing/2014/main" id="{15641FAC-6CF3-DB24-6849-32DA69A0174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46" b="80448" l="0" r="94667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" t="4835" r="24408" b="20255"/>
          <a:stretch/>
        </p:blipFill>
        <p:spPr>
          <a:xfrm rot="21415837" flipV="1">
            <a:off x="2006196" y="58615"/>
            <a:ext cx="9898771" cy="6942648"/>
          </a:xfrm>
          <a:prstGeom prst="trapezoid">
            <a:avLst>
              <a:gd name="adj" fmla="val 1338"/>
            </a:avLst>
          </a:prstGeom>
          <a:effectLst/>
        </p:spPr>
      </p:pic>
      <p:cxnSp>
        <p:nvCxnSpPr>
          <p:cNvPr id="1460" name="주황선4">
            <a:extLst>
              <a:ext uri="{FF2B5EF4-FFF2-40B4-BE49-F238E27FC236}">
                <a16:creationId xmlns:a16="http://schemas.microsoft.com/office/drawing/2014/main" id="{5FB55087-5B68-C002-9126-01A84B225043}"/>
              </a:ext>
            </a:extLst>
          </p:cNvPr>
          <p:cNvCxnSpPr>
            <a:cxnSpLocks/>
          </p:cNvCxnSpPr>
          <p:nvPr/>
        </p:nvCxnSpPr>
        <p:spPr>
          <a:xfrm>
            <a:off x="6705875" y="173250"/>
            <a:ext cx="5246864" cy="3248202"/>
          </a:xfrm>
          <a:prstGeom prst="line">
            <a:avLst/>
          </a:prstGeom>
          <a:ln w="76200">
            <a:solidFill>
              <a:srgbClr val="F2B8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7" name="주황선3">
            <a:extLst>
              <a:ext uri="{FF2B5EF4-FFF2-40B4-BE49-F238E27FC236}">
                <a16:creationId xmlns:a16="http://schemas.microsoft.com/office/drawing/2014/main" id="{7F10160F-ACC4-EC9B-B287-9E8CA9295FEE}"/>
              </a:ext>
            </a:extLst>
          </p:cNvPr>
          <p:cNvCxnSpPr>
            <a:cxnSpLocks/>
          </p:cNvCxnSpPr>
          <p:nvPr/>
        </p:nvCxnSpPr>
        <p:spPr>
          <a:xfrm>
            <a:off x="3598200" y="213926"/>
            <a:ext cx="8291985" cy="5281090"/>
          </a:xfrm>
          <a:prstGeom prst="line">
            <a:avLst/>
          </a:prstGeom>
          <a:ln w="76200">
            <a:solidFill>
              <a:srgbClr val="F2B800"/>
            </a:solidFill>
          </a:ln>
          <a:effectLst>
            <a:softEdge rad="254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5" name="우하단 그림" descr="아이소 메트릭 놀이 공원 무료 벡터 일러스트·그래픽 43240521.">
            <a:extLst>
              <a:ext uri="{FF2B5EF4-FFF2-40B4-BE49-F238E27FC236}">
                <a16:creationId xmlns:a16="http://schemas.microsoft.com/office/drawing/2014/main" id="{263F1B4D-885F-C6D5-2DB6-74C37C184C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2077" r="9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95" t="-3064" r="18644" b="34105"/>
          <a:stretch/>
        </p:blipFill>
        <p:spPr bwMode="auto">
          <a:xfrm>
            <a:off x="7905917" y="3265819"/>
            <a:ext cx="3963290" cy="3465708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3" name="좌상단 그림">
            <a:extLst>
              <a:ext uri="{FF2B5EF4-FFF2-40B4-BE49-F238E27FC236}">
                <a16:creationId xmlns:a16="http://schemas.microsoft.com/office/drawing/2014/main" id="{4FF44516-78B8-9C6E-D034-4668B2DE50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0000" l="0" r="8993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4458" y="137738"/>
            <a:ext cx="4067175" cy="3048000"/>
          </a:xfrm>
          <a:prstGeom prst="rect">
            <a:avLst/>
          </a:prstGeom>
        </p:spPr>
      </p:pic>
      <p:pic>
        <p:nvPicPr>
          <p:cNvPr id="1026" name="우상단 그림">
            <a:extLst>
              <a:ext uri="{FF2B5EF4-FFF2-40B4-BE49-F238E27FC236}">
                <a16:creationId xmlns:a16="http://schemas.microsoft.com/office/drawing/2014/main" id="{70846935-D836-9D02-4507-767A12F3A8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961" b="89844" l="6055" r="9433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4662" t="43933" r="25112" b="12354"/>
          <a:stretch/>
        </p:blipFill>
        <p:spPr bwMode="auto">
          <a:xfrm rot="150860">
            <a:off x="8115508" y="145714"/>
            <a:ext cx="3879453" cy="2131593"/>
          </a:xfrm>
          <a:prstGeom prst="hexagon">
            <a:avLst>
              <a:gd name="adj" fmla="val 0"/>
              <a:gd name="vf" fmla="val 115470"/>
            </a:avLst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4" name="화살표2">
            <a:extLst>
              <a:ext uri="{FF2B5EF4-FFF2-40B4-BE49-F238E27FC236}">
                <a16:creationId xmlns:a16="http://schemas.microsoft.com/office/drawing/2014/main" id="{44D57363-E2AF-F7C0-E650-C2B7428838B7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410"/>
          <a:stretch/>
        </p:blipFill>
        <p:spPr>
          <a:xfrm rot="10800000">
            <a:off x="3884074" y="213926"/>
            <a:ext cx="999831" cy="322823"/>
          </a:xfrm>
          <a:prstGeom prst="rect">
            <a:avLst/>
          </a:prstGeom>
        </p:spPr>
      </p:pic>
      <p:pic>
        <p:nvPicPr>
          <p:cNvPr id="39" name="좌하단 그림">
            <a:extLst>
              <a:ext uri="{FF2B5EF4-FFF2-40B4-BE49-F238E27FC236}">
                <a16:creationId xmlns:a16="http://schemas.microsoft.com/office/drawing/2014/main" id="{872F8DDF-BCA6-F6C4-93C3-AB0D8AB6D0BD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9769" b="100000" l="2474" r="9609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336" t="9286" r="4171" b="26635"/>
          <a:stretch/>
        </p:blipFill>
        <p:spPr>
          <a:xfrm>
            <a:off x="265865" y="3880183"/>
            <a:ext cx="3492592" cy="2888443"/>
          </a:xfrm>
          <a:prstGeom prst="trapezoid">
            <a:avLst>
              <a:gd name="adj" fmla="val 0"/>
            </a:avLst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cxnSp>
        <p:nvCxnSpPr>
          <p:cNvPr id="1055" name="주황선２">
            <a:extLst>
              <a:ext uri="{FF2B5EF4-FFF2-40B4-BE49-F238E27FC236}">
                <a16:creationId xmlns:a16="http://schemas.microsoft.com/office/drawing/2014/main" id="{EE3968F9-7A19-E246-F17E-133BFC4E8EE7}"/>
              </a:ext>
            </a:extLst>
          </p:cNvPr>
          <p:cNvCxnSpPr>
            <a:cxnSpLocks/>
          </p:cNvCxnSpPr>
          <p:nvPr/>
        </p:nvCxnSpPr>
        <p:spPr>
          <a:xfrm>
            <a:off x="8660039" y="2282686"/>
            <a:ext cx="3274420" cy="2052713"/>
          </a:xfrm>
          <a:prstGeom prst="line">
            <a:avLst/>
          </a:prstGeom>
          <a:ln w="38100" cap="flat" cmpd="sng" algn="ctr">
            <a:solidFill>
              <a:srgbClr val="F2B8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9" name="주황선１">
            <a:extLst>
              <a:ext uri="{FF2B5EF4-FFF2-40B4-BE49-F238E27FC236}">
                <a16:creationId xmlns:a16="http://schemas.microsoft.com/office/drawing/2014/main" id="{85518A7B-D96B-3AC0-D585-637352383640}"/>
              </a:ext>
            </a:extLst>
          </p:cNvPr>
          <p:cNvCxnSpPr>
            <a:cxnSpLocks/>
          </p:cNvCxnSpPr>
          <p:nvPr/>
        </p:nvCxnSpPr>
        <p:spPr>
          <a:xfrm>
            <a:off x="5281641" y="135811"/>
            <a:ext cx="2669034" cy="1647887"/>
          </a:xfrm>
          <a:prstGeom prst="line">
            <a:avLst/>
          </a:prstGeom>
          <a:ln w="38100" cap="flat" cmpd="sng" algn="ctr">
            <a:solidFill>
              <a:srgbClr val="F2B8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" name="광진구">
            <a:extLst>
              <a:ext uri="{FF2B5EF4-FFF2-40B4-BE49-F238E27FC236}">
                <a16:creationId xmlns:a16="http://schemas.microsoft.com/office/drawing/2014/main" id="{5D215977-17C6-E2EB-0AC6-55BBC9EA2B1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959" y="5880776"/>
            <a:ext cx="1757081" cy="630565"/>
          </a:xfrm>
          <a:prstGeom prst="rect">
            <a:avLst/>
          </a:prstGeom>
        </p:spPr>
      </p:pic>
      <p:pic>
        <p:nvPicPr>
          <p:cNvPr id="60" name="주황 차">
            <a:extLst>
              <a:ext uri="{FF2B5EF4-FFF2-40B4-BE49-F238E27FC236}">
                <a16:creationId xmlns:a16="http://schemas.microsoft.com/office/drawing/2014/main" id="{54FD908F-DE24-FB6C-A69D-7FBC448B2F6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19271" flipH="1">
            <a:off x="6374466" y="166156"/>
            <a:ext cx="1336224" cy="105638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isometricOffAxis2Left"/>
            <a:lightRig rig="threePt" dir="t"/>
          </a:scene3d>
        </p:spPr>
      </p:pic>
      <p:pic>
        <p:nvPicPr>
          <p:cNvPr id="62" name="분홍 차">
            <a:extLst>
              <a:ext uri="{FF2B5EF4-FFF2-40B4-BE49-F238E27FC236}">
                <a16:creationId xmlns:a16="http://schemas.microsoft.com/office/drawing/2014/main" id="{A6CA2CF1-A0F4-68E2-EFE2-A46162984E23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5281" t="-12286" r="49017" b="12286"/>
          <a:stretch/>
        </p:blipFill>
        <p:spPr>
          <a:xfrm rot="21171702">
            <a:off x="11099812" y="4331331"/>
            <a:ext cx="830740" cy="104123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isometricOffAxis2Left"/>
            <a:lightRig rig="threePt" dir="t"/>
          </a:scene3d>
        </p:spPr>
      </p:pic>
      <p:pic>
        <p:nvPicPr>
          <p:cNvPr id="1102" name="신호등" descr="신호등 PNG 일러스트 | 이미지 및 PSD 파일 | Pngtree에 무료 다운로드">
            <a:extLst>
              <a:ext uri="{FF2B5EF4-FFF2-40B4-BE49-F238E27FC236}">
                <a16:creationId xmlns:a16="http://schemas.microsoft.com/office/drawing/2014/main" id="{0C1BD621-F524-D703-C8BF-6DDF09D2F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9778" b="100000" l="0" r="89778"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1079">
            <a:off x="8545309" y="743589"/>
            <a:ext cx="676870" cy="67687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isometricOffAxis2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61" name="횡단보도">
            <a:extLst>
              <a:ext uri="{FF2B5EF4-FFF2-40B4-BE49-F238E27FC236}">
                <a16:creationId xmlns:a16="http://schemas.microsoft.com/office/drawing/2014/main" id="{B11AA8EB-E2A3-093F-0262-369028E47FC0}"/>
              </a:ext>
            </a:extLst>
          </p:cNvPr>
          <p:cNvCxnSpPr>
            <a:cxnSpLocks/>
          </p:cNvCxnSpPr>
          <p:nvPr/>
        </p:nvCxnSpPr>
        <p:spPr>
          <a:xfrm>
            <a:off x="8864990" y="1619731"/>
            <a:ext cx="278766" cy="193034"/>
          </a:xfrm>
          <a:prstGeom prst="line">
            <a:avLst/>
          </a:prstGeom>
          <a:ln w="857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softEdge rad="190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78" name="횡단보도">
            <a:extLst>
              <a:ext uri="{FF2B5EF4-FFF2-40B4-BE49-F238E27FC236}">
                <a16:creationId xmlns:a16="http://schemas.microsoft.com/office/drawing/2014/main" id="{57EF5C8B-CF87-19E1-FADE-D6E2057C5BC5}"/>
              </a:ext>
            </a:extLst>
          </p:cNvPr>
          <p:cNvCxnSpPr>
            <a:cxnSpLocks/>
          </p:cNvCxnSpPr>
          <p:nvPr/>
        </p:nvCxnSpPr>
        <p:spPr>
          <a:xfrm>
            <a:off x="8582391" y="1427835"/>
            <a:ext cx="278766" cy="193034"/>
          </a:xfrm>
          <a:prstGeom prst="line">
            <a:avLst/>
          </a:prstGeom>
          <a:ln w="857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softEdge rad="190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79" name="횡단보도">
            <a:extLst>
              <a:ext uri="{FF2B5EF4-FFF2-40B4-BE49-F238E27FC236}">
                <a16:creationId xmlns:a16="http://schemas.microsoft.com/office/drawing/2014/main" id="{855E83D7-60D6-106B-5B0F-E8A11A528201}"/>
              </a:ext>
            </a:extLst>
          </p:cNvPr>
          <p:cNvCxnSpPr>
            <a:cxnSpLocks/>
          </p:cNvCxnSpPr>
          <p:nvPr/>
        </p:nvCxnSpPr>
        <p:spPr>
          <a:xfrm>
            <a:off x="8486809" y="1500528"/>
            <a:ext cx="278766" cy="193034"/>
          </a:xfrm>
          <a:prstGeom prst="line">
            <a:avLst/>
          </a:prstGeom>
          <a:ln w="857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softEdge rad="190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80" name="횡단보도">
            <a:extLst>
              <a:ext uri="{FF2B5EF4-FFF2-40B4-BE49-F238E27FC236}">
                <a16:creationId xmlns:a16="http://schemas.microsoft.com/office/drawing/2014/main" id="{351C95EB-EF47-BF4F-8415-48DBA59518D6}"/>
              </a:ext>
            </a:extLst>
          </p:cNvPr>
          <p:cNvCxnSpPr>
            <a:cxnSpLocks/>
          </p:cNvCxnSpPr>
          <p:nvPr/>
        </p:nvCxnSpPr>
        <p:spPr>
          <a:xfrm>
            <a:off x="8407884" y="1570128"/>
            <a:ext cx="263727" cy="190452"/>
          </a:xfrm>
          <a:prstGeom prst="line">
            <a:avLst/>
          </a:prstGeom>
          <a:ln w="857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softEdge rad="190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82" name="횡단보도">
            <a:extLst>
              <a:ext uri="{FF2B5EF4-FFF2-40B4-BE49-F238E27FC236}">
                <a16:creationId xmlns:a16="http://schemas.microsoft.com/office/drawing/2014/main" id="{A6B48D48-67F4-2F14-7D32-D12C1E784B72}"/>
              </a:ext>
            </a:extLst>
          </p:cNvPr>
          <p:cNvCxnSpPr>
            <a:cxnSpLocks/>
          </p:cNvCxnSpPr>
          <p:nvPr/>
        </p:nvCxnSpPr>
        <p:spPr>
          <a:xfrm>
            <a:off x="8315963" y="1645664"/>
            <a:ext cx="278766" cy="193034"/>
          </a:xfrm>
          <a:prstGeom prst="line">
            <a:avLst/>
          </a:prstGeom>
          <a:ln w="857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softEdge rad="190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5" name="횡단보도">
            <a:extLst>
              <a:ext uri="{FF2B5EF4-FFF2-40B4-BE49-F238E27FC236}">
                <a16:creationId xmlns:a16="http://schemas.microsoft.com/office/drawing/2014/main" id="{002A7E4D-131F-EF89-154F-0E42795509C3}"/>
              </a:ext>
            </a:extLst>
          </p:cNvPr>
          <p:cNvCxnSpPr>
            <a:cxnSpLocks/>
          </p:cNvCxnSpPr>
          <p:nvPr/>
        </p:nvCxnSpPr>
        <p:spPr>
          <a:xfrm>
            <a:off x="8789192" y="1698826"/>
            <a:ext cx="278766" cy="193034"/>
          </a:xfrm>
          <a:prstGeom prst="line">
            <a:avLst/>
          </a:prstGeom>
          <a:ln w="857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softEdge rad="190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6" name="횡단보도">
            <a:extLst>
              <a:ext uri="{FF2B5EF4-FFF2-40B4-BE49-F238E27FC236}">
                <a16:creationId xmlns:a16="http://schemas.microsoft.com/office/drawing/2014/main" id="{A1A05F0B-0F70-F9B2-D2D5-C0D13D586329}"/>
              </a:ext>
            </a:extLst>
          </p:cNvPr>
          <p:cNvCxnSpPr>
            <a:cxnSpLocks/>
          </p:cNvCxnSpPr>
          <p:nvPr/>
        </p:nvCxnSpPr>
        <p:spPr>
          <a:xfrm>
            <a:off x="8667404" y="1781569"/>
            <a:ext cx="278766" cy="193034"/>
          </a:xfrm>
          <a:prstGeom prst="line">
            <a:avLst/>
          </a:prstGeom>
          <a:ln w="857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softEdge rad="190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7" name="횡단보도">
            <a:extLst>
              <a:ext uri="{FF2B5EF4-FFF2-40B4-BE49-F238E27FC236}">
                <a16:creationId xmlns:a16="http://schemas.microsoft.com/office/drawing/2014/main" id="{10F8995D-B1C4-60BE-934D-82CA8C4A3F9F}"/>
              </a:ext>
            </a:extLst>
          </p:cNvPr>
          <p:cNvCxnSpPr>
            <a:cxnSpLocks/>
          </p:cNvCxnSpPr>
          <p:nvPr/>
        </p:nvCxnSpPr>
        <p:spPr>
          <a:xfrm>
            <a:off x="8574078" y="1860791"/>
            <a:ext cx="278766" cy="193034"/>
          </a:xfrm>
          <a:prstGeom prst="line">
            <a:avLst/>
          </a:prstGeom>
          <a:ln w="857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softEdge rad="190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외곽선2">
            <a:extLst>
              <a:ext uri="{FF2B5EF4-FFF2-40B4-BE49-F238E27FC236}">
                <a16:creationId xmlns:a16="http://schemas.microsoft.com/office/drawing/2014/main" id="{A935E6F0-C61A-E8B4-37CB-E8A16A39B9E0}"/>
              </a:ext>
            </a:extLst>
          </p:cNvPr>
          <p:cNvSpPr/>
          <p:nvPr/>
        </p:nvSpPr>
        <p:spPr>
          <a:xfrm>
            <a:off x="170329" y="76200"/>
            <a:ext cx="11851342" cy="67056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외곽선1">
            <a:extLst>
              <a:ext uri="{FF2B5EF4-FFF2-40B4-BE49-F238E27FC236}">
                <a16:creationId xmlns:a16="http://schemas.microsoft.com/office/drawing/2014/main" id="{EAAA15B0-7BE4-6E2D-1102-0286D33E1D8B}"/>
              </a:ext>
            </a:extLst>
          </p:cNvPr>
          <p:cNvSpPr/>
          <p:nvPr/>
        </p:nvSpPr>
        <p:spPr>
          <a:xfrm>
            <a:off x="253253" y="165846"/>
            <a:ext cx="11685494" cy="6526307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제목 뒤 다이아">
            <a:extLst>
              <a:ext uri="{FF2B5EF4-FFF2-40B4-BE49-F238E27FC236}">
                <a16:creationId xmlns:a16="http://schemas.microsoft.com/office/drawing/2014/main" id="{3944BA70-B60C-FED6-69B2-95EC3855E470}"/>
              </a:ext>
            </a:extLst>
          </p:cNvPr>
          <p:cNvSpPr>
            <a:spLocks/>
          </p:cNvSpPr>
          <p:nvPr/>
        </p:nvSpPr>
        <p:spPr>
          <a:xfrm>
            <a:off x="2801854" y="1291328"/>
            <a:ext cx="6588293" cy="4275344"/>
          </a:xfrm>
          <a:prstGeom prst="diamond">
            <a:avLst/>
          </a:prstGeom>
          <a:solidFill>
            <a:schemeClr val="bg1"/>
          </a:solidFill>
          <a:ln w="7620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2E93A4-AC78-F88F-121C-0DBEC7CC9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7861" y="4670864"/>
            <a:ext cx="4471988" cy="630565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chemeClr val="accent5">
                    <a:lumMod val="50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[</a:t>
            </a:r>
            <a:r>
              <a:rPr lang="ko-KR" altLang="en-US" sz="2000" dirty="0">
                <a:solidFill>
                  <a:schemeClr val="accent5">
                    <a:lumMod val="50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팀 </a:t>
            </a:r>
            <a:r>
              <a:rPr lang="ko-KR" altLang="en-US" sz="2000" dirty="0" err="1">
                <a:solidFill>
                  <a:schemeClr val="accent5">
                    <a:lumMod val="50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최강코르키</a:t>
            </a:r>
            <a:r>
              <a:rPr lang="en-US" altLang="ko-KR" sz="2000" dirty="0">
                <a:solidFill>
                  <a:schemeClr val="accent5">
                    <a:lumMod val="50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]</a:t>
            </a:r>
            <a:endParaRPr lang="ko-KR" altLang="en-US" sz="2000" dirty="0">
              <a:solidFill>
                <a:schemeClr val="accent5">
                  <a:lumMod val="50000"/>
                </a:schemeClr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7F0ED3B-84ED-735C-7F95-98FEACB2F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6180" y="2895691"/>
            <a:ext cx="5895975" cy="1761636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광진구 </a:t>
            </a:r>
            <a:br>
              <a:rPr lang="en-US" altLang="ko-KR" dirty="0">
                <a:solidFill>
                  <a:schemeClr val="accent5">
                    <a:lumMod val="7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</a:b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미세먼지 저감시설 </a:t>
            </a:r>
            <a:br>
              <a:rPr lang="en-US" altLang="ko-KR" dirty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</a:b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입지선정</a:t>
            </a:r>
          </a:p>
        </p:txBody>
      </p:sp>
      <p:sp>
        <p:nvSpPr>
          <p:cNvPr id="1379" name="화살표1">
            <a:extLst>
              <a:ext uri="{FF2B5EF4-FFF2-40B4-BE49-F238E27FC236}">
                <a16:creationId xmlns:a16="http://schemas.microsoft.com/office/drawing/2014/main" id="{D0998F94-FB37-F1F0-0DE4-17DF5C36D62E}"/>
              </a:ext>
            </a:extLst>
          </p:cNvPr>
          <p:cNvSpPr/>
          <p:nvPr/>
        </p:nvSpPr>
        <p:spPr>
          <a:xfrm rot="7209134">
            <a:off x="10039069" y="2394379"/>
            <a:ext cx="537592" cy="836916"/>
          </a:xfrm>
          <a:prstGeom prst="upArrow">
            <a:avLst/>
          </a:prstGeom>
          <a:solidFill>
            <a:schemeClr val="bg1"/>
          </a:solidFill>
          <a:ln>
            <a:noFill/>
          </a:ln>
          <a:effectLst>
            <a:softEdge rad="31750"/>
          </a:effectLst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50" name="Picture 78" descr="Running man flat Royalty Free Vector Image - VectorStock">
            <a:extLst>
              <a:ext uri="{FF2B5EF4-FFF2-40B4-BE49-F238E27FC236}">
                <a16:creationId xmlns:a16="http://schemas.microsoft.com/office/drawing/2014/main" id="{205BA7F3-28CB-2782-EB22-CA7CCB42B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4352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2345">
            <a:off x="3405536" y="274382"/>
            <a:ext cx="1612703" cy="174171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isometricOffAxis2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5709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6" name="TextBox 3115">
            <a:extLst>
              <a:ext uri="{FF2B5EF4-FFF2-40B4-BE49-F238E27FC236}">
                <a16:creationId xmlns:a16="http://schemas.microsoft.com/office/drawing/2014/main" id="{2C710466-258D-DDDE-A72C-462C14DE6EC2}"/>
              </a:ext>
            </a:extLst>
          </p:cNvPr>
          <p:cNvSpPr txBox="1"/>
          <p:nvPr/>
        </p:nvSpPr>
        <p:spPr>
          <a:xfrm>
            <a:off x="480060" y="165965"/>
            <a:ext cx="11231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5400" dirty="0">
                <a:solidFill>
                  <a:schemeClr val="accent6">
                    <a:lumMod val="7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목차</a:t>
            </a:r>
          </a:p>
        </p:txBody>
      </p:sp>
      <p:pic>
        <p:nvPicPr>
          <p:cNvPr id="3135" name="자동차" descr="Green Car Top View Flat Design Vector Illustration (1149429024) - 게티이미지뱅크">
            <a:extLst>
              <a:ext uri="{FF2B5EF4-FFF2-40B4-BE49-F238E27FC236}">
                <a16:creationId xmlns:a16="http://schemas.microsoft.com/office/drawing/2014/main" id="{4D39B49D-C2B1-2574-45D3-A0D56A919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43" b="100000" l="9294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80060" y="1581316"/>
            <a:ext cx="1553997" cy="108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67" name="외곽선1">
            <a:extLst>
              <a:ext uri="{FF2B5EF4-FFF2-40B4-BE49-F238E27FC236}">
                <a16:creationId xmlns:a16="http://schemas.microsoft.com/office/drawing/2014/main" id="{CEFBF8B0-C9C0-CC09-3A72-7CFA0F4630CB}"/>
              </a:ext>
            </a:extLst>
          </p:cNvPr>
          <p:cNvSpPr/>
          <p:nvPr/>
        </p:nvSpPr>
        <p:spPr>
          <a:xfrm>
            <a:off x="253253" y="165846"/>
            <a:ext cx="11685494" cy="6526307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68" name="외곽선2">
            <a:extLst>
              <a:ext uri="{FF2B5EF4-FFF2-40B4-BE49-F238E27FC236}">
                <a16:creationId xmlns:a16="http://schemas.microsoft.com/office/drawing/2014/main" id="{1D78F438-4056-518D-62D4-B1508A269D85}"/>
              </a:ext>
            </a:extLst>
          </p:cNvPr>
          <p:cNvSpPr/>
          <p:nvPr/>
        </p:nvSpPr>
        <p:spPr>
          <a:xfrm>
            <a:off x="170329" y="76200"/>
            <a:ext cx="11851342" cy="67056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224" name="그룹 3223">
            <a:extLst>
              <a:ext uri="{FF2B5EF4-FFF2-40B4-BE49-F238E27FC236}">
                <a16:creationId xmlns:a16="http://schemas.microsoft.com/office/drawing/2014/main" id="{201B7E74-1DA1-503F-3B86-1F0F8E168FCE}"/>
              </a:ext>
            </a:extLst>
          </p:cNvPr>
          <p:cNvGrpSpPr/>
          <p:nvPr/>
        </p:nvGrpSpPr>
        <p:grpSpPr>
          <a:xfrm>
            <a:off x="4972340" y="599056"/>
            <a:ext cx="2776361" cy="2776361"/>
            <a:chOff x="2821860" y="599056"/>
            <a:chExt cx="2776361" cy="2776361"/>
          </a:xfrm>
        </p:grpSpPr>
        <p:sp>
          <p:nvSpPr>
            <p:cNvPr id="3223" name="타원 3222">
              <a:extLst>
                <a:ext uri="{FF2B5EF4-FFF2-40B4-BE49-F238E27FC236}">
                  <a16:creationId xmlns:a16="http://schemas.microsoft.com/office/drawing/2014/main" id="{8A2C1AAF-EB9D-C124-7302-B2B1F2385E12}"/>
                </a:ext>
              </a:extLst>
            </p:cNvPr>
            <p:cNvSpPr/>
            <p:nvPr/>
          </p:nvSpPr>
          <p:spPr>
            <a:xfrm>
              <a:off x="3246120" y="1119483"/>
              <a:ext cx="1920240" cy="18434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222" name="Picture 20" descr="White circle icon - Free white shape icons">
              <a:extLst>
                <a:ext uri="{FF2B5EF4-FFF2-40B4-BE49-F238E27FC236}">
                  <a16:creationId xmlns:a16="http://schemas.microsoft.com/office/drawing/2014/main" id="{1EEEAE31-95E2-834C-DCCB-18820FEB20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1860" y="599056"/>
              <a:ext cx="2776361" cy="27763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26" name="그룹 3225">
            <a:extLst>
              <a:ext uri="{FF2B5EF4-FFF2-40B4-BE49-F238E27FC236}">
                <a16:creationId xmlns:a16="http://schemas.microsoft.com/office/drawing/2014/main" id="{3ACEDD37-9494-8A36-8379-E936A8952B00}"/>
              </a:ext>
            </a:extLst>
          </p:cNvPr>
          <p:cNvGrpSpPr/>
          <p:nvPr/>
        </p:nvGrpSpPr>
        <p:grpSpPr>
          <a:xfrm>
            <a:off x="6704877" y="613361"/>
            <a:ext cx="2776361" cy="2776361"/>
            <a:chOff x="2821860" y="599056"/>
            <a:chExt cx="2776361" cy="2776361"/>
          </a:xfrm>
        </p:grpSpPr>
        <p:sp>
          <p:nvSpPr>
            <p:cNvPr id="3227" name="타원 3226">
              <a:extLst>
                <a:ext uri="{FF2B5EF4-FFF2-40B4-BE49-F238E27FC236}">
                  <a16:creationId xmlns:a16="http://schemas.microsoft.com/office/drawing/2014/main" id="{19D980A9-04CC-A967-5375-7FC704C7CC13}"/>
                </a:ext>
              </a:extLst>
            </p:cNvPr>
            <p:cNvSpPr/>
            <p:nvPr/>
          </p:nvSpPr>
          <p:spPr>
            <a:xfrm>
              <a:off x="3246120" y="1119483"/>
              <a:ext cx="1920240" cy="18434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228" name="Picture 20" descr="White circle icon - Free white shape icons">
              <a:extLst>
                <a:ext uri="{FF2B5EF4-FFF2-40B4-BE49-F238E27FC236}">
                  <a16:creationId xmlns:a16="http://schemas.microsoft.com/office/drawing/2014/main" id="{56C66FFD-DACF-AFCD-2A59-B1E079D97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2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1860" y="599056"/>
              <a:ext cx="2776361" cy="27763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29" name="그룹 3228">
            <a:extLst>
              <a:ext uri="{FF2B5EF4-FFF2-40B4-BE49-F238E27FC236}">
                <a16:creationId xmlns:a16="http://schemas.microsoft.com/office/drawing/2014/main" id="{0FD4A3D5-D412-C736-C936-A2DE4ECC3F1D}"/>
              </a:ext>
            </a:extLst>
          </p:cNvPr>
          <p:cNvGrpSpPr/>
          <p:nvPr/>
        </p:nvGrpSpPr>
        <p:grpSpPr>
          <a:xfrm>
            <a:off x="8375151" y="646339"/>
            <a:ext cx="2776361" cy="2776361"/>
            <a:chOff x="2821860" y="599056"/>
            <a:chExt cx="2776361" cy="2776361"/>
          </a:xfrm>
        </p:grpSpPr>
        <p:sp>
          <p:nvSpPr>
            <p:cNvPr id="3230" name="타원 3229">
              <a:extLst>
                <a:ext uri="{FF2B5EF4-FFF2-40B4-BE49-F238E27FC236}">
                  <a16:creationId xmlns:a16="http://schemas.microsoft.com/office/drawing/2014/main" id="{DE83CA69-115A-9527-34B8-E99A85A60527}"/>
                </a:ext>
              </a:extLst>
            </p:cNvPr>
            <p:cNvSpPr/>
            <p:nvPr/>
          </p:nvSpPr>
          <p:spPr>
            <a:xfrm>
              <a:off x="3246120" y="1119483"/>
              <a:ext cx="1920240" cy="18434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231" name="Picture 20" descr="White circle icon - Free white shape icons">
              <a:extLst>
                <a:ext uri="{FF2B5EF4-FFF2-40B4-BE49-F238E27FC236}">
                  <a16:creationId xmlns:a16="http://schemas.microsoft.com/office/drawing/2014/main" id="{D9C55BAB-A6CA-AA1D-72C2-95C89151F2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1860" y="599056"/>
              <a:ext cx="2776361" cy="27763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32" name="슬라이드 번호 개체 틀 3231">
            <a:extLst>
              <a:ext uri="{FF2B5EF4-FFF2-40B4-BE49-F238E27FC236}">
                <a16:creationId xmlns:a16="http://schemas.microsoft.com/office/drawing/2014/main" id="{1E927F4E-B342-6120-260B-1BC3B8673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9494" y="6278936"/>
            <a:ext cx="2743200" cy="365125"/>
          </a:xfrm>
        </p:spPr>
        <p:txBody>
          <a:bodyPr/>
          <a:lstStyle/>
          <a:p>
            <a:fld id="{F62617EF-3902-4FD4-A299-BD8995A267FE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9489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9675E-8506-8D5F-1FBE-89EFE8726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228" y="291336"/>
            <a:ext cx="9508670" cy="522693"/>
          </a:xfrm>
        </p:spPr>
        <p:txBody>
          <a:bodyPr>
            <a:normAutofit/>
          </a:bodyPr>
          <a:lstStyle/>
          <a:p>
            <a:r>
              <a:rPr lang="ko-KR" alt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분석 순서도</a:t>
            </a:r>
          </a:p>
        </p:txBody>
      </p:sp>
      <p:sp>
        <p:nvSpPr>
          <p:cNvPr id="4" name="외곽선2">
            <a:extLst>
              <a:ext uri="{FF2B5EF4-FFF2-40B4-BE49-F238E27FC236}">
                <a16:creationId xmlns:a16="http://schemas.microsoft.com/office/drawing/2014/main" id="{2DB774E2-4CE6-0DA5-2C0C-3BB66CA1F94B}"/>
              </a:ext>
            </a:extLst>
          </p:cNvPr>
          <p:cNvSpPr/>
          <p:nvPr/>
        </p:nvSpPr>
        <p:spPr>
          <a:xfrm>
            <a:off x="170329" y="76200"/>
            <a:ext cx="11851342" cy="67056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외곽선1">
            <a:extLst>
              <a:ext uri="{FF2B5EF4-FFF2-40B4-BE49-F238E27FC236}">
                <a16:creationId xmlns:a16="http://schemas.microsoft.com/office/drawing/2014/main" id="{5927FC3A-E3B6-B745-728D-C9A65D2239B7}"/>
              </a:ext>
            </a:extLst>
          </p:cNvPr>
          <p:cNvSpPr/>
          <p:nvPr/>
        </p:nvSpPr>
        <p:spPr>
          <a:xfrm>
            <a:off x="253253" y="165846"/>
            <a:ext cx="11685494" cy="6526307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 </a:t>
            </a:r>
            <a:r>
              <a:rPr lang="ko-KR" altLang="en-US" sz="1800"/>
              <a:t>제목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FA4690-E598-5286-61C8-F8B2B538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15400" y="6278936"/>
            <a:ext cx="2743200" cy="365125"/>
          </a:xfrm>
        </p:spPr>
        <p:txBody>
          <a:bodyPr/>
          <a:lstStyle/>
          <a:p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팀 </a:t>
            </a:r>
            <a:r>
              <a:rPr lang="ko-KR" altLang="en-US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최강코르키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#</a:t>
            </a:r>
            <a:fld id="{F62617EF-3902-4FD4-A299-BD8995A267FE}" type="slidenum">
              <a:rPr lang="ko-KR" altLang="en-US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</a:t>
            </a:fld>
            <a:endParaRPr lang="ko-KR" altLang="en-US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A01F270-F402-0D9A-C901-341C6A602162}"/>
              </a:ext>
            </a:extLst>
          </p:cNvPr>
          <p:cNvGrpSpPr/>
          <p:nvPr/>
        </p:nvGrpSpPr>
        <p:grpSpPr>
          <a:xfrm>
            <a:off x="11620137" y="233045"/>
            <a:ext cx="231503" cy="1253419"/>
            <a:chOff x="11353257" y="360000"/>
            <a:chExt cx="397143" cy="2016000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F236450-6DE8-6532-25B1-A33A2FD144F3}"/>
                </a:ext>
              </a:extLst>
            </p:cNvPr>
            <p:cNvGrpSpPr/>
            <p:nvPr/>
          </p:nvGrpSpPr>
          <p:grpSpPr>
            <a:xfrm>
              <a:off x="11353257" y="360000"/>
              <a:ext cx="396000" cy="396000"/>
              <a:chOff x="2818053" y="599056"/>
              <a:chExt cx="2776361" cy="2776361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E9CB8080-9971-983C-BF1C-AA9953724F12}"/>
                  </a:ext>
                </a:extLst>
              </p:cNvPr>
              <p:cNvSpPr/>
              <p:nvPr/>
            </p:nvSpPr>
            <p:spPr>
              <a:xfrm>
                <a:off x="3300698" y="1103849"/>
                <a:ext cx="1861852" cy="1845341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" name="Picture 20" descr="White circle icon - Free white shape icons">
                <a:extLst>
                  <a:ext uri="{FF2B5EF4-FFF2-40B4-BE49-F238E27FC236}">
                    <a16:creationId xmlns:a16="http://schemas.microsoft.com/office/drawing/2014/main" id="{74BA52F8-6242-4226-8683-D85B640E46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8053" y="599056"/>
                <a:ext cx="2776361" cy="27763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70C2E42-BEDD-18C9-5F8B-D15C83C1A2B4}"/>
                </a:ext>
              </a:extLst>
            </p:cNvPr>
            <p:cNvGrpSpPr/>
            <p:nvPr/>
          </p:nvGrpSpPr>
          <p:grpSpPr>
            <a:xfrm>
              <a:off x="11353257" y="684000"/>
              <a:ext cx="396000" cy="396000"/>
              <a:chOff x="2821860" y="599056"/>
              <a:chExt cx="2776361" cy="2776361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CD7F5FE4-68D3-A670-BA4D-D365ECB1EDE4}"/>
                  </a:ext>
                </a:extLst>
              </p:cNvPr>
              <p:cNvSpPr/>
              <p:nvPr/>
            </p:nvSpPr>
            <p:spPr>
              <a:xfrm>
                <a:off x="3246120" y="1119483"/>
                <a:ext cx="1920240" cy="18434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3" name="Picture 20" descr="White circle icon - Free white shape icons">
                <a:extLst>
                  <a:ext uri="{FF2B5EF4-FFF2-40B4-BE49-F238E27FC236}">
                    <a16:creationId xmlns:a16="http://schemas.microsoft.com/office/drawing/2014/main" id="{162588A7-7DAB-10F7-173B-C71D589D3E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21860" y="599056"/>
                <a:ext cx="2776361" cy="27763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57D66992-76D3-1840-A2EA-F13520B51D4F}"/>
                </a:ext>
              </a:extLst>
            </p:cNvPr>
            <p:cNvGrpSpPr/>
            <p:nvPr/>
          </p:nvGrpSpPr>
          <p:grpSpPr>
            <a:xfrm>
              <a:off x="11354400" y="1008000"/>
              <a:ext cx="396000" cy="396000"/>
              <a:chOff x="2821860" y="599056"/>
              <a:chExt cx="2776361" cy="2776361"/>
            </a:xfrm>
          </p:grpSpPr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C27FB6F1-E780-573C-774A-40735D029CC1}"/>
                  </a:ext>
                </a:extLst>
              </p:cNvPr>
              <p:cNvSpPr/>
              <p:nvPr/>
            </p:nvSpPr>
            <p:spPr>
              <a:xfrm>
                <a:off x="3246120" y="1119483"/>
                <a:ext cx="1920240" cy="18434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6" name="Picture 20" descr="White circle icon - Free white shape icons">
                <a:extLst>
                  <a:ext uri="{FF2B5EF4-FFF2-40B4-BE49-F238E27FC236}">
                    <a16:creationId xmlns:a16="http://schemas.microsoft.com/office/drawing/2014/main" id="{C5D95127-3716-FDBE-8CCC-B20E8FAE510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21860" y="599056"/>
                <a:ext cx="2776361" cy="27763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C06CDD7-C7B1-F4A4-E046-B0F37C0B7992}"/>
                </a:ext>
              </a:extLst>
            </p:cNvPr>
            <p:cNvGrpSpPr/>
            <p:nvPr/>
          </p:nvGrpSpPr>
          <p:grpSpPr>
            <a:xfrm>
              <a:off x="11353257" y="1332000"/>
              <a:ext cx="396000" cy="396000"/>
              <a:chOff x="2821860" y="599056"/>
              <a:chExt cx="2776361" cy="2776361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1B3D1F7F-C9F4-D707-5149-72ED6B4E2D5B}"/>
                  </a:ext>
                </a:extLst>
              </p:cNvPr>
              <p:cNvSpPr/>
              <p:nvPr/>
            </p:nvSpPr>
            <p:spPr>
              <a:xfrm>
                <a:off x="3246120" y="1119483"/>
                <a:ext cx="1920240" cy="18434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9" name="Picture 20" descr="White circle icon - Free white shape icons">
                <a:extLst>
                  <a:ext uri="{FF2B5EF4-FFF2-40B4-BE49-F238E27FC236}">
                    <a16:creationId xmlns:a16="http://schemas.microsoft.com/office/drawing/2014/main" id="{F69A16CD-B0C2-EA34-0D5E-F4515A13D1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21860" y="599056"/>
                <a:ext cx="2776361" cy="27763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2BA0A493-B0E9-C018-A4B2-0F586A6C3504}"/>
                </a:ext>
              </a:extLst>
            </p:cNvPr>
            <p:cNvGrpSpPr/>
            <p:nvPr/>
          </p:nvGrpSpPr>
          <p:grpSpPr>
            <a:xfrm>
              <a:off x="11354400" y="1656000"/>
              <a:ext cx="396000" cy="396000"/>
              <a:chOff x="2821860" y="599056"/>
              <a:chExt cx="2776361" cy="2776361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5CA5E6F6-638F-4B0E-4F38-B6E49D9870B4}"/>
                  </a:ext>
                </a:extLst>
              </p:cNvPr>
              <p:cNvSpPr/>
              <p:nvPr/>
            </p:nvSpPr>
            <p:spPr>
              <a:xfrm>
                <a:off x="3246120" y="1119483"/>
                <a:ext cx="1920240" cy="18434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2" name="Picture 20" descr="White circle icon - Free white shape icons">
                <a:extLst>
                  <a:ext uri="{FF2B5EF4-FFF2-40B4-BE49-F238E27FC236}">
                    <a16:creationId xmlns:a16="http://schemas.microsoft.com/office/drawing/2014/main" id="{86456CF1-4D4F-0993-FDA2-4863862C0C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21860" y="599056"/>
                <a:ext cx="2776361" cy="27763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CDA81CDD-9C59-AB93-FC97-F25DBFA413BE}"/>
                </a:ext>
              </a:extLst>
            </p:cNvPr>
            <p:cNvGrpSpPr/>
            <p:nvPr/>
          </p:nvGrpSpPr>
          <p:grpSpPr>
            <a:xfrm>
              <a:off x="11354400" y="1980000"/>
              <a:ext cx="396000" cy="396000"/>
              <a:chOff x="2821860" y="599056"/>
              <a:chExt cx="2776361" cy="2776361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33803D7B-18C6-55A0-B77D-2A57200A56FF}"/>
                  </a:ext>
                </a:extLst>
              </p:cNvPr>
              <p:cNvSpPr/>
              <p:nvPr/>
            </p:nvSpPr>
            <p:spPr>
              <a:xfrm>
                <a:off x="3246120" y="1119483"/>
                <a:ext cx="1920240" cy="18434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5" name="Picture 20" descr="White circle icon - Free white shape icons">
                <a:extLst>
                  <a:ext uri="{FF2B5EF4-FFF2-40B4-BE49-F238E27FC236}">
                    <a16:creationId xmlns:a16="http://schemas.microsoft.com/office/drawing/2014/main" id="{11831A15-2EFE-BACE-24FF-336B63238A1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21860" y="599056"/>
                <a:ext cx="2776361" cy="27763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33" name="광진구">
            <a:extLst>
              <a:ext uri="{FF2B5EF4-FFF2-40B4-BE49-F238E27FC236}">
                <a16:creationId xmlns:a16="http://schemas.microsoft.com/office/drawing/2014/main" id="{64CBFAE6-4868-5EBD-1A53-B1A613ABD1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635" y="213360"/>
            <a:ext cx="1757081" cy="619862"/>
          </a:xfrm>
          <a:prstGeom prst="rect">
            <a:avLst/>
          </a:prstGeom>
        </p:spPr>
      </p:pic>
      <p:sp>
        <p:nvSpPr>
          <p:cNvPr id="34" name="아랫줄">
            <a:extLst>
              <a:ext uri="{FF2B5EF4-FFF2-40B4-BE49-F238E27FC236}">
                <a16:creationId xmlns:a16="http://schemas.microsoft.com/office/drawing/2014/main" id="{9C426DF2-35DE-A3D9-7CD0-2A092173D7AF}"/>
              </a:ext>
            </a:extLst>
          </p:cNvPr>
          <p:cNvSpPr/>
          <p:nvPr/>
        </p:nvSpPr>
        <p:spPr>
          <a:xfrm>
            <a:off x="939746" y="857752"/>
            <a:ext cx="10510574" cy="4571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20000"/>
                  <a:lumOff val="8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C4012BCA-528E-CC09-2B0C-BDABE03D2E59}"/>
              </a:ext>
            </a:extLst>
          </p:cNvPr>
          <p:cNvGrpSpPr/>
          <p:nvPr/>
        </p:nvGrpSpPr>
        <p:grpSpPr>
          <a:xfrm>
            <a:off x="259363" y="86932"/>
            <a:ext cx="621682" cy="1474698"/>
            <a:chOff x="478925" y="429027"/>
            <a:chExt cx="1010792" cy="187561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F4A3FA3-B34F-4A86-D78A-7D1109BB2469}"/>
                </a:ext>
              </a:extLst>
            </p:cNvPr>
            <p:cNvSpPr txBox="1"/>
            <p:nvPr/>
          </p:nvSpPr>
          <p:spPr>
            <a:xfrm>
              <a:off x="478925" y="429027"/>
              <a:ext cx="1005786" cy="1291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>
                  <a:ln w="381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2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95DDDAE-4629-8DB2-5EAF-6560B2F30141}"/>
                </a:ext>
              </a:extLst>
            </p:cNvPr>
            <p:cNvSpPr txBox="1"/>
            <p:nvPr/>
          </p:nvSpPr>
          <p:spPr>
            <a:xfrm>
              <a:off x="483931" y="1482597"/>
              <a:ext cx="1005786" cy="822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accent1">
                      <a:lumMod val="50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분석 방법</a:t>
              </a:r>
            </a:p>
            <a:p>
              <a:pPr algn="ctr"/>
              <a:endParaRPr lang="ko-KR" altLang="en-US" sz="1200" dirty="0">
                <a:solidFill>
                  <a:schemeClr val="accent1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2032D510-1439-930A-1C61-3E04A65B35BF}"/>
              </a:ext>
            </a:extLst>
          </p:cNvPr>
          <p:cNvGrpSpPr/>
          <p:nvPr/>
        </p:nvGrpSpPr>
        <p:grpSpPr>
          <a:xfrm>
            <a:off x="1022336" y="1876115"/>
            <a:ext cx="10346703" cy="4336008"/>
            <a:chOff x="722376" y="1950719"/>
            <a:chExt cx="10860024" cy="4602481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BA484C4-84A2-674D-3667-21A52BD36683}"/>
                </a:ext>
              </a:extLst>
            </p:cNvPr>
            <p:cNvSpPr/>
            <p:nvPr/>
          </p:nvSpPr>
          <p:spPr>
            <a:xfrm>
              <a:off x="722376" y="1950719"/>
              <a:ext cx="2630424" cy="4602480"/>
            </a:xfrm>
            <a:prstGeom prst="rect">
              <a:avLst/>
            </a:prstGeom>
            <a:ln w="222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E3401CB-1CDD-6DB7-1DE7-054ED9ACF513}"/>
                </a:ext>
              </a:extLst>
            </p:cNvPr>
            <p:cNvSpPr/>
            <p:nvPr/>
          </p:nvSpPr>
          <p:spPr>
            <a:xfrm>
              <a:off x="3465576" y="1950720"/>
              <a:ext cx="2630424" cy="4602480"/>
            </a:xfrm>
            <a:prstGeom prst="rect">
              <a:avLst/>
            </a:prstGeom>
            <a:ln w="222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955FC4F-04EF-6A1A-6809-19393A3124CE}"/>
                </a:ext>
              </a:extLst>
            </p:cNvPr>
            <p:cNvSpPr/>
            <p:nvPr/>
          </p:nvSpPr>
          <p:spPr>
            <a:xfrm>
              <a:off x="6208776" y="1950720"/>
              <a:ext cx="2630424" cy="4602480"/>
            </a:xfrm>
            <a:prstGeom prst="rect">
              <a:avLst/>
            </a:prstGeom>
            <a:ln w="222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394C039-F808-8998-1FE8-EAFB1F0CD663}"/>
                </a:ext>
              </a:extLst>
            </p:cNvPr>
            <p:cNvSpPr/>
            <p:nvPr/>
          </p:nvSpPr>
          <p:spPr>
            <a:xfrm>
              <a:off x="8951976" y="1950720"/>
              <a:ext cx="2630424" cy="4602480"/>
            </a:xfrm>
            <a:prstGeom prst="rect">
              <a:avLst/>
            </a:prstGeom>
            <a:ln w="222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7AE8683-13D1-E2D2-4313-49CF73D94D00}"/>
                </a:ext>
              </a:extLst>
            </p:cNvPr>
            <p:cNvSpPr/>
            <p:nvPr/>
          </p:nvSpPr>
          <p:spPr>
            <a:xfrm>
              <a:off x="920464" y="2624077"/>
              <a:ext cx="2410968" cy="723264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>
                <a:spcBef>
                  <a:spcPts val="500"/>
                </a:spcBef>
              </a:pPr>
              <a:r>
                <a:rPr lang="en-US" altLang="ko-KR" sz="10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  </a:t>
              </a:r>
              <a:r>
                <a:rPr lang="ko-KR" altLang="en-US" sz="10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광진구 미세먼지 농도</a:t>
              </a:r>
              <a:endPara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just">
                <a:spcBef>
                  <a:spcPts val="500"/>
                </a:spcBef>
              </a:pPr>
              <a:r>
                <a:rPr lang="en-US" altLang="ko-KR" sz="10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  S-DoT </a:t>
              </a:r>
              <a:r>
                <a:rPr lang="ko-KR" altLang="en-US" sz="10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미세먼지 농도</a:t>
              </a:r>
              <a:endPara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just">
                <a:spcBef>
                  <a:spcPts val="500"/>
                </a:spcBef>
              </a:pPr>
              <a:r>
                <a:rPr lang="en-US" altLang="ko-KR" sz="10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  </a:t>
              </a:r>
              <a:r>
                <a:rPr lang="ko-KR" altLang="en-US" sz="10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버스 정류장 위치</a:t>
              </a:r>
              <a:endPara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just">
                <a:spcBef>
                  <a:spcPts val="500"/>
                </a:spcBef>
              </a:pPr>
              <a:r>
                <a:rPr lang="en-US" altLang="ko-KR" sz="10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  </a:t>
              </a:r>
              <a:r>
                <a:rPr lang="ko-KR" altLang="en-US" sz="10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버스 승하차 수</a:t>
              </a:r>
            </a:p>
          </p:txBody>
        </p:sp>
      </p:grpSp>
      <p:sp>
        <p:nvSpPr>
          <p:cNvPr id="74" name="화살표: 갈매기형 수장 73">
            <a:extLst>
              <a:ext uri="{FF2B5EF4-FFF2-40B4-BE49-F238E27FC236}">
                <a16:creationId xmlns:a16="http://schemas.microsoft.com/office/drawing/2014/main" id="{700D2C5D-602D-BFDA-6D8C-22F2D634E60C}"/>
              </a:ext>
            </a:extLst>
          </p:cNvPr>
          <p:cNvSpPr/>
          <p:nvPr/>
        </p:nvSpPr>
        <p:spPr>
          <a:xfrm>
            <a:off x="1016160" y="1286408"/>
            <a:ext cx="2788554" cy="516875"/>
          </a:xfrm>
          <a:prstGeom prst="chevron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accent6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데이터 수집 및 </a:t>
            </a:r>
            <a:r>
              <a:rPr lang="ko-KR" altLang="en-US" sz="1500" dirty="0" err="1">
                <a:solidFill>
                  <a:schemeClr val="accent6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전처리</a:t>
            </a:r>
            <a:endParaRPr lang="ko-KR" altLang="en-US" sz="1500" dirty="0">
              <a:solidFill>
                <a:schemeClr val="accent6">
                  <a:lumMod val="50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75" name="화살표: 갈매기형 수장 74">
            <a:extLst>
              <a:ext uri="{FF2B5EF4-FFF2-40B4-BE49-F238E27FC236}">
                <a16:creationId xmlns:a16="http://schemas.microsoft.com/office/drawing/2014/main" id="{FE5AF5CA-2340-CC6F-E530-1C472C5A543E}"/>
              </a:ext>
            </a:extLst>
          </p:cNvPr>
          <p:cNvSpPr/>
          <p:nvPr/>
        </p:nvSpPr>
        <p:spPr>
          <a:xfrm>
            <a:off x="3460856" y="1286408"/>
            <a:ext cx="2970424" cy="516875"/>
          </a:xfrm>
          <a:prstGeom prst="chevro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accent6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미세먼지 노출량 분석</a:t>
            </a:r>
          </a:p>
        </p:txBody>
      </p:sp>
      <p:sp>
        <p:nvSpPr>
          <p:cNvPr id="76" name="화살표: 갈매기형 수장 75">
            <a:extLst>
              <a:ext uri="{FF2B5EF4-FFF2-40B4-BE49-F238E27FC236}">
                <a16:creationId xmlns:a16="http://schemas.microsoft.com/office/drawing/2014/main" id="{89C9F783-AA56-D37F-D283-3C6E58A42FAD}"/>
              </a:ext>
            </a:extLst>
          </p:cNvPr>
          <p:cNvSpPr/>
          <p:nvPr/>
        </p:nvSpPr>
        <p:spPr>
          <a:xfrm>
            <a:off x="6096000" y="1293671"/>
            <a:ext cx="2970424" cy="508224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accent6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취약 지역 클러스터링</a:t>
            </a:r>
          </a:p>
        </p:txBody>
      </p:sp>
      <p:sp>
        <p:nvSpPr>
          <p:cNvPr id="77" name="화살표: 갈매기형 수장 76">
            <a:extLst>
              <a:ext uri="{FF2B5EF4-FFF2-40B4-BE49-F238E27FC236}">
                <a16:creationId xmlns:a16="http://schemas.microsoft.com/office/drawing/2014/main" id="{83849160-A836-359A-B940-6D8300CDBE3E}"/>
              </a:ext>
            </a:extLst>
          </p:cNvPr>
          <p:cNvSpPr/>
          <p:nvPr/>
        </p:nvSpPr>
        <p:spPr>
          <a:xfrm>
            <a:off x="8743833" y="1292283"/>
            <a:ext cx="2876304" cy="508224"/>
          </a:xfrm>
          <a:prstGeom prst="chevron">
            <a:avLst/>
          </a:prstGeom>
          <a:solidFill>
            <a:srgbClr val="85C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accent6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MCLP </a:t>
            </a:r>
            <a:r>
              <a:rPr lang="ko-KR" altLang="en-US" sz="1500" dirty="0">
                <a:solidFill>
                  <a:schemeClr val="accent6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최종 입지 선정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CB2926D-B292-EEF4-76BA-FFE77A06CBB2}"/>
              </a:ext>
            </a:extLst>
          </p:cNvPr>
          <p:cNvSpPr/>
          <p:nvPr/>
        </p:nvSpPr>
        <p:spPr>
          <a:xfrm>
            <a:off x="1016160" y="1903333"/>
            <a:ext cx="2506092" cy="6561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2A56F96-5525-5C9C-4BCB-3B4939EFD86C}"/>
              </a:ext>
            </a:extLst>
          </p:cNvPr>
          <p:cNvSpPr/>
          <p:nvPr/>
        </p:nvSpPr>
        <p:spPr>
          <a:xfrm>
            <a:off x="3635656" y="1903333"/>
            <a:ext cx="2506092" cy="6561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92E52A5-EFAF-D138-968C-D505874F2B2A}"/>
              </a:ext>
            </a:extLst>
          </p:cNvPr>
          <p:cNvSpPr/>
          <p:nvPr/>
        </p:nvSpPr>
        <p:spPr>
          <a:xfrm>
            <a:off x="6247901" y="1903333"/>
            <a:ext cx="2506092" cy="6561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DCA9434-7F7D-17DC-C9DD-167DB4BA20E1}"/>
              </a:ext>
            </a:extLst>
          </p:cNvPr>
          <p:cNvSpPr/>
          <p:nvPr/>
        </p:nvSpPr>
        <p:spPr>
          <a:xfrm>
            <a:off x="8873107" y="1886263"/>
            <a:ext cx="2506092" cy="746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F4A99FF7-4EB2-1CD5-C3D5-285E971DDC19}"/>
              </a:ext>
            </a:extLst>
          </p:cNvPr>
          <p:cNvGrpSpPr/>
          <p:nvPr/>
        </p:nvGrpSpPr>
        <p:grpSpPr>
          <a:xfrm>
            <a:off x="1177677" y="2092960"/>
            <a:ext cx="1969768" cy="1182833"/>
            <a:chOff x="1076077" y="2092960"/>
            <a:chExt cx="1969768" cy="1182833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6401A678-CEDF-74AA-AFAE-E445838075F5}"/>
                </a:ext>
              </a:extLst>
            </p:cNvPr>
            <p:cNvSpPr/>
            <p:nvPr/>
          </p:nvSpPr>
          <p:spPr>
            <a:xfrm>
              <a:off x="1106557" y="2092960"/>
              <a:ext cx="1939288" cy="304399"/>
            </a:xfrm>
            <a:prstGeom prst="roundRect">
              <a:avLst/>
            </a:prstGeom>
            <a:solidFill>
              <a:srgbClr val="EEF7E9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미세먼지 노출량 분석</a:t>
              </a:r>
            </a:p>
          </p:txBody>
        </p:sp>
        <p:pic>
          <p:nvPicPr>
            <p:cNvPr id="1030" name="Picture 6" descr=" ">
              <a:extLst>
                <a:ext uri="{FF2B5EF4-FFF2-40B4-BE49-F238E27FC236}">
                  <a16:creationId xmlns:a16="http://schemas.microsoft.com/office/drawing/2014/main" id="{2847FB01-B9FC-87EB-6737-8B5276F6E3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6077" y="2424416"/>
              <a:ext cx="191109" cy="191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6" descr=" ">
              <a:extLst>
                <a:ext uri="{FF2B5EF4-FFF2-40B4-BE49-F238E27FC236}">
                  <a16:creationId xmlns:a16="http://schemas.microsoft.com/office/drawing/2014/main" id="{D67BDFC7-9C1C-961B-F8E9-43641A7328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6077" y="2648834"/>
              <a:ext cx="191109" cy="191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6" descr=" ">
              <a:extLst>
                <a:ext uri="{FF2B5EF4-FFF2-40B4-BE49-F238E27FC236}">
                  <a16:creationId xmlns:a16="http://schemas.microsoft.com/office/drawing/2014/main" id="{1638C514-DE48-3B0C-0C0A-377BE68ED7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6077" y="2871839"/>
              <a:ext cx="191109" cy="191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Picture 6" descr=" ">
              <a:extLst>
                <a:ext uri="{FF2B5EF4-FFF2-40B4-BE49-F238E27FC236}">
                  <a16:creationId xmlns:a16="http://schemas.microsoft.com/office/drawing/2014/main" id="{B33C406D-AB23-2D3F-2169-936387035E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6077" y="3084684"/>
              <a:ext cx="191109" cy="191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29E9716D-362C-B6BF-73B4-E3C05B62688C}"/>
              </a:ext>
            </a:extLst>
          </p:cNvPr>
          <p:cNvGrpSpPr/>
          <p:nvPr/>
        </p:nvGrpSpPr>
        <p:grpSpPr>
          <a:xfrm>
            <a:off x="1177677" y="3605328"/>
            <a:ext cx="1969768" cy="1182833"/>
            <a:chOff x="1076077" y="2092960"/>
            <a:chExt cx="1969768" cy="1182833"/>
          </a:xfrm>
        </p:grpSpPr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7F4E7935-5B31-FC3A-DF1C-48864DEBFDD1}"/>
                </a:ext>
              </a:extLst>
            </p:cNvPr>
            <p:cNvSpPr/>
            <p:nvPr/>
          </p:nvSpPr>
          <p:spPr>
            <a:xfrm>
              <a:off x="1106557" y="2092960"/>
              <a:ext cx="1939288" cy="304399"/>
            </a:xfrm>
            <a:prstGeom prst="roundRect">
              <a:avLst/>
            </a:prstGeom>
            <a:solidFill>
              <a:srgbClr val="EEF7E9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미세먼지 취약</a:t>
              </a:r>
              <a:r>
                <a:rPr lang="en-US" altLang="ko-KR" sz="1200" dirty="0">
                  <a:solidFill>
                    <a:schemeClr val="tx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 </a:t>
              </a:r>
              <a:r>
                <a:rPr lang="ko-KR" altLang="en-US" sz="1200" dirty="0">
                  <a:solidFill>
                    <a:schemeClr val="tx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계층</a:t>
              </a:r>
              <a:r>
                <a:rPr lang="en-US" altLang="ko-KR" sz="1200" dirty="0">
                  <a:solidFill>
                    <a:schemeClr val="tx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/</a:t>
              </a:r>
              <a:r>
                <a:rPr lang="ko-KR" altLang="en-US" sz="1200" dirty="0">
                  <a:solidFill>
                    <a:schemeClr val="tx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시설</a:t>
              </a:r>
            </a:p>
          </p:txBody>
        </p:sp>
        <p:pic>
          <p:nvPicPr>
            <p:cNvPr id="94" name="Picture 6" descr=" ">
              <a:extLst>
                <a:ext uri="{FF2B5EF4-FFF2-40B4-BE49-F238E27FC236}">
                  <a16:creationId xmlns:a16="http://schemas.microsoft.com/office/drawing/2014/main" id="{E78DEC3F-010A-B1FA-0EB0-DDE2A8E9D9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6077" y="2424416"/>
              <a:ext cx="191109" cy="191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Picture 6" descr=" ">
              <a:extLst>
                <a:ext uri="{FF2B5EF4-FFF2-40B4-BE49-F238E27FC236}">
                  <a16:creationId xmlns:a16="http://schemas.microsoft.com/office/drawing/2014/main" id="{735D5667-98E0-A9D9-927F-18EF35CEA1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6077" y="2648834"/>
              <a:ext cx="191109" cy="191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6" descr=" ">
              <a:extLst>
                <a:ext uri="{FF2B5EF4-FFF2-40B4-BE49-F238E27FC236}">
                  <a16:creationId xmlns:a16="http://schemas.microsoft.com/office/drawing/2014/main" id="{9CE78B94-31E4-BD09-2DC5-5FC0F1E597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6077" y="2871839"/>
              <a:ext cx="191109" cy="191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6" descr=" ">
              <a:extLst>
                <a:ext uri="{FF2B5EF4-FFF2-40B4-BE49-F238E27FC236}">
                  <a16:creationId xmlns:a16="http://schemas.microsoft.com/office/drawing/2014/main" id="{56C0A816-3CCA-1863-F84F-150768AE62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6077" y="3084684"/>
              <a:ext cx="191109" cy="191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815C7B8A-4B3E-C8B7-26F5-5E02DAA2D7ED}"/>
              </a:ext>
            </a:extLst>
          </p:cNvPr>
          <p:cNvSpPr/>
          <p:nvPr/>
        </p:nvSpPr>
        <p:spPr>
          <a:xfrm>
            <a:off x="1218386" y="4035145"/>
            <a:ext cx="2297009" cy="681389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spcBef>
                <a:spcPts val="500"/>
              </a:spcBef>
            </a:pP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광진구 행정동별 인구</a:t>
            </a:r>
            <a:endParaRPr lang="en-US" altLang="ko-KR" sz="1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just">
              <a:spcBef>
                <a:spcPts val="500"/>
              </a:spcBef>
            </a:pP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광진구 노인 복지시설 위치</a:t>
            </a:r>
            <a:endParaRPr lang="en-US" altLang="ko-KR" sz="1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just">
              <a:spcBef>
                <a:spcPts val="500"/>
              </a:spcBef>
            </a:pP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광진구 어린이집 위치</a:t>
            </a:r>
            <a:endParaRPr lang="en-US" altLang="ko-KR" sz="1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just">
              <a:spcBef>
                <a:spcPts val="500"/>
              </a:spcBef>
            </a:pP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광진구 유치원 위치</a:t>
            </a: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DA002F26-C3F4-F2A1-E5C1-F03A27302C6F}"/>
              </a:ext>
            </a:extLst>
          </p:cNvPr>
          <p:cNvGrpSpPr/>
          <p:nvPr/>
        </p:nvGrpSpPr>
        <p:grpSpPr>
          <a:xfrm>
            <a:off x="1187837" y="5098536"/>
            <a:ext cx="1969768" cy="746983"/>
            <a:chOff x="1076077" y="2092960"/>
            <a:chExt cx="1969768" cy="746983"/>
          </a:xfrm>
        </p:grpSpPr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65B2486E-96AD-BB9A-4E45-FA9D0DB26D62}"/>
                </a:ext>
              </a:extLst>
            </p:cNvPr>
            <p:cNvSpPr/>
            <p:nvPr/>
          </p:nvSpPr>
          <p:spPr>
            <a:xfrm>
              <a:off x="1106557" y="2092960"/>
              <a:ext cx="1939288" cy="304399"/>
            </a:xfrm>
            <a:prstGeom prst="roundRect">
              <a:avLst/>
            </a:prstGeom>
            <a:solidFill>
              <a:srgbClr val="EEF7E9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광진구 지도</a:t>
              </a:r>
            </a:p>
          </p:txBody>
        </p:sp>
        <p:pic>
          <p:nvPicPr>
            <p:cNvPr id="101" name="Picture 6" descr=" ">
              <a:extLst>
                <a:ext uri="{FF2B5EF4-FFF2-40B4-BE49-F238E27FC236}">
                  <a16:creationId xmlns:a16="http://schemas.microsoft.com/office/drawing/2014/main" id="{48842582-1783-7EC2-D370-173B29850C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6077" y="2424416"/>
              <a:ext cx="191109" cy="191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" name="Picture 6" descr=" ">
              <a:extLst>
                <a:ext uri="{FF2B5EF4-FFF2-40B4-BE49-F238E27FC236}">
                  <a16:creationId xmlns:a16="http://schemas.microsoft.com/office/drawing/2014/main" id="{4FCF32B9-30CE-4DC6-2078-35FA60972B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6077" y="2648834"/>
              <a:ext cx="191109" cy="191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343EE21-1960-2071-82B6-10CCAF80FD8A}"/>
              </a:ext>
            </a:extLst>
          </p:cNvPr>
          <p:cNvSpPr/>
          <p:nvPr/>
        </p:nvSpPr>
        <p:spPr>
          <a:xfrm>
            <a:off x="1221178" y="5490634"/>
            <a:ext cx="2297009" cy="304399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spcBef>
                <a:spcPts val="500"/>
              </a:spcBef>
            </a:pP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광진구 지번 좌표</a:t>
            </a:r>
            <a:endParaRPr lang="en-US" altLang="ko-KR" sz="1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just">
              <a:spcBef>
                <a:spcPts val="500"/>
              </a:spcBef>
            </a:pP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서울 행정동 좌표</a:t>
            </a:r>
            <a:endParaRPr lang="en-US" altLang="ko-KR" sz="1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4C5FE6AE-D31A-6737-DF2D-879C27EC132E}"/>
              </a:ext>
            </a:extLst>
          </p:cNvPr>
          <p:cNvSpPr/>
          <p:nvPr/>
        </p:nvSpPr>
        <p:spPr>
          <a:xfrm>
            <a:off x="3897503" y="2469910"/>
            <a:ext cx="1939288" cy="304399"/>
          </a:xfrm>
          <a:prstGeom prst="roundRect">
            <a:avLst/>
          </a:prstGeom>
          <a:solidFill>
            <a:srgbClr val="EEF7E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미세먼지 농도</a:t>
            </a: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8FB86D23-EEA2-2066-50BA-DA569D11C99E}"/>
              </a:ext>
            </a:extLst>
          </p:cNvPr>
          <p:cNvSpPr/>
          <p:nvPr/>
        </p:nvSpPr>
        <p:spPr>
          <a:xfrm>
            <a:off x="3897765" y="2988338"/>
            <a:ext cx="1939288" cy="304399"/>
          </a:xfrm>
          <a:prstGeom prst="roundRect">
            <a:avLst/>
          </a:prstGeom>
          <a:solidFill>
            <a:srgbClr val="E2F0D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인구밀집도</a:t>
            </a: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FEA6DB17-5DA5-2580-0BBF-B556611FE74E}"/>
              </a:ext>
            </a:extLst>
          </p:cNvPr>
          <p:cNvSpPr/>
          <p:nvPr/>
        </p:nvSpPr>
        <p:spPr>
          <a:xfrm>
            <a:off x="3897503" y="3506365"/>
            <a:ext cx="1939288" cy="304399"/>
          </a:xfrm>
          <a:prstGeom prst="roundRect">
            <a:avLst/>
          </a:prstGeom>
          <a:solidFill>
            <a:srgbClr val="C9E4B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미세먼지 노출량</a:t>
            </a:r>
          </a:p>
        </p:txBody>
      </p:sp>
      <p:pic>
        <p:nvPicPr>
          <p:cNvPr id="1034" name="Picture 10" descr=" ">
            <a:extLst>
              <a:ext uri="{FF2B5EF4-FFF2-40B4-BE49-F238E27FC236}">
                <a16:creationId xmlns:a16="http://schemas.microsoft.com/office/drawing/2014/main" id="{35973F18-23E6-59A3-12D1-A25A9B216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784" y="2768299"/>
            <a:ext cx="212990" cy="21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igne mathématique égal - Icônes panneaux gratuites">
            <a:extLst>
              <a:ext uri="{FF2B5EF4-FFF2-40B4-BE49-F238E27FC236}">
                <a16:creationId xmlns:a16="http://schemas.microsoft.com/office/drawing/2014/main" id="{7A0AB4E7-E2A0-E913-5D4D-39132C217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62" y="3343170"/>
            <a:ext cx="97410" cy="9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9E535479-E4AB-8362-6B99-707C7335985B}"/>
              </a:ext>
            </a:extLst>
          </p:cNvPr>
          <p:cNvCxnSpPr>
            <a:cxnSpLocks/>
          </p:cNvCxnSpPr>
          <p:nvPr/>
        </p:nvCxnSpPr>
        <p:spPr>
          <a:xfrm>
            <a:off x="2661920" y="2625689"/>
            <a:ext cx="1123823" cy="4990"/>
          </a:xfrm>
          <a:prstGeom prst="bentConnector3">
            <a:avLst>
              <a:gd name="adj1" fmla="val 104243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5967EFF6-5C55-395F-5574-ADEEFD670F09}"/>
              </a:ext>
            </a:extLst>
          </p:cNvPr>
          <p:cNvCxnSpPr>
            <a:cxnSpLocks/>
          </p:cNvCxnSpPr>
          <p:nvPr/>
        </p:nvCxnSpPr>
        <p:spPr>
          <a:xfrm flipV="1">
            <a:off x="2661920" y="3080710"/>
            <a:ext cx="1131008" cy="3955"/>
          </a:xfrm>
          <a:prstGeom prst="bentConnector3">
            <a:avLst>
              <a:gd name="adj1" fmla="val 92221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오른쪽 대괄호 123">
            <a:extLst>
              <a:ext uri="{FF2B5EF4-FFF2-40B4-BE49-F238E27FC236}">
                <a16:creationId xmlns:a16="http://schemas.microsoft.com/office/drawing/2014/main" id="{681C153B-4295-6AF5-F755-2193BD9405E2}"/>
              </a:ext>
            </a:extLst>
          </p:cNvPr>
          <p:cNvSpPr/>
          <p:nvPr/>
        </p:nvSpPr>
        <p:spPr>
          <a:xfrm>
            <a:off x="2555921" y="2451238"/>
            <a:ext cx="95839" cy="342271"/>
          </a:xfrm>
          <a:prstGeom prst="rightBracket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오른쪽 대괄호 124">
            <a:extLst>
              <a:ext uri="{FF2B5EF4-FFF2-40B4-BE49-F238E27FC236}">
                <a16:creationId xmlns:a16="http://schemas.microsoft.com/office/drawing/2014/main" id="{572BDFE1-2D69-B45E-1E0E-83542A2316F7}"/>
              </a:ext>
            </a:extLst>
          </p:cNvPr>
          <p:cNvSpPr/>
          <p:nvPr/>
        </p:nvSpPr>
        <p:spPr>
          <a:xfrm>
            <a:off x="2545761" y="2918927"/>
            <a:ext cx="106691" cy="304400"/>
          </a:xfrm>
          <a:prstGeom prst="rightBracket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40" name="Picture 16" descr=" ">
            <a:extLst>
              <a:ext uri="{FF2B5EF4-FFF2-40B4-BE49-F238E27FC236}">
                <a16:creationId xmlns:a16="http://schemas.microsoft.com/office/drawing/2014/main" id="{632C367D-A775-9609-9032-D9AF6ECE66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52"/>
          <a:stretch/>
        </p:blipFill>
        <p:spPr bwMode="auto">
          <a:xfrm>
            <a:off x="9045077" y="2063126"/>
            <a:ext cx="260223" cy="503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16" descr=" ">
            <a:extLst>
              <a:ext uri="{FF2B5EF4-FFF2-40B4-BE49-F238E27FC236}">
                <a16:creationId xmlns:a16="http://schemas.microsoft.com/office/drawing/2014/main" id="{8680AE13-6072-8978-D7B3-A40BE0B623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60"/>
          <a:stretch/>
        </p:blipFill>
        <p:spPr bwMode="auto">
          <a:xfrm>
            <a:off x="10918858" y="2063126"/>
            <a:ext cx="227436" cy="50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EC6A471C-3F56-27D8-8CEB-4E1FC097AAAE}"/>
              </a:ext>
            </a:extLst>
          </p:cNvPr>
          <p:cNvSpPr txBox="1"/>
          <p:nvPr/>
        </p:nvSpPr>
        <p:spPr>
          <a:xfrm>
            <a:off x="9090618" y="2099604"/>
            <a:ext cx="20251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미세먼지 저감시설</a:t>
            </a:r>
            <a:endParaRPr lang="en-US" altLang="ko-KR" sz="11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우선 설치 입지 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50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곳 선정</a:t>
            </a:r>
          </a:p>
        </p:txBody>
      </p:sp>
      <p:sp>
        <p:nvSpPr>
          <p:cNvPr id="1027" name="오른쪽 대괄호 1026">
            <a:extLst>
              <a:ext uri="{FF2B5EF4-FFF2-40B4-BE49-F238E27FC236}">
                <a16:creationId xmlns:a16="http://schemas.microsoft.com/office/drawing/2014/main" id="{261B8CF2-9917-4CB6-ECBC-5C153183F47C}"/>
              </a:ext>
            </a:extLst>
          </p:cNvPr>
          <p:cNvSpPr/>
          <p:nvPr/>
        </p:nvSpPr>
        <p:spPr>
          <a:xfrm>
            <a:off x="2874393" y="3995674"/>
            <a:ext cx="82168" cy="720860"/>
          </a:xfrm>
          <a:prstGeom prst="rightBracket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42" name="Picture 18" descr=" ">
            <a:extLst>
              <a:ext uri="{FF2B5EF4-FFF2-40B4-BE49-F238E27FC236}">
                <a16:creationId xmlns:a16="http://schemas.microsoft.com/office/drawing/2014/main" id="{138BCE58-492A-7E1B-30D6-200CA91FE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690" y="3347437"/>
            <a:ext cx="1131239" cy="113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사각형: 둥근 모서리 1040">
            <a:extLst>
              <a:ext uri="{FF2B5EF4-FFF2-40B4-BE49-F238E27FC236}">
                <a16:creationId xmlns:a16="http://schemas.microsoft.com/office/drawing/2014/main" id="{45A6183A-363D-BF08-607C-F6E3F0A8AABF}"/>
              </a:ext>
            </a:extLst>
          </p:cNvPr>
          <p:cNvSpPr/>
          <p:nvPr/>
        </p:nvSpPr>
        <p:spPr>
          <a:xfrm>
            <a:off x="6486665" y="4546780"/>
            <a:ext cx="1939288" cy="304399"/>
          </a:xfrm>
          <a:prstGeom prst="roundRect">
            <a:avLst/>
          </a:prstGeom>
          <a:solidFill>
            <a:srgbClr val="C9E4B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취약 지역 클러스터링</a:t>
            </a:r>
          </a:p>
        </p:txBody>
      </p:sp>
      <p:sp>
        <p:nvSpPr>
          <p:cNvPr id="1048" name="사각형: 둥근 모서리 1047">
            <a:extLst>
              <a:ext uri="{FF2B5EF4-FFF2-40B4-BE49-F238E27FC236}">
                <a16:creationId xmlns:a16="http://schemas.microsoft.com/office/drawing/2014/main" id="{1FB07B32-F286-35D0-E3B6-252DDEAB65B9}"/>
              </a:ext>
            </a:extLst>
          </p:cNvPr>
          <p:cNvSpPr/>
          <p:nvPr/>
        </p:nvSpPr>
        <p:spPr>
          <a:xfrm>
            <a:off x="4390258" y="3965384"/>
            <a:ext cx="1418071" cy="486816"/>
          </a:xfrm>
          <a:prstGeom prst="roundRect">
            <a:avLst/>
          </a:prstGeom>
          <a:noFill/>
          <a:ln w="2540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정류장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시간별</a:t>
            </a:r>
            <a:endParaRPr lang="en-US" altLang="ko-KR" sz="1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미세먼지 노출량 산출</a:t>
            </a:r>
          </a:p>
        </p:txBody>
      </p:sp>
      <p:cxnSp>
        <p:nvCxnSpPr>
          <p:cNvPr id="1050" name="연결선: 꺾임 1049">
            <a:extLst>
              <a:ext uri="{FF2B5EF4-FFF2-40B4-BE49-F238E27FC236}">
                <a16:creationId xmlns:a16="http://schemas.microsoft.com/office/drawing/2014/main" id="{F641B571-0DC1-1DD0-FFBB-8DA9EFABF84C}"/>
              </a:ext>
            </a:extLst>
          </p:cNvPr>
          <p:cNvCxnSpPr>
            <a:cxnSpLocks/>
          </p:cNvCxnSpPr>
          <p:nvPr/>
        </p:nvCxnSpPr>
        <p:spPr>
          <a:xfrm flipV="1">
            <a:off x="5871364" y="2309191"/>
            <a:ext cx="3090789" cy="1362510"/>
          </a:xfrm>
          <a:prstGeom prst="bentConnector3">
            <a:avLst>
              <a:gd name="adj1" fmla="val 12198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연결선: 꺾임 1056">
            <a:extLst>
              <a:ext uri="{FF2B5EF4-FFF2-40B4-BE49-F238E27FC236}">
                <a16:creationId xmlns:a16="http://schemas.microsoft.com/office/drawing/2014/main" id="{E56ADCDA-C489-DD23-95A8-4278B63D86BD}"/>
              </a:ext>
            </a:extLst>
          </p:cNvPr>
          <p:cNvCxnSpPr>
            <a:cxnSpLocks/>
          </p:cNvCxnSpPr>
          <p:nvPr/>
        </p:nvCxnSpPr>
        <p:spPr>
          <a:xfrm>
            <a:off x="3089779" y="4474879"/>
            <a:ext cx="3304375" cy="486816"/>
          </a:xfrm>
          <a:prstGeom prst="bentConnector3">
            <a:avLst>
              <a:gd name="adj1" fmla="val 32474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0" name="Picture 6" descr=" ">
            <a:extLst>
              <a:ext uri="{FF2B5EF4-FFF2-40B4-BE49-F238E27FC236}">
                <a16:creationId xmlns:a16="http://schemas.microsoft.com/office/drawing/2014/main" id="{C1DA1D84-3BAF-8C77-54B7-70C4743A5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726" y="4930093"/>
            <a:ext cx="191109" cy="19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1" name="직사각형 1060">
            <a:extLst>
              <a:ext uri="{FF2B5EF4-FFF2-40B4-BE49-F238E27FC236}">
                <a16:creationId xmlns:a16="http://schemas.microsoft.com/office/drawing/2014/main" id="{34E758F1-137F-C431-923D-19080CB7BCEF}"/>
              </a:ext>
            </a:extLst>
          </p:cNvPr>
          <p:cNvSpPr/>
          <p:nvPr/>
        </p:nvSpPr>
        <p:spPr>
          <a:xfrm>
            <a:off x="6653085" y="4933375"/>
            <a:ext cx="2297009" cy="188378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spcBef>
                <a:spcPts val="500"/>
              </a:spcBef>
            </a:pP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K-Means Clustering</a:t>
            </a:r>
            <a:endParaRPr lang="ko-KR" altLang="en-US" sz="1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62" name="사각형: 둥근 모서리 1061">
            <a:extLst>
              <a:ext uri="{FF2B5EF4-FFF2-40B4-BE49-F238E27FC236}">
                <a16:creationId xmlns:a16="http://schemas.microsoft.com/office/drawing/2014/main" id="{63A5A411-A49C-6648-ED33-E320D7C4DEE9}"/>
              </a:ext>
            </a:extLst>
          </p:cNvPr>
          <p:cNvSpPr/>
          <p:nvPr/>
        </p:nvSpPr>
        <p:spPr>
          <a:xfrm>
            <a:off x="9241845" y="3107265"/>
            <a:ext cx="1703393" cy="486816"/>
          </a:xfrm>
          <a:prstGeom prst="roundRect">
            <a:avLst/>
          </a:prstGeom>
          <a:noFill/>
          <a:ln w="2540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취약 계층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시설 클러스터링을 통해 취약 지역 선정</a:t>
            </a:r>
          </a:p>
        </p:txBody>
      </p:sp>
      <p:pic>
        <p:nvPicPr>
          <p:cNvPr id="1063" name="Picture 20" descr="Flèche Droite à Droite | Icons Gratuite">
            <a:extLst>
              <a:ext uri="{FF2B5EF4-FFF2-40B4-BE49-F238E27FC236}">
                <a16:creationId xmlns:a16="http://schemas.microsoft.com/office/drawing/2014/main" id="{8B303CC1-24FB-83FF-0DA4-710A8C648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9423" y="2620138"/>
            <a:ext cx="219806" cy="21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4" name="직사각형 1063">
            <a:extLst>
              <a:ext uri="{FF2B5EF4-FFF2-40B4-BE49-F238E27FC236}">
                <a16:creationId xmlns:a16="http://schemas.microsoft.com/office/drawing/2014/main" id="{385F10C1-AB0C-733A-FDD6-4E905AE5E1E0}"/>
              </a:ext>
            </a:extLst>
          </p:cNvPr>
          <p:cNvSpPr/>
          <p:nvPr/>
        </p:nvSpPr>
        <p:spPr>
          <a:xfrm>
            <a:off x="9323128" y="2648504"/>
            <a:ext cx="2297009" cy="188378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spcBef>
                <a:spcPts val="500"/>
              </a:spcBef>
            </a:pP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MCLP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입지 후보</a:t>
            </a:r>
          </a:p>
        </p:txBody>
      </p:sp>
      <p:pic>
        <p:nvPicPr>
          <p:cNvPr id="1065" name="Picture 20" descr="Flèche Droite à Droite | Icons Gratuite">
            <a:extLst>
              <a:ext uri="{FF2B5EF4-FFF2-40B4-BE49-F238E27FC236}">
                <a16:creationId xmlns:a16="http://schemas.microsoft.com/office/drawing/2014/main" id="{04D4040A-CB28-E910-26DF-81432AC59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9839" y="3717471"/>
            <a:ext cx="219806" cy="21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6" name="직사각형 1065">
            <a:extLst>
              <a:ext uri="{FF2B5EF4-FFF2-40B4-BE49-F238E27FC236}">
                <a16:creationId xmlns:a16="http://schemas.microsoft.com/office/drawing/2014/main" id="{744325FF-8277-8A7A-2AD7-67F7E69941F3}"/>
              </a:ext>
            </a:extLst>
          </p:cNvPr>
          <p:cNvSpPr/>
          <p:nvPr/>
        </p:nvSpPr>
        <p:spPr>
          <a:xfrm>
            <a:off x="9323544" y="3745837"/>
            <a:ext cx="2297009" cy="188378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spcBef>
                <a:spcPts val="500"/>
              </a:spcBef>
            </a:pP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MCLP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수요 포인트</a:t>
            </a:r>
          </a:p>
        </p:txBody>
      </p:sp>
      <p:sp>
        <p:nvSpPr>
          <p:cNvPr id="1067" name="직사각형 1066">
            <a:extLst>
              <a:ext uri="{FF2B5EF4-FFF2-40B4-BE49-F238E27FC236}">
                <a16:creationId xmlns:a16="http://schemas.microsoft.com/office/drawing/2014/main" id="{C2637530-72C2-98E6-9752-373D90C18888}"/>
              </a:ext>
            </a:extLst>
          </p:cNvPr>
          <p:cNvSpPr/>
          <p:nvPr/>
        </p:nvSpPr>
        <p:spPr>
          <a:xfrm>
            <a:off x="8842627" y="4499532"/>
            <a:ext cx="2297009" cy="188378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500"/>
              </a:spcBef>
            </a:pPr>
            <a:r>
              <a:rPr lang="en-US" altLang="ko-KR" sz="15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MCLP </a:t>
            </a:r>
            <a:endParaRPr lang="ko-KR" altLang="en-US" sz="1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68" name="사각형: 둥근 모서리 1067">
            <a:extLst>
              <a:ext uri="{FF2B5EF4-FFF2-40B4-BE49-F238E27FC236}">
                <a16:creationId xmlns:a16="http://schemas.microsoft.com/office/drawing/2014/main" id="{DB8EBD7E-4404-ABEA-A23A-9DE61E68F5CD}"/>
              </a:ext>
            </a:extLst>
          </p:cNvPr>
          <p:cNvSpPr/>
          <p:nvPr/>
        </p:nvSpPr>
        <p:spPr>
          <a:xfrm>
            <a:off x="9117819" y="5184011"/>
            <a:ext cx="1939288" cy="511932"/>
          </a:xfrm>
          <a:prstGeom prst="roundRect">
            <a:avLst/>
          </a:prstGeom>
          <a:solidFill>
            <a:srgbClr val="C9E4B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미세먼지 저감시설</a:t>
            </a:r>
            <a:endParaRPr lang="en-US" altLang="ko-KR" sz="1200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최종 입지 선정</a:t>
            </a:r>
          </a:p>
        </p:txBody>
      </p:sp>
      <p:sp>
        <p:nvSpPr>
          <p:cNvPr id="1069" name="직사각형 1068">
            <a:extLst>
              <a:ext uri="{FF2B5EF4-FFF2-40B4-BE49-F238E27FC236}">
                <a16:creationId xmlns:a16="http://schemas.microsoft.com/office/drawing/2014/main" id="{93677E06-E987-687C-2668-31198BFF1B04}"/>
              </a:ext>
            </a:extLst>
          </p:cNvPr>
          <p:cNvSpPr/>
          <p:nvPr/>
        </p:nvSpPr>
        <p:spPr>
          <a:xfrm>
            <a:off x="10062144" y="4070845"/>
            <a:ext cx="46800" cy="360000"/>
          </a:xfrm>
          <a:prstGeom prst="rect">
            <a:avLst/>
          </a:prstGeom>
          <a:solidFill>
            <a:srgbClr val="BADB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0" name="화살표: 아래쪽 1069">
            <a:extLst>
              <a:ext uri="{FF2B5EF4-FFF2-40B4-BE49-F238E27FC236}">
                <a16:creationId xmlns:a16="http://schemas.microsoft.com/office/drawing/2014/main" id="{5E8107AA-15EB-407E-18F6-08F96BED267F}"/>
              </a:ext>
            </a:extLst>
          </p:cNvPr>
          <p:cNvSpPr/>
          <p:nvPr/>
        </p:nvSpPr>
        <p:spPr>
          <a:xfrm>
            <a:off x="10034068" y="4769446"/>
            <a:ext cx="98627" cy="293864"/>
          </a:xfrm>
          <a:prstGeom prst="downArrow">
            <a:avLst>
              <a:gd name="adj1" fmla="val 50000"/>
              <a:gd name="adj2" fmla="val 118792"/>
            </a:avLst>
          </a:prstGeom>
          <a:solidFill>
            <a:srgbClr val="C9E4B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71" name="연결선: 꺾임 1070">
            <a:extLst>
              <a:ext uri="{FF2B5EF4-FFF2-40B4-BE49-F238E27FC236}">
                <a16:creationId xmlns:a16="http://schemas.microsoft.com/office/drawing/2014/main" id="{1DBDD6E2-41DC-4D8C-F4D6-B34D72FD7A80}"/>
              </a:ext>
            </a:extLst>
          </p:cNvPr>
          <p:cNvCxnSpPr>
            <a:cxnSpLocks/>
          </p:cNvCxnSpPr>
          <p:nvPr/>
        </p:nvCxnSpPr>
        <p:spPr>
          <a:xfrm flipV="1">
            <a:off x="8298613" y="3369259"/>
            <a:ext cx="790409" cy="790105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846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0F022721-57C1-E0AA-E579-FA4C8C20EB86}"/>
              </a:ext>
            </a:extLst>
          </p:cNvPr>
          <p:cNvSpPr/>
          <p:nvPr/>
        </p:nvSpPr>
        <p:spPr>
          <a:xfrm>
            <a:off x="435966" y="2178208"/>
            <a:ext cx="3521233" cy="975360"/>
          </a:xfrm>
          <a:prstGeom prst="roundRect">
            <a:avLst/>
          </a:prstGeom>
          <a:solidFill>
            <a:srgbClr val="EEF7E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D9675E-8506-8D5F-1FBE-89EFE8726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228" y="291336"/>
            <a:ext cx="9508670" cy="522693"/>
          </a:xfrm>
        </p:spPr>
        <p:txBody>
          <a:bodyPr>
            <a:normAutofit/>
          </a:bodyPr>
          <a:lstStyle/>
          <a:p>
            <a:r>
              <a:rPr lang="ko-KR" alt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분석 알고리즘</a:t>
            </a:r>
          </a:p>
        </p:txBody>
      </p:sp>
      <p:sp>
        <p:nvSpPr>
          <p:cNvPr id="4" name="외곽선2">
            <a:extLst>
              <a:ext uri="{FF2B5EF4-FFF2-40B4-BE49-F238E27FC236}">
                <a16:creationId xmlns:a16="http://schemas.microsoft.com/office/drawing/2014/main" id="{2DB774E2-4CE6-0DA5-2C0C-3BB66CA1F94B}"/>
              </a:ext>
            </a:extLst>
          </p:cNvPr>
          <p:cNvSpPr/>
          <p:nvPr/>
        </p:nvSpPr>
        <p:spPr>
          <a:xfrm>
            <a:off x="170329" y="76200"/>
            <a:ext cx="11851342" cy="67056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외곽선1">
            <a:extLst>
              <a:ext uri="{FF2B5EF4-FFF2-40B4-BE49-F238E27FC236}">
                <a16:creationId xmlns:a16="http://schemas.microsoft.com/office/drawing/2014/main" id="{5927FC3A-E3B6-B745-728D-C9A65D2239B7}"/>
              </a:ext>
            </a:extLst>
          </p:cNvPr>
          <p:cNvSpPr/>
          <p:nvPr/>
        </p:nvSpPr>
        <p:spPr>
          <a:xfrm>
            <a:off x="253253" y="165846"/>
            <a:ext cx="11685494" cy="6526307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</a:t>
            </a:r>
            <a:r>
              <a:rPr lang="ko-KR" altLang="en-US" sz="1800" dirty="0"/>
              <a:t>제목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FA4690-E598-5286-61C8-F8B2B538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15400" y="6278936"/>
            <a:ext cx="2743200" cy="365125"/>
          </a:xfrm>
        </p:spPr>
        <p:txBody>
          <a:bodyPr/>
          <a:lstStyle/>
          <a:p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팀 </a:t>
            </a:r>
            <a:r>
              <a:rPr lang="ko-KR" altLang="en-US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최강코르키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#</a:t>
            </a:r>
            <a:fld id="{F62617EF-3902-4FD4-A299-BD8995A267FE}" type="slidenum">
              <a:rPr lang="ko-KR" altLang="en-US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4</a:t>
            </a:fld>
            <a:endParaRPr lang="ko-KR" altLang="en-US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A01F270-F402-0D9A-C901-341C6A602162}"/>
              </a:ext>
            </a:extLst>
          </p:cNvPr>
          <p:cNvGrpSpPr/>
          <p:nvPr/>
        </p:nvGrpSpPr>
        <p:grpSpPr>
          <a:xfrm>
            <a:off x="11620137" y="233045"/>
            <a:ext cx="231503" cy="1253419"/>
            <a:chOff x="11353257" y="360000"/>
            <a:chExt cx="397143" cy="2016000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F236450-6DE8-6532-25B1-A33A2FD144F3}"/>
                </a:ext>
              </a:extLst>
            </p:cNvPr>
            <p:cNvGrpSpPr/>
            <p:nvPr/>
          </p:nvGrpSpPr>
          <p:grpSpPr>
            <a:xfrm>
              <a:off x="11353257" y="360000"/>
              <a:ext cx="396000" cy="396000"/>
              <a:chOff x="2818053" y="599056"/>
              <a:chExt cx="2776361" cy="2776361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E9CB8080-9971-983C-BF1C-AA9953724F12}"/>
                  </a:ext>
                </a:extLst>
              </p:cNvPr>
              <p:cNvSpPr/>
              <p:nvPr/>
            </p:nvSpPr>
            <p:spPr>
              <a:xfrm>
                <a:off x="3300698" y="1103849"/>
                <a:ext cx="1861852" cy="1845341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" name="Picture 20" descr="White circle icon - Free white shape icons">
                <a:extLst>
                  <a:ext uri="{FF2B5EF4-FFF2-40B4-BE49-F238E27FC236}">
                    <a16:creationId xmlns:a16="http://schemas.microsoft.com/office/drawing/2014/main" id="{74BA52F8-6242-4226-8683-D85B640E46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8053" y="599056"/>
                <a:ext cx="2776361" cy="27763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70C2E42-BEDD-18C9-5F8B-D15C83C1A2B4}"/>
                </a:ext>
              </a:extLst>
            </p:cNvPr>
            <p:cNvGrpSpPr/>
            <p:nvPr/>
          </p:nvGrpSpPr>
          <p:grpSpPr>
            <a:xfrm>
              <a:off x="11353257" y="684000"/>
              <a:ext cx="396000" cy="396000"/>
              <a:chOff x="2821860" y="599056"/>
              <a:chExt cx="2776361" cy="2776361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CD7F5FE4-68D3-A670-BA4D-D365ECB1EDE4}"/>
                  </a:ext>
                </a:extLst>
              </p:cNvPr>
              <p:cNvSpPr/>
              <p:nvPr/>
            </p:nvSpPr>
            <p:spPr>
              <a:xfrm>
                <a:off x="3246120" y="1119483"/>
                <a:ext cx="1920240" cy="18434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3" name="Picture 20" descr="White circle icon - Free white shape icons">
                <a:extLst>
                  <a:ext uri="{FF2B5EF4-FFF2-40B4-BE49-F238E27FC236}">
                    <a16:creationId xmlns:a16="http://schemas.microsoft.com/office/drawing/2014/main" id="{162588A7-7DAB-10F7-173B-C71D589D3E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21860" y="599056"/>
                <a:ext cx="2776361" cy="27763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57D66992-76D3-1840-A2EA-F13520B51D4F}"/>
                </a:ext>
              </a:extLst>
            </p:cNvPr>
            <p:cNvGrpSpPr/>
            <p:nvPr/>
          </p:nvGrpSpPr>
          <p:grpSpPr>
            <a:xfrm>
              <a:off x="11354400" y="1008000"/>
              <a:ext cx="396000" cy="396000"/>
              <a:chOff x="2821860" y="599056"/>
              <a:chExt cx="2776361" cy="2776361"/>
            </a:xfrm>
          </p:grpSpPr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C27FB6F1-E780-573C-774A-40735D029CC1}"/>
                  </a:ext>
                </a:extLst>
              </p:cNvPr>
              <p:cNvSpPr/>
              <p:nvPr/>
            </p:nvSpPr>
            <p:spPr>
              <a:xfrm>
                <a:off x="3246120" y="1119483"/>
                <a:ext cx="1920240" cy="18434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6" name="Picture 20" descr="White circle icon - Free white shape icons">
                <a:extLst>
                  <a:ext uri="{FF2B5EF4-FFF2-40B4-BE49-F238E27FC236}">
                    <a16:creationId xmlns:a16="http://schemas.microsoft.com/office/drawing/2014/main" id="{C5D95127-3716-FDBE-8CCC-B20E8FAE510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21860" y="599056"/>
                <a:ext cx="2776361" cy="27763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C06CDD7-C7B1-F4A4-E046-B0F37C0B7992}"/>
                </a:ext>
              </a:extLst>
            </p:cNvPr>
            <p:cNvGrpSpPr/>
            <p:nvPr/>
          </p:nvGrpSpPr>
          <p:grpSpPr>
            <a:xfrm>
              <a:off x="11353257" y="1332000"/>
              <a:ext cx="396000" cy="396000"/>
              <a:chOff x="2821860" y="599056"/>
              <a:chExt cx="2776361" cy="2776361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1B3D1F7F-C9F4-D707-5149-72ED6B4E2D5B}"/>
                  </a:ext>
                </a:extLst>
              </p:cNvPr>
              <p:cNvSpPr/>
              <p:nvPr/>
            </p:nvSpPr>
            <p:spPr>
              <a:xfrm>
                <a:off x="3246120" y="1119483"/>
                <a:ext cx="1920240" cy="18434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9" name="Picture 20" descr="White circle icon - Free white shape icons">
                <a:extLst>
                  <a:ext uri="{FF2B5EF4-FFF2-40B4-BE49-F238E27FC236}">
                    <a16:creationId xmlns:a16="http://schemas.microsoft.com/office/drawing/2014/main" id="{F69A16CD-B0C2-EA34-0D5E-F4515A13D1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21860" y="599056"/>
                <a:ext cx="2776361" cy="27763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2BA0A493-B0E9-C018-A4B2-0F586A6C3504}"/>
                </a:ext>
              </a:extLst>
            </p:cNvPr>
            <p:cNvGrpSpPr/>
            <p:nvPr/>
          </p:nvGrpSpPr>
          <p:grpSpPr>
            <a:xfrm>
              <a:off x="11354400" y="1656000"/>
              <a:ext cx="396000" cy="396000"/>
              <a:chOff x="2821860" y="599056"/>
              <a:chExt cx="2776361" cy="2776361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5CA5E6F6-638F-4B0E-4F38-B6E49D9870B4}"/>
                  </a:ext>
                </a:extLst>
              </p:cNvPr>
              <p:cNvSpPr/>
              <p:nvPr/>
            </p:nvSpPr>
            <p:spPr>
              <a:xfrm>
                <a:off x="3246120" y="1119483"/>
                <a:ext cx="1920240" cy="18434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2" name="Picture 20" descr="White circle icon - Free white shape icons">
                <a:extLst>
                  <a:ext uri="{FF2B5EF4-FFF2-40B4-BE49-F238E27FC236}">
                    <a16:creationId xmlns:a16="http://schemas.microsoft.com/office/drawing/2014/main" id="{86456CF1-4D4F-0993-FDA2-4863862C0C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21860" y="599056"/>
                <a:ext cx="2776361" cy="27763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CDA81CDD-9C59-AB93-FC97-F25DBFA413BE}"/>
                </a:ext>
              </a:extLst>
            </p:cNvPr>
            <p:cNvGrpSpPr/>
            <p:nvPr/>
          </p:nvGrpSpPr>
          <p:grpSpPr>
            <a:xfrm>
              <a:off x="11354400" y="1980000"/>
              <a:ext cx="396000" cy="396000"/>
              <a:chOff x="2821860" y="599056"/>
              <a:chExt cx="2776361" cy="2776361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33803D7B-18C6-55A0-B77D-2A57200A56FF}"/>
                  </a:ext>
                </a:extLst>
              </p:cNvPr>
              <p:cNvSpPr/>
              <p:nvPr/>
            </p:nvSpPr>
            <p:spPr>
              <a:xfrm>
                <a:off x="3246120" y="1119483"/>
                <a:ext cx="1920240" cy="18434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5" name="Picture 20" descr="White circle icon - Free white shape icons">
                <a:extLst>
                  <a:ext uri="{FF2B5EF4-FFF2-40B4-BE49-F238E27FC236}">
                    <a16:creationId xmlns:a16="http://schemas.microsoft.com/office/drawing/2014/main" id="{11831A15-2EFE-BACE-24FF-336B63238A1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21860" y="599056"/>
                <a:ext cx="2776361" cy="27763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33" name="광진구">
            <a:extLst>
              <a:ext uri="{FF2B5EF4-FFF2-40B4-BE49-F238E27FC236}">
                <a16:creationId xmlns:a16="http://schemas.microsoft.com/office/drawing/2014/main" id="{64CBFAE6-4868-5EBD-1A53-B1A613ABD1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635" y="213360"/>
            <a:ext cx="1757081" cy="619862"/>
          </a:xfrm>
          <a:prstGeom prst="rect">
            <a:avLst/>
          </a:prstGeom>
        </p:spPr>
      </p:pic>
      <p:sp>
        <p:nvSpPr>
          <p:cNvPr id="34" name="아랫줄">
            <a:extLst>
              <a:ext uri="{FF2B5EF4-FFF2-40B4-BE49-F238E27FC236}">
                <a16:creationId xmlns:a16="http://schemas.microsoft.com/office/drawing/2014/main" id="{9C426DF2-35DE-A3D9-7CD0-2A092173D7AF}"/>
              </a:ext>
            </a:extLst>
          </p:cNvPr>
          <p:cNvSpPr/>
          <p:nvPr/>
        </p:nvSpPr>
        <p:spPr>
          <a:xfrm>
            <a:off x="939746" y="857752"/>
            <a:ext cx="10510574" cy="4571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20000"/>
                  <a:lumOff val="8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C4012BCA-528E-CC09-2B0C-BDABE03D2E59}"/>
              </a:ext>
            </a:extLst>
          </p:cNvPr>
          <p:cNvGrpSpPr/>
          <p:nvPr/>
        </p:nvGrpSpPr>
        <p:grpSpPr>
          <a:xfrm>
            <a:off x="259363" y="86932"/>
            <a:ext cx="621682" cy="1474698"/>
            <a:chOff x="478925" y="429027"/>
            <a:chExt cx="1010792" cy="187561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F4A3FA3-B34F-4A86-D78A-7D1109BB2469}"/>
                </a:ext>
              </a:extLst>
            </p:cNvPr>
            <p:cNvSpPr txBox="1"/>
            <p:nvPr/>
          </p:nvSpPr>
          <p:spPr>
            <a:xfrm>
              <a:off x="478925" y="429027"/>
              <a:ext cx="1005786" cy="1291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>
                  <a:ln w="381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2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95DDDAE-4629-8DB2-5EAF-6560B2F30141}"/>
                </a:ext>
              </a:extLst>
            </p:cNvPr>
            <p:cNvSpPr txBox="1"/>
            <p:nvPr/>
          </p:nvSpPr>
          <p:spPr>
            <a:xfrm>
              <a:off x="483931" y="1482597"/>
              <a:ext cx="1005786" cy="822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accent1">
                      <a:lumMod val="50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분석 방법</a:t>
              </a:r>
            </a:p>
            <a:p>
              <a:pPr algn="ctr"/>
              <a:endParaRPr lang="ko-KR" altLang="en-US" sz="1200" dirty="0">
                <a:solidFill>
                  <a:schemeClr val="accent1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2BAB77B-C572-59EA-C3B5-9EC99EC078E9}"/>
              </a:ext>
            </a:extLst>
          </p:cNvPr>
          <p:cNvCxnSpPr>
            <a:cxnSpLocks/>
          </p:cNvCxnSpPr>
          <p:nvPr/>
        </p:nvCxnSpPr>
        <p:spPr>
          <a:xfrm>
            <a:off x="4062921" y="1449882"/>
            <a:ext cx="0" cy="4679365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D55BA44-2848-9FA4-4B5C-71613030A189}"/>
              </a:ext>
            </a:extLst>
          </p:cNvPr>
          <p:cNvCxnSpPr>
            <a:cxnSpLocks/>
          </p:cNvCxnSpPr>
          <p:nvPr/>
        </p:nvCxnSpPr>
        <p:spPr>
          <a:xfrm>
            <a:off x="8096660" y="1449882"/>
            <a:ext cx="0" cy="4679365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29092B6-4F25-D5FB-DCDD-D9374CD0294A}"/>
              </a:ext>
            </a:extLst>
          </p:cNvPr>
          <p:cNvSpPr/>
          <p:nvPr/>
        </p:nvSpPr>
        <p:spPr>
          <a:xfrm>
            <a:off x="4929379" y="3849425"/>
            <a:ext cx="2297009" cy="188378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500"/>
              </a:spcBef>
            </a:pPr>
            <a:r>
              <a:rPr lang="en-US" altLang="ko-KR" sz="15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K-Means Clustering</a:t>
            </a:r>
            <a:endParaRPr lang="ko-KR" altLang="en-US" sz="15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1F3D183-21F7-EF65-8EA9-125A6D797595}"/>
              </a:ext>
            </a:extLst>
          </p:cNvPr>
          <p:cNvSpPr/>
          <p:nvPr/>
        </p:nvSpPr>
        <p:spPr>
          <a:xfrm>
            <a:off x="8645071" y="3595065"/>
            <a:ext cx="2545079" cy="968187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500"/>
              </a:spcBef>
            </a:pPr>
            <a:r>
              <a:rPr lang="en-US" altLang="ko-KR" sz="15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Maximal Covering Location Problem (MCLP)</a:t>
            </a:r>
            <a:endParaRPr lang="ko-KR" altLang="en-US" sz="15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2050" name="Picture 2" descr="(Українська) Про автоматизовані системи контролю (АСК) викидів ...">
            <a:extLst>
              <a:ext uri="{FF2B5EF4-FFF2-40B4-BE49-F238E27FC236}">
                <a16:creationId xmlns:a16="http://schemas.microsoft.com/office/drawing/2014/main" id="{FEB8529B-48BA-B149-344E-E93BFE244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02" y="1363360"/>
            <a:ext cx="322396" cy="322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76B8B4B4-B1C2-B599-E71C-7083997FE180}"/>
              </a:ext>
            </a:extLst>
          </p:cNvPr>
          <p:cNvSpPr/>
          <p:nvPr/>
        </p:nvSpPr>
        <p:spPr>
          <a:xfrm>
            <a:off x="737800" y="1448013"/>
            <a:ext cx="2297009" cy="188378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500"/>
              </a:spcBef>
            </a:pPr>
            <a:r>
              <a:rPr lang="ko-KR" altLang="en-US" sz="15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총 미세먼지 흡입량 산출</a:t>
            </a:r>
          </a:p>
        </p:txBody>
      </p:sp>
      <p:pic>
        <p:nvPicPr>
          <p:cNvPr id="44" name="Picture 2" descr="(Українська) Про автоматизовані системи контролю (АСК) викидів ...">
            <a:extLst>
              <a:ext uri="{FF2B5EF4-FFF2-40B4-BE49-F238E27FC236}">
                <a16:creationId xmlns:a16="http://schemas.microsoft.com/office/drawing/2014/main" id="{7A38710A-9B52-516C-CC09-F9B638205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486" y="1363360"/>
            <a:ext cx="322396" cy="322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736D7A12-2CFA-096D-688F-21071A442F41}"/>
              </a:ext>
            </a:extLst>
          </p:cNvPr>
          <p:cNvSpPr/>
          <p:nvPr/>
        </p:nvSpPr>
        <p:spPr>
          <a:xfrm>
            <a:off x="4403684" y="1448013"/>
            <a:ext cx="2297009" cy="188378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500"/>
              </a:spcBef>
            </a:pPr>
            <a:r>
              <a:rPr lang="ko-KR" altLang="en-US" sz="15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미세먼지 취약지역 선정</a:t>
            </a:r>
          </a:p>
        </p:txBody>
      </p:sp>
      <p:pic>
        <p:nvPicPr>
          <p:cNvPr id="47" name="Picture 2" descr="(Українська) Про автоматизовані системи контролю (АСК) викидів ...">
            <a:extLst>
              <a:ext uri="{FF2B5EF4-FFF2-40B4-BE49-F238E27FC236}">
                <a16:creationId xmlns:a16="http://schemas.microsoft.com/office/drawing/2014/main" id="{A1F56605-D731-0DEB-A465-91E326872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837" y="1367324"/>
            <a:ext cx="322396" cy="322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23C2DAA1-B556-F8E4-3C02-72D5793CC8DE}"/>
              </a:ext>
            </a:extLst>
          </p:cNvPr>
          <p:cNvSpPr/>
          <p:nvPr/>
        </p:nvSpPr>
        <p:spPr>
          <a:xfrm>
            <a:off x="8047331" y="1478881"/>
            <a:ext cx="2297009" cy="188378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500"/>
              </a:spcBef>
            </a:pPr>
            <a:r>
              <a:rPr lang="ko-KR" altLang="en-US" sz="15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최종 입지 선정</a:t>
            </a:r>
          </a:p>
        </p:txBody>
      </p:sp>
      <p:graphicFrame>
        <p:nvGraphicFramePr>
          <p:cNvPr id="50" name="표 50">
            <a:extLst>
              <a:ext uri="{FF2B5EF4-FFF2-40B4-BE49-F238E27FC236}">
                <a16:creationId xmlns:a16="http://schemas.microsoft.com/office/drawing/2014/main" id="{ACD0F151-E304-5C3C-30F7-A8FC46AAF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843328"/>
              </p:ext>
            </p:extLst>
          </p:nvPr>
        </p:nvGraphicFramePr>
        <p:xfrm>
          <a:off x="540766" y="3463252"/>
          <a:ext cx="1395030" cy="975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2505">
                  <a:extLst>
                    <a:ext uri="{9D8B030D-6E8A-4147-A177-3AD203B41FA5}">
                      <a16:colId xmlns:a16="http://schemas.microsoft.com/office/drawing/2014/main" val="3242334929"/>
                    </a:ext>
                  </a:extLst>
                </a:gridCol>
                <a:gridCol w="232505">
                  <a:extLst>
                    <a:ext uri="{9D8B030D-6E8A-4147-A177-3AD203B41FA5}">
                      <a16:colId xmlns:a16="http://schemas.microsoft.com/office/drawing/2014/main" val="2198953073"/>
                    </a:ext>
                  </a:extLst>
                </a:gridCol>
                <a:gridCol w="232505">
                  <a:extLst>
                    <a:ext uri="{9D8B030D-6E8A-4147-A177-3AD203B41FA5}">
                      <a16:colId xmlns:a16="http://schemas.microsoft.com/office/drawing/2014/main" val="4145762796"/>
                    </a:ext>
                  </a:extLst>
                </a:gridCol>
                <a:gridCol w="232505">
                  <a:extLst>
                    <a:ext uri="{9D8B030D-6E8A-4147-A177-3AD203B41FA5}">
                      <a16:colId xmlns:a16="http://schemas.microsoft.com/office/drawing/2014/main" val="3648462277"/>
                    </a:ext>
                  </a:extLst>
                </a:gridCol>
                <a:gridCol w="232505">
                  <a:extLst>
                    <a:ext uri="{9D8B030D-6E8A-4147-A177-3AD203B41FA5}">
                      <a16:colId xmlns:a16="http://schemas.microsoft.com/office/drawing/2014/main" val="3499758924"/>
                    </a:ext>
                  </a:extLst>
                </a:gridCol>
                <a:gridCol w="232505">
                  <a:extLst>
                    <a:ext uri="{9D8B030D-6E8A-4147-A177-3AD203B41FA5}">
                      <a16:colId xmlns:a16="http://schemas.microsoft.com/office/drawing/2014/main" val="1248623403"/>
                    </a:ext>
                  </a:extLst>
                </a:gridCol>
              </a:tblGrid>
              <a:tr h="225911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471853"/>
                  </a:ext>
                </a:extLst>
              </a:tr>
              <a:tr h="225911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844345"/>
                  </a:ext>
                </a:extLst>
              </a:tr>
              <a:tr h="225911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440006"/>
                  </a:ext>
                </a:extLst>
              </a:tr>
              <a:tr h="225911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737753"/>
                  </a:ext>
                </a:extLst>
              </a:tr>
            </a:tbl>
          </a:graphicData>
        </a:graphic>
      </p:graphicFrame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14D18B67-AF96-D514-9CB8-97BB3599635E}"/>
              </a:ext>
            </a:extLst>
          </p:cNvPr>
          <p:cNvSpPr/>
          <p:nvPr/>
        </p:nvSpPr>
        <p:spPr>
          <a:xfrm>
            <a:off x="572158" y="2319740"/>
            <a:ext cx="1023182" cy="743552"/>
          </a:xfrm>
          <a:prstGeom prst="roundRect">
            <a:avLst/>
          </a:prstGeom>
          <a:solidFill>
            <a:srgbClr val="EEF7E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총 미세먼지 흡입량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2651BF26-9073-366C-A29B-6C23C6A40B53}"/>
              </a:ext>
            </a:extLst>
          </p:cNvPr>
          <p:cNvSpPr/>
          <p:nvPr/>
        </p:nvSpPr>
        <p:spPr>
          <a:xfrm>
            <a:off x="1704864" y="2308308"/>
            <a:ext cx="1023182" cy="743552"/>
          </a:xfrm>
          <a:prstGeom prst="roundRect">
            <a:avLst/>
          </a:prstGeom>
          <a:solidFill>
            <a:srgbClr val="EEF7E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미세먼지</a:t>
            </a:r>
            <a:endParaRPr lang="en-US" altLang="ko-KR" sz="13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13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농도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FDD12DBD-9B21-EFF9-62C9-5FD55F3F5980}"/>
              </a:ext>
            </a:extLst>
          </p:cNvPr>
          <p:cNvSpPr/>
          <p:nvPr/>
        </p:nvSpPr>
        <p:spPr>
          <a:xfrm>
            <a:off x="2843618" y="2319740"/>
            <a:ext cx="1023182" cy="743552"/>
          </a:xfrm>
          <a:prstGeom prst="roundRect">
            <a:avLst/>
          </a:prstGeom>
          <a:solidFill>
            <a:srgbClr val="EEF7E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인구</a:t>
            </a:r>
            <a:endParaRPr lang="en-US" altLang="ko-KR" sz="13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13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밀집도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8B24016-3DD8-C714-02F5-FCCD4C10DE50}"/>
              </a:ext>
            </a:extLst>
          </p:cNvPr>
          <p:cNvSpPr/>
          <p:nvPr/>
        </p:nvSpPr>
        <p:spPr>
          <a:xfrm>
            <a:off x="560222" y="4553524"/>
            <a:ext cx="1277976" cy="489557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200"/>
              </a:spcBef>
            </a:pP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행정동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시간별</a:t>
            </a: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spcBef>
                <a:spcPts val="200"/>
              </a:spcBef>
            </a:pP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미세먼지 농도</a:t>
            </a:r>
          </a:p>
        </p:txBody>
      </p:sp>
      <p:graphicFrame>
        <p:nvGraphicFramePr>
          <p:cNvPr id="56" name="표 50">
            <a:extLst>
              <a:ext uri="{FF2B5EF4-FFF2-40B4-BE49-F238E27FC236}">
                <a16:creationId xmlns:a16="http://schemas.microsoft.com/office/drawing/2014/main" id="{DEE924B9-725E-8DB7-E438-4384C81C0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380730"/>
              </p:ext>
            </p:extLst>
          </p:nvPr>
        </p:nvGraphicFramePr>
        <p:xfrm>
          <a:off x="2337294" y="3472172"/>
          <a:ext cx="1395030" cy="975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2505">
                  <a:extLst>
                    <a:ext uri="{9D8B030D-6E8A-4147-A177-3AD203B41FA5}">
                      <a16:colId xmlns:a16="http://schemas.microsoft.com/office/drawing/2014/main" val="3242334929"/>
                    </a:ext>
                  </a:extLst>
                </a:gridCol>
                <a:gridCol w="232505">
                  <a:extLst>
                    <a:ext uri="{9D8B030D-6E8A-4147-A177-3AD203B41FA5}">
                      <a16:colId xmlns:a16="http://schemas.microsoft.com/office/drawing/2014/main" val="2198953073"/>
                    </a:ext>
                  </a:extLst>
                </a:gridCol>
                <a:gridCol w="232505">
                  <a:extLst>
                    <a:ext uri="{9D8B030D-6E8A-4147-A177-3AD203B41FA5}">
                      <a16:colId xmlns:a16="http://schemas.microsoft.com/office/drawing/2014/main" val="4145762796"/>
                    </a:ext>
                  </a:extLst>
                </a:gridCol>
                <a:gridCol w="232505">
                  <a:extLst>
                    <a:ext uri="{9D8B030D-6E8A-4147-A177-3AD203B41FA5}">
                      <a16:colId xmlns:a16="http://schemas.microsoft.com/office/drawing/2014/main" val="3648462277"/>
                    </a:ext>
                  </a:extLst>
                </a:gridCol>
                <a:gridCol w="232505">
                  <a:extLst>
                    <a:ext uri="{9D8B030D-6E8A-4147-A177-3AD203B41FA5}">
                      <a16:colId xmlns:a16="http://schemas.microsoft.com/office/drawing/2014/main" val="3499758924"/>
                    </a:ext>
                  </a:extLst>
                </a:gridCol>
                <a:gridCol w="232505">
                  <a:extLst>
                    <a:ext uri="{9D8B030D-6E8A-4147-A177-3AD203B41FA5}">
                      <a16:colId xmlns:a16="http://schemas.microsoft.com/office/drawing/2014/main" val="1248623403"/>
                    </a:ext>
                  </a:extLst>
                </a:gridCol>
              </a:tblGrid>
              <a:tr h="225911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471853"/>
                  </a:ext>
                </a:extLst>
              </a:tr>
              <a:tr h="225911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844345"/>
                  </a:ext>
                </a:extLst>
              </a:tr>
              <a:tr h="225911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440006"/>
                  </a:ext>
                </a:extLst>
              </a:tr>
              <a:tr h="225911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737753"/>
                  </a:ext>
                </a:extLst>
              </a:tr>
            </a:tbl>
          </a:graphicData>
        </a:graphic>
      </p:graphicFrame>
      <p:pic>
        <p:nvPicPr>
          <p:cNvPr id="58" name="Picture 10" descr=" ">
            <a:extLst>
              <a:ext uri="{FF2B5EF4-FFF2-40B4-BE49-F238E27FC236}">
                <a16:creationId xmlns:a16="http://schemas.microsoft.com/office/drawing/2014/main" id="{35CAA680-0835-CEE0-7828-86E43B373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219" y="3854434"/>
            <a:ext cx="212990" cy="21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id="{C0D814D5-A8FC-3FD1-B170-9B18A129B296}"/>
              </a:ext>
            </a:extLst>
          </p:cNvPr>
          <p:cNvSpPr/>
          <p:nvPr/>
        </p:nvSpPr>
        <p:spPr>
          <a:xfrm>
            <a:off x="2434733" y="4563252"/>
            <a:ext cx="1277976" cy="489557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200"/>
              </a:spcBef>
            </a:pP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정류장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시간별</a:t>
            </a: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spcBef>
                <a:spcPts val="200"/>
              </a:spcBef>
            </a:pP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인구 밀집도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1D643D7-A85C-8B72-537C-CD22693FAFE5}"/>
              </a:ext>
            </a:extLst>
          </p:cNvPr>
          <p:cNvSpPr txBox="1"/>
          <p:nvPr/>
        </p:nvSpPr>
        <p:spPr>
          <a:xfrm>
            <a:off x="1466067" y="2505146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∝</a:t>
            </a:r>
          </a:p>
        </p:txBody>
      </p:sp>
      <p:pic>
        <p:nvPicPr>
          <p:cNvPr id="2052" name="Picture 4" descr=" ">
            <a:extLst>
              <a:ext uri="{FF2B5EF4-FFF2-40B4-BE49-F238E27FC236}">
                <a16:creationId xmlns:a16="http://schemas.microsoft.com/office/drawing/2014/main" id="{16E82946-9EC9-A1E9-DB4C-07DA36038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402" y="5273278"/>
            <a:ext cx="225755" cy="22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 ">
            <a:extLst>
              <a:ext uri="{FF2B5EF4-FFF2-40B4-BE49-F238E27FC236}">
                <a16:creationId xmlns:a16="http://schemas.microsoft.com/office/drawing/2014/main" id="{07E8196F-077A-4528-7324-4C96E9F2F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98922" y="5273278"/>
            <a:ext cx="225757" cy="225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F2E70498-9A31-E91C-12D2-DB706A3E3DD7}"/>
              </a:ext>
            </a:extLst>
          </p:cNvPr>
          <p:cNvSpPr txBox="1"/>
          <p:nvPr/>
        </p:nvSpPr>
        <p:spPr>
          <a:xfrm>
            <a:off x="1083749" y="5413577"/>
            <a:ext cx="234278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각 정류장의 소속 행정동을</a:t>
            </a:r>
            <a:endParaRPr lang="en-US" altLang="ko-KR" sz="1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매칭하여 총 미세먼지 흡입량 산출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</a:p>
          <a:p>
            <a:pPr algn="ctr"/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저감시설 우선 설치 입지 선정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2B1E52D-74B1-0BA5-4A88-5BEAC70D12AD}"/>
              </a:ext>
            </a:extLst>
          </p:cNvPr>
          <p:cNvSpPr txBox="1"/>
          <p:nvPr/>
        </p:nvSpPr>
        <p:spPr>
          <a:xfrm>
            <a:off x="2678918" y="2518501"/>
            <a:ext cx="30970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latin typeface="+mj-lt"/>
              </a:rPr>
              <a:t>X</a:t>
            </a:r>
            <a:endParaRPr lang="ko-KR" altLang="en-US" sz="1500" b="1" dirty="0">
              <a:latin typeface="+mj-lt"/>
            </a:endParaRPr>
          </a:p>
        </p:txBody>
      </p:sp>
      <p:grpSp>
        <p:nvGrpSpPr>
          <p:cNvPr id="1072" name="그룹 1071">
            <a:extLst>
              <a:ext uri="{FF2B5EF4-FFF2-40B4-BE49-F238E27FC236}">
                <a16:creationId xmlns:a16="http://schemas.microsoft.com/office/drawing/2014/main" id="{1371F0F8-7BFE-3ACD-EA97-0ED6E038A0E3}"/>
              </a:ext>
            </a:extLst>
          </p:cNvPr>
          <p:cNvGrpSpPr/>
          <p:nvPr/>
        </p:nvGrpSpPr>
        <p:grpSpPr>
          <a:xfrm>
            <a:off x="4548903" y="2307498"/>
            <a:ext cx="1423678" cy="1369558"/>
            <a:chOff x="4503183" y="2307498"/>
            <a:chExt cx="1423678" cy="1369558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43FD0A8-21D7-A444-6FFE-8A33BDD311C4}"/>
                </a:ext>
              </a:extLst>
            </p:cNvPr>
            <p:cNvSpPr/>
            <p:nvPr/>
          </p:nvSpPr>
          <p:spPr>
            <a:xfrm>
              <a:off x="4503183" y="2307498"/>
              <a:ext cx="1423678" cy="13695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050A19FE-51C4-FE15-DA28-C83012D0D040}"/>
                </a:ext>
              </a:extLst>
            </p:cNvPr>
            <p:cNvSpPr/>
            <p:nvPr/>
          </p:nvSpPr>
          <p:spPr>
            <a:xfrm>
              <a:off x="4907050" y="2569886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6E68284D-CEE3-A130-D65A-BAC6A245491D}"/>
                </a:ext>
              </a:extLst>
            </p:cNvPr>
            <p:cNvSpPr/>
            <p:nvPr/>
          </p:nvSpPr>
          <p:spPr>
            <a:xfrm>
              <a:off x="4971395" y="2657223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34137360-D5F2-4455-FAFB-88F45D0302AC}"/>
                </a:ext>
              </a:extLst>
            </p:cNvPr>
            <p:cNvSpPr/>
            <p:nvPr/>
          </p:nvSpPr>
          <p:spPr>
            <a:xfrm>
              <a:off x="4671838" y="2710224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F4173F7E-939A-4583-37F6-AAC5DF5D2EE7}"/>
                </a:ext>
              </a:extLst>
            </p:cNvPr>
            <p:cNvSpPr/>
            <p:nvPr/>
          </p:nvSpPr>
          <p:spPr>
            <a:xfrm>
              <a:off x="4964389" y="3188916"/>
              <a:ext cx="45719" cy="457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274F33BF-7D2B-5433-8EFD-C43D664F8AB3}"/>
                </a:ext>
              </a:extLst>
            </p:cNvPr>
            <p:cNvSpPr/>
            <p:nvPr/>
          </p:nvSpPr>
          <p:spPr>
            <a:xfrm>
              <a:off x="4735789" y="3295596"/>
              <a:ext cx="45719" cy="457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39B035C3-AD17-7410-CDBC-1C2C1737F769}"/>
                </a:ext>
              </a:extLst>
            </p:cNvPr>
            <p:cNvSpPr/>
            <p:nvPr/>
          </p:nvSpPr>
          <p:spPr>
            <a:xfrm>
              <a:off x="5025719" y="3383280"/>
              <a:ext cx="45719" cy="457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DD517C92-CF84-E103-DDFE-D0D5E83DC42C}"/>
                </a:ext>
              </a:extLst>
            </p:cNvPr>
            <p:cNvSpPr/>
            <p:nvPr/>
          </p:nvSpPr>
          <p:spPr>
            <a:xfrm>
              <a:off x="4985311" y="3098220"/>
              <a:ext cx="45719" cy="457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0082811E-2240-B34D-D097-A2165F920E6A}"/>
                </a:ext>
              </a:extLst>
            </p:cNvPr>
            <p:cNvSpPr/>
            <p:nvPr/>
          </p:nvSpPr>
          <p:spPr>
            <a:xfrm>
              <a:off x="5081552" y="3272736"/>
              <a:ext cx="45719" cy="457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60FE6D21-173F-1CEB-9E55-86E9BC7FBD15}"/>
                </a:ext>
              </a:extLst>
            </p:cNvPr>
            <p:cNvSpPr/>
            <p:nvPr/>
          </p:nvSpPr>
          <p:spPr>
            <a:xfrm>
              <a:off x="4888189" y="3447996"/>
              <a:ext cx="45719" cy="457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A3EF8230-612D-2BCB-CB07-9BC42B164804}"/>
                </a:ext>
              </a:extLst>
            </p:cNvPr>
            <p:cNvSpPr/>
            <p:nvPr/>
          </p:nvSpPr>
          <p:spPr>
            <a:xfrm>
              <a:off x="5405008" y="2828759"/>
              <a:ext cx="4571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686350AE-AA64-D957-632D-1CE46EFDC2EA}"/>
                </a:ext>
              </a:extLst>
            </p:cNvPr>
            <p:cNvSpPr/>
            <p:nvPr/>
          </p:nvSpPr>
          <p:spPr>
            <a:xfrm>
              <a:off x="5436029" y="2930532"/>
              <a:ext cx="4571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884341FC-0FEC-7A3C-7EBB-3F1F00B652E5}"/>
                </a:ext>
              </a:extLst>
            </p:cNvPr>
            <p:cNvSpPr/>
            <p:nvPr/>
          </p:nvSpPr>
          <p:spPr>
            <a:xfrm>
              <a:off x="5330306" y="3029000"/>
              <a:ext cx="4571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6E925C1A-5AEA-5C06-4BA0-D9E125342E0C}"/>
                </a:ext>
              </a:extLst>
            </p:cNvPr>
            <p:cNvSpPr/>
            <p:nvPr/>
          </p:nvSpPr>
          <p:spPr>
            <a:xfrm>
              <a:off x="5552188" y="3091497"/>
              <a:ext cx="4571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CDB525C7-3BCF-A6FD-274F-14CF4C906973}"/>
                </a:ext>
              </a:extLst>
            </p:cNvPr>
            <p:cNvSpPr/>
            <p:nvPr/>
          </p:nvSpPr>
          <p:spPr>
            <a:xfrm>
              <a:off x="5583359" y="2687365"/>
              <a:ext cx="4571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86672534-A6DD-845B-2EF9-9565112CA6E6}"/>
                </a:ext>
              </a:extLst>
            </p:cNvPr>
            <p:cNvSpPr/>
            <p:nvPr/>
          </p:nvSpPr>
          <p:spPr>
            <a:xfrm>
              <a:off x="5537640" y="2907672"/>
              <a:ext cx="45719" cy="45719"/>
            </a:xfrm>
            <a:prstGeom prst="ellipse">
              <a:avLst/>
            </a:prstGeom>
            <a:solidFill>
              <a:srgbClr val="47FF9A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89A35602-DB60-EE9F-6778-95C44EAB62D1}"/>
                </a:ext>
              </a:extLst>
            </p:cNvPr>
            <p:cNvSpPr/>
            <p:nvPr/>
          </p:nvSpPr>
          <p:spPr>
            <a:xfrm>
              <a:off x="4815226" y="2697061"/>
              <a:ext cx="45719" cy="45719"/>
            </a:xfrm>
            <a:prstGeom prst="ellipse">
              <a:avLst/>
            </a:prstGeom>
            <a:solidFill>
              <a:srgbClr val="FF939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21A47EA7-AF05-3F50-E463-BACADEB4D9B7}"/>
                </a:ext>
              </a:extLst>
            </p:cNvPr>
            <p:cNvSpPr/>
            <p:nvPr/>
          </p:nvSpPr>
          <p:spPr>
            <a:xfrm>
              <a:off x="4916765" y="3298605"/>
              <a:ext cx="45719" cy="45719"/>
            </a:xfrm>
            <a:prstGeom prst="ellipse">
              <a:avLst/>
            </a:prstGeom>
            <a:solidFill>
              <a:srgbClr val="69B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66F4FB2B-98C6-0340-DCB6-840CEA8DA5F7}"/>
                </a:ext>
              </a:extLst>
            </p:cNvPr>
            <p:cNvCxnSpPr/>
            <p:nvPr/>
          </p:nvCxnSpPr>
          <p:spPr>
            <a:xfrm flipV="1">
              <a:off x="4717557" y="2719920"/>
              <a:ext cx="97669" cy="13163"/>
            </a:xfrm>
            <a:prstGeom prst="line">
              <a:avLst/>
            </a:prstGeom>
            <a:ln w="381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6D55B075-74B1-9180-B0D5-DEF7A4954BE6}"/>
                </a:ext>
              </a:extLst>
            </p:cNvPr>
            <p:cNvCxnSpPr>
              <a:cxnSpLocks/>
              <a:endCxn id="68" idx="3"/>
            </p:cNvCxnSpPr>
            <p:nvPr/>
          </p:nvCxnSpPr>
          <p:spPr>
            <a:xfrm flipV="1">
              <a:off x="4853573" y="2608910"/>
              <a:ext cx="60172" cy="94032"/>
            </a:xfrm>
            <a:prstGeom prst="line">
              <a:avLst/>
            </a:prstGeom>
            <a:ln w="381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3DDE33BD-9C87-CEDD-EBC7-FC5A4C2B77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2689" y="2694519"/>
              <a:ext cx="108706" cy="24120"/>
            </a:xfrm>
            <a:prstGeom prst="line">
              <a:avLst/>
            </a:prstGeom>
            <a:ln w="381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5" name="직선 연결선 1024">
              <a:extLst>
                <a:ext uri="{FF2B5EF4-FFF2-40B4-BE49-F238E27FC236}">
                  <a16:creationId xmlns:a16="http://schemas.microsoft.com/office/drawing/2014/main" id="{29999636-67CD-599A-57EA-5E85BFDF501C}"/>
                </a:ext>
              </a:extLst>
            </p:cNvPr>
            <p:cNvCxnSpPr>
              <a:cxnSpLocks/>
            </p:cNvCxnSpPr>
            <p:nvPr/>
          </p:nvCxnSpPr>
          <p:spPr>
            <a:xfrm>
              <a:off x="4777906" y="3318455"/>
              <a:ext cx="135839" cy="0"/>
            </a:xfrm>
            <a:prstGeom prst="line">
              <a:avLst/>
            </a:prstGeom>
            <a:ln w="381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8" name="직선 연결선 1027">
              <a:extLst>
                <a:ext uri="{FF2B5EF4-FFF2-40B4-BE49-F238E27FC236}">
                  <a16:creationId xmlns:a16="http://schemas.microsoft.com/office/drawing/2014/main" id="{7AA93493-1489-4348-2E84-B0DF8E230E23}"/>
                </a:ext>
              </a:extLst>
            </p:cNvPr>
            <p:cNvCxnSpPr>
              <a:cxnSpLocks/>
              <a:endCxn id="116" idx="4"/>
            </p:cNvCxnSpPr>
            <p:nvPr/>
          </p:nvCxnSpPr>
          <p:spPr>
            <a:xfrm flipV="1">
              <a:off x="4910461" y="3344324"/>
              <a:ext cx="29164" cy="110253"/>
            </a:xfrm>
            <a:prstGeom prst="line">
              <a:avLst/>
            </a:prstGeom>
            <a:ln w="381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1" name="직선 연결선 1030">
              <a:extLst>
                <a:ext uri="{FF2B5EF4-FFF2-40B4-BE49-F238E27FC236}">
                  <a16:creationId xmlns:a16="http://schemas.microsoft.com/office/drawing/2014/main" id="{BFF993BB-5CA4-4AC7-6C68-DA9C3A928A36}"/>
                </a:ext>
              </a:extLst>
            </p:cNvPr>
            <p:cNvCxnSpPr>
              <a:cxnSpLocks/>
              <a:stCxn id="116" idx="7"/>
            </p:cNvCxnSpPr>
            <p:nvPr/>
          </p:nvCxnSpPr>
          <p:spPr>
            <a:xfrm flipV="1">
              <a:off x="4955789" y="3233585"/>
              <a:ext cx="22353" cy="71715"/>
            </a:xfrm>
            <a:prstGeom prst="line">
              <a:avLst/>
            </a:prstGeom>
            <a:ln w="381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3" name="직선 연결선 1032">
              <a:extLst>
                <a:ext uri="{FF2B5EF4-FFF2-40B4-BE49-F238E27FC236}">
                  <a16:creationId xmlns:a16="http://schemas.microsoft.com/office/drawing/2014/main" id="{55FC35E7-05FB-35C5-9108-D846DC67E034}"/>
                </a:ext>
              </a:extLst>
            </p:cNvPr>
            <p:cNvCxnSpPr>
              <a:cxnSpLocks/>
              <a:endCxn id="84" idx="2"/>
            </p:cNvCxnSpPr>
            <p:nvPr/>
          </p:nvCxnSpPr>
          <p:spPr>
            <a:xfrm flipV="1">
              <a:off x="4959218" y="3295596"/>
              <a:ext cx="122334" cy="20397"/>
            </a:xfrm>
            <a:prstGeom prst="line">
              <a:avLst/>
            </a:prstGeom>
            <a:ln w="381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7" name="직선 연결선 1036">
              <a:extLst>
                <a:ext uri="{FF2B5EF4-FFF2-40B4-BE49-F238E27FC236}">
                  <a16:creationId xmlns:a16="http://schemas.microsoft.com/office/drawing/2014/main" id="{E5ACB1FD-95D0-4AD7-3BF9-631C60425BC8}"/>
                </a:ext>
              </a:extLst>
            </p:cNvPr>
            <p:cNvCxnSpPr>
              <a:cxnSpLocks/>
              <a:stCxn id="116" idx="5"/>
              <a:endCxn id="73" idx="1"/>
            </p:cNvCxnSpPr>
            <p:nvPr/>
          </p:nvCxnSpPr>
          <p:spPr>
            <a:xfrm>
              <a:off x="4955789" y="3337629"/>
              <a:ext cx="76625" cy="52346"/>
            </a:xfrm>
            <a:prstGeom prst="line">
              <a:avLst/>
            </a:prstGeom>
            <a:ln w="381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3" name="직선 연결선 1042">
              <a:extLst>
                <a:ext uri="{FF2B5EF4-FFF2-40B4-BE49-F238E27FC236}">
                  <a16:creationId xmlns:a16="http://schemas.microsoft.com/office/drawing/2014/main" id="{9AA2F801-F41D-1116-66B8-71EF3215BA4A}"/>
                </a:ext>
              </a:extLst>
            </p:cNvPr>
            <p:cNvCxnSpPr>
              <a:cxnSpLocks/>
              <a:endCxn id="82" idx="3"/>
            </p:cNvCxnSpPr>
            <p:nvPr/>
          </p:nvCxnSpPr>
          <p:spPr>
            <a:xfrm flipV="1">
              <a:off x="4943060" y="3137244"/>
              <a:ext cx="48946" cy="159856"/>
            </a:xfrm>
            <a:prstGeom prst="line">
              <a:avLst/>
            </a:prstGeom>
            <a:ln w="381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6" name="직선 연결선 1045">
              <a:extLst>
                <a:ext uri="{FF2B5EF4-FFF2-40B4-BE49-F238E27FC236}">
                  <a16:creationId xmlns:a16="http://schemas.microsoft.com/office/drawing/2014/main" id="{76557C31-70B3-1311-5F5C-F0D5C623DD34}"/>
                </a:ext>
              </a:extLst>
            </p:cNvPr>
            <p:cNvCxnSpPr>
              <a:cxnSpLocks/>
              <a:endCxn id="107" idx="2"/>
            </p:cNvCxnSpPr>
            <p:nvPr/>
          </p:nvCxnSpPr>
          <p:spPr>
            <a:xfrm flipV="1">
              <a:off x="5481706" y="2930532"/>
              <a:ext cx="55934" cy="13162"/>
            </a:xfrm>
            <a:prstGeom prst="line">
              <a:avLst/>
            </a:prstGeom>
            <a:ln w="381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9" name="직선 연결선 1048">
              <a:extLst>
                <a:ext uri="{FF2B5EF4-FFF2-40B4-BE49-F238E27FC236}">
                  <a16:creationId xmlns:a16="http://schemas.microsoft.com/office/drawing/2014/main" id="{404DFB28-0D16-C081-1933-9D1BD6F2FFAF}"/>
                </a:ext>
              </a:extLst>
            </p:cNvPr>
            <p:cNvCxnSpPr>
              <a:cxnSpLocks/>
              <a:endCxn id="107" idx="3"/>
            </p:cNvCxnSpPr>
            <p:nvPr/>
          </p:nvCxnSpPr>
          <p:spPr>
            <a:xfrm flipV="1">
              <a:off x="5368653" y="2946696"/>
              <a:ext cx="175682" cy="95467"/>
            </a:xfrm>
            <a:prstGeom prst="line">
              <a:avLst/>
            </a:prstGeom>
            <a:ln w="381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2" name="직선 연결선 1051">
              <a:extLst>
                <a:ext uri="{FF2B5EF4-FFF2-40B4-BE49-F238E27FC236}">
                  <a16:creationId xmlns:a16="http://schemas.microsoft.com/office/drawing/2014/main" id="{ED776A95-1E0C-6406-231D-D0261F5B246F}"/>
                </a:ext>
              </a:extLst>
            </p:cNvPr>
            <p:cNvCxnSpPr>
              <a:cxnSpLocks/>
              <a:stCxn id="86" idx="6"/>
              <a:endCxn id="107" idx="1"/>
            </p:cNvCxnSpPr>
            <p:nvPr/>
          </p:nvCxnSpPr>
          <p:spPr>
            <a:xfrm>
              <a:off x="5450727" y="2851619"/>
              <a:ext cx="93608" cy="62748"/>
            </a:xfrm>
            <a:prstGeom prst="line">
              <a:avLst/>
            </a:prstGeom>
            <a:ln w="381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5" name="직선 연결선 1054">
              <a:extLst>
                <a:ext uri="{FF2B5EF4-FFF2-40B4-BE49-F238E27FC236}">
                  <a16:creationId xmlns:a16="http://schemas.microsoft.com/office/drawing/2014/main" id="{5DC96E4F-7F73-7BC1-5E70-E7E86FB202EA}"/>
                </a:ext>
              </a:extLst>
            </p:cNvPr>
            <p:cNvCxnSpPr>
              <a:cxnSpLocks/>
              <a:endCxn id="107" idx="0"/>
            </p:cNvCxnSpPr>
            <p:nvPr/>
          </p:nvCxnSpPr>
          <p:spPr>
            <a:xfrm flipH="1">
              <a:off x="5560500" y="2733645"/>
              <a:ext cx="45030" cy="174027"/>
            </a:xfrm>
            <a:prstGeom prst="line">
              <a:avLst/>
            </a:prstGeom>
            <a:ln w="381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8" name="직선 연결선 1057">
              <a:extLst>
                <a:ext uri="{FF2B5EF4-FFF2-40B4-BE49-F238E27FC236}">
                  <a16:creationId xmlns:a16="http://schemas.microsoft.com/office/drawing/2014/main" id="{362CE642-2E59-BE1D-A2FE-1F56C299CFA8}"/>
                </a:ext>
              </a:extLst>
            </p:cNvPr>
            <p:cNvCxnSpPr>
              <a:cxnSpLocks/>
              <a:endCxn id="104" idx="0"/>
            </p:cNvCxnSpPr>
            <p:nvPr/>
          </p:nvCxnSpPr>
          <p:spPr>
            <a:xfrm>
              <a:off x="5562887" y="2950275"/>
              <a:ext cx="12161" cy="141222"/>
            </a:xfrm>
            <a:prstGeom prst="line">
              <a:avLst/>
            </a:prstGeom>
            <a:ln w="381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74" name="직사각형 1073">
            <a:extLst>
              <a:ext uri="{FF2B5EF4-FFF2-40B4-BE49-F238E27FC236}">
                <a16:creationId xmlns:a16="http://schemas.microsoft.com/office/drawing/2014/main" id="{E1379184-B2AB-0512-80FB-7D1B8E7E7C93}"/>
              </a:ext>
            </a:extLst>
          </p:cNvPr>
          <p:cNvSpPr/>
          <p:nvPr/>
        </p:nvSpPr>
        <p:spPr>
          <a:xfrm>
            <a:off x="6179881" y="2307498"/>
            <a:ext cx="1423678" cy="136955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5" name="타원 1074">
            <a:extLst>
              <a:ext uri="{FF2B5EF4-FFF2-40B4-BE49-F238E27FC236}">
                <a16:creationId xmlns:a16="http://schemas.microsoft.com/office/drawing/2014/main" id="{5AA8484A-7554-20D0-47AE-61A05FDCCFEF}"/>
              </a:ext>
            </a:extLst>
          </p:cNvPr>
          <p:cNvSpPr/>
          <p:nvPr/>
        </p:nvSpPr>
        <p:spPr>
          <a:xfrm>
            <a:off x="6583748" y="2569886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6" name="타원 1075">
            <a:extLst>
              <a:ext uri="{FF2B5EF4-FFF2-40B4-BE49-F238E27FC236}">
                <a16:creationId xmlns:a16="http://schemas.microsoft.com/office/drawing/2014/main" id="{38F22723-19D6-A4CC-99E4-29359D3419B5}"/>
              </a:ext>
            </a:extLst>
          </p:cNvPr>
          <p:cNvSpPr/>
          <p:nvPr/>
        </p:nvSpPr>
        <p:spPr>
          <a:xfrm>
            <a:off x="6648093" y="2657223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7" name="타원 1076">
            <a:extLst>
              <a:ext uri="{FF2B5EF4-FFF2-40B4-BE49-F238E27FC236}">
                <a16:creationId xmlns:a16="http://schemas.microsoft.com/office/drawing/2014/main" id="{2878A6FB-D33B-5E0B-3163-B9666F4B0B84}"/>
              </a:ext>
            </a:extLst>
          </p:cNvPr>
          <p:cNvSpPr/>
          <p:nvPr/>
        </p:nvSpPr>
        <p:spPr>
          <a:xfrm>
            <a:off x="6348536" y="2710224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8" name="타원 1077">
            <a:extLst>
              <a:ext uri="{FF2B5EF4-FFF2-40B4-BE49-F238E27FC236}">
                <a16:creationId xmlns:a16="http://schemas.microsoft.com/office/drawing/2014/main" id="{DFAD2ACF-336A-846F-29CA-217DC898BD03}"/>
              </a:ext>
            </a:extLst>
          </p:cNvPr>
          <p:cNvSpPr/>
          <p:nvPr/>
        </p:nvSpPr>
        <p:spPr>
          <a:xfrm>
            <a:off x="6641087" y="3188916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9" name="타원 1078">
            <a:extLst>
              <a:ext uri="{FF2B5EF4-FFF2-40B4-BE49-F238E27FC236}">
                <a16:creationId xmlns:a16="http://schemas.microsoft.com/office/drawing/2014/main" id="{3DD652E5-B98C-9B5D-A796-077A7DADDBC7}"/>
              </a:ext>
            </a:extLst>
          </p:cNvPr>
          <p:cNvSpPr/>
          <p:nvPr/>
        </p:nvSpPr>
        <p:spPr>
          <a:xfrm>
            <a:off x="6412487" y="3295596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0" name="타원 1079">
            <a:extLst>
              <a:ext uri="{FF2B5EF4-FFF2-40B4-BE49-F238E27FC236}">
                <a16:creationId xmlns:a16="http://schemas.microsoft.com/office/drawing/2014/main" id="{0B8950DA-CDF1-3063-72C5-051C1BC385CB}"/>
              </a:ext>
            </a:extLst>
          </p:cNvPr>
          <p:cNvSpPr/>
          <p:nvPr/>
        </p:nvSpPr>
        <p:spPr>
          <a:xfrm>
            <a:off x="6702417" y="3383280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1" name="타원 1080">
            <a:extLst>
              <a:ext uri="{FF2B5EF4-FFF2-40B4-BE49-F238E27FC236}">
                <a16:creationId xmlns:a16="http://schemas.microsoft.com/office/drawing/2014/main" id="{3F4B8D5F-D7FB-E089-89DB-DE26B38CE931}"/>
              </a:ext>
            </a:extLst>
          </p:cNvPr>
          <p:cNvSpPr/>
          <p:nvPr/>
        </p:nvSpPr>
        <p:spPr>
          <a:xfrm>
            <a:off x="6662009" y="3098220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2" name="타원 1081">
            <a:extLst>
              <a:ext uri="{FF2B5EF4-FFF2-40B4-BE49-F238E27FC236}">
                <a16:creationId xmlns:a16="http://schemas.microsoft.com/office/drawing/2014/main" id="{C098A68F-49B4-AAEE-B59E-FB37EB540874}"/>
              </a:ext>
            </a:extLst>
          </p:cNvPr>
          <p:cNvSpPr/>
          <p:nvPr/>
        </p:nvSpPr>
        <p:spPr>
          <a:xfrm>
            <a:off x="6758250" y="3272736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3" name="타원 1082">
            <a:extLst>
              <a:ext uri="{FF2B5EF4-FFF2-40B4-BE49-F238E27FC236}">
                <a16:creationId xmlns:a16="http://schemas.microsoft.com/office/drawing/2014/main" id="{6D480B08-469B-ACC2-3E87-09736EF89CB7}"/>
              </a:ext>
            </a:extLst>
          </p:cNvPr>
          <p:cNvSpPr/>
          <p:nvPr/>
        </p:nvSpPr>
        <p:spPr>
          <a:xfrm>
            <a:off x="6564887" y="3447996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4" name="타원 1083">
            <a:extLst>
              <a:ext uri="{FF2B5EF4-FFF2-40B4-BE49-F238E27FC236}">
                <a16:creationId xmlns:a16="http://schemas.microsoft.com/office/drawing/2014/main" id="{6989042B-C816-6373-0C24-BB531BC48B91}"/>
              </a:ext>
            </a:extLst>
          </p:cNvPr>
          <p:cNvSpPr/>
          <p:nvPr/>
        </p:nvSpPr>
        <p:spPr>
          <a:xfrm>
            <a:off x="7081706" y="2828759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5" name="타원 1084">
            <a:extLst>
              <a:ext uri="{FF2B5EF4-FFF2-40B4-BE49-F238E27FC236}">
                <a16:creationId xmlns:a16="http://schemas.microsoft.com/office/drawing/2014/main" id="{82CBEA29-81F3-B8A8-6126-53B2E0941FC2}"/>
              </a:ext>
            </a:extLst>
          </p:cNvPr>
          <p:cNvSpPr/>
          <p:nvPr/>
        </p:nvSpPr>
        <p:spPr>
          <a:xfrm>
            <a:off x="7112727" y="2930532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6" name="타원 1085">
            <a:extLst>
              <a:ext uri="{FF2B5EF4-FFF2-40B4-BE49-F238E27FC236}">
                <a16:creationId xmlns:a16="http://schemas.microsoft.com/office/drawing/2014/main" id="{C2AFA1A9-34EB-83DE-A4E7-F091CCB55179}"/>
              </a:ext>
            </a:extLst>
          </p:cNvPr>
          <p:cNvSpPr/>
          <p:nvPr/>
        </p:nvSpPr>
        <p:spPr>
          <a:xfrm>
            <a:off x="7007004" y="3029000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7" name="타원 1086">
            <a:extLst>
              <a:ext uri="{FF2B5EF4-FFF2-40B4-BE49-F238E27FC236}">
                <a16:creationId xmlns:a16="http://schemas.microsoft.com/office/drawing/2014/main" id="{2C03639E-5642-5A75-FCB8-3BB8D5BFC23F}"/>
              </a:ext>
            </a:extLst>
          </p:cNvPr>
          <p:cNvSpPr/>
          <p:nvPr/>
        </p:nvSpPr>
        <p:spPr>
          <a:xfrm>
            <a:off x="7228886" y="3091497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8" name="타원 2047">
            <a:extLst>
              <a:ext uri="{FF2B5EF4-FFF2-40B4-BE49-F238E27FC236}">
                <a16:creationId xmlns:a16="http://schemas.microsoft.com/office/drawing/2014/main" id="{832B17DD-6E1E-F101-49D4-CCE40F568547}"/>
              </a:ext>
            </a:extLst>
          </p:cNvPr>
          <p:cNvSpPr/>
          <p:nvPr/>
        </p:nvSpPr>
        <p:spPr>
          <a:xfrm>
            <a:off x="7260057" y="2687365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9" name="타원 2048">
            <a:extLst>
              <a:ext uri="{FF2B5EF4-FFF2-40B4-BE49-F238E27FC236}">
                <a16:creationId xmlns:a16="http://schemas.microsoft.com/office/drawing/2014/main" id="{C2C85C05-9A82-5DB7-9B31-2B7C5123DB97}"/>
              </a:ext>
            </a:extLst>
          </p:cNvPr>
          <p:cNvSpPr/>
          <p:nvPr/>
        </p:nvSpPr>
        <p:spPr>
          <a:xfrm>
            <a:off x="7214338" y="2907672"/>
            <a:ext cx="45719" cy="45719"/>
          </a:xfrm>
          <a:prstGeom prst="ellipse">
            <a:avLst/>
          </a:prstGeom>
          <a:solidFill>
            <a:srgbClr val="47FF9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1" name="타원 2050">
            <a:extLst>
              <a:ext uri="{FF2B5EF4-FFF2-40B4-BE49-F238E27FC236}">
                <a16:creationId xmlns:a16="http://schemas.microsoft.com/office/drawing/2014/main" id="{E3D33ED6-36BC-D61E-3BDF-49E5FB54A3F0}"/>
              </a:ext>
            </a:extLst>
          </p:cNvPr>
          <p:cNvSpPr/>
          <p:nvPr/>
        </p:nvSpPr>
        <p:spPr>
          <a:xfrm>
            <a:off x="6491924" y="2697061"/>
            <a:ext cx="45719" cy="45719"/>
          </a:xfrm>
          <a:prstGeom prst="ellipse">
            <a:avLst/>
          </a:prstGeom>
          <a:solidFill>
            <a:srgbClr val="FF939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3" name="타원 2052">
            <a:extLst>
              <a:ext uri="{FF2B5EF4-FFF2-40B4-BE49-F238E27FC236}">
                <a16:creationId xmlns:a16="http://schemas.microsoft.com/office/drawing/2014/main" id="{A8F66930-15B5-A774-2784-58D709819FE0}"/>
              </a:ext>
            </a:extLst>
          </p:cNvPr>
          <p:cNvSpPr/>
          <p:nvPr/>
        </p:nvSpPr>
        <p:spPr>
          <a:xfrm>
            <a:off x="6593463" y="3298605"/>
            <a:ext cx="45719" cy="45719"/>
          </a:xfrm>
          <a:prstGeom prst="ellipse">
            <a:avLst/>
          </a:prstGeom>
          <a:solidFill>
            <a:srgbClr val="69B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69" name="직선 연결선 2068">
            <a:extLst>
              <a:ext uri="{FF2B5EF4-FFF2-40B4-BE49-F238E27FC236}">
                <a16:creationId xmlns:a16="http://schemas.microsoft.com/office/drawing/2014/main" id="{B5225D1F-0574-F7E2-8A8C-2F5AB65E5D92}"/>
              </a:ext>
            </a:extLst>
          </p:cNvPr>
          <p:cNvCxnSpPr>
            <a:cxnSpLocks/>
            <a:endCxn id="1074" idx="1"/>
          </p:cNvCxnSpPr>
          <p:nvPr/>
        </p:nvCxnSpPr>
        <p:spPr>
          <a:xfrm flipH="1">
            <a:off x="6179881" y="2930531"/>
            <a:ext cx="656201" cy="617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2" name="직선 연결선 2071">
            <a:extLst>
              <a:ext uri="{FF2B5EF4-FFF2-40B4-BE49-F238E27FC236}">
                <a16:creationId xmlns:a16="http://schemas.microsoft.com/office/drawing/2014/main" id="{B73C6BD6-8EF6-0BBB-11C7-9D5107CF95D8}"/>
              </a:ext>
            </a:extLst>
          </p:cNvPr>
          <p:cNvCxnSpPr>
            <a:cxnSpLocks/>
          </p:cNvCxnSpPr>
          <p:nvPr/>
        </p:nvCxnSpPr>
        <p:spPr>
          <a:xfrm flipH="1">
            <a:off x="6836178" y="2319740"/>
            <a:ext cx="207204" cy="6090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4" name="직선 연결선 2073">
            <a:extLst>
              <a:ext uri="{FF2B5EF4-FFF2-40B4-BE49-F238E27FC236}">
                <a16:creationId xmlns:a16="http://schemas.microsoft.com/office/drawing/2014/main" id="{DE19F129-3FED-3BE8-1F81-42045E17B5FA}"/>
              </a:ext>
            </a:extLst>
          </p:cNvPr>
          <p:cNvCxnSpPr>
            <a:cxnSpLocks/>
          </p:cNvCxnSpPr>
          <p:nvPr/>
        </p:nvCxnSpPr>
        <p:spPr>
          <a:xfrm flipH="1" flipV="1">
            <a:off x="6830764" y="2924787"/>
            <a:ext cx="418340" cy="75226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7" name="사각형: 둥근 모서리 2076">
            <a:extLst>
              <a:ext uri="{FF2B5EF4-FFF2-40B4-BE49-F238E27FC236}">
                <a16:creationId xmlns:a16="http://schemas.microsoft.com/office/drawing/2014/main" id="{92F11293-2313-8E5D-3637-D8792210B113}"/>
              </a:ext>
            </a:extLst>
          </p:cNvPr>
          <p:cNvSpPr/>
          <p:nvPr/>
        </p:nvSpPr>
        <p:spPr>
          <a:xfrm>
            <a:off x="4497689" y="4323315"/>
            <a:ext cx="3248757" cy="626956"/>
          </a:xfrm>
          <a:prstGeom prst="roundRect">
            <a:avLst/>
          </a:prstGeom>
          <a:solidFill>
            <a:srgbClr val="EEF7E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500"/>
              </a:spcBef>
            </a:pP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여러 개의 </a:t>
            </a:r>
            <a:r>
              <a:rPr lang="en-US" altLang="ko-KR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feature</a:t>
            </a: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가진 데이터를 가까운 거리의</a:t>
            </a:r>
            <a:endParaRPr lang="en-US" altLang="ko-KR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spcBef>
                <a:spcPts val="500"/>
              </a:spcBef>
            </a:pP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데이터끼리 </a:t>
            </a:r>
            <a:r>
              <a:rPr lang="en-US" altLang="ko-KR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K</a:t>
            </a: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개의 군집으로 묶는 알고리즘</a:t>
            </a:r>
          </a:p>
        </p:txBody>
      </p:sp>
      <p:pic>
        <p:nvPicPr>
          <p:cNvPr id="2078" name="Picture 4" descr=" ">
            <a:extLst>
              <a:ext uri="{FF2B5EF4-FFF2-40B4-BE49-F238E27FC236}">
                <a16:creationId xmlns:a16="http://schemas.microsoft.com/office/drawing/2014/main" id="{FF86A46E-9783-3C48-43BA-114BCCDC5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070" y="5254637"/>
            <a:ext cx="225755" cy="22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9" name="Picture 6" descr=" ">
            <a:extLst>
              <a:ext uri="{FF2B5EF4-FFF2-40B4-BE49-F238E27FC236}">
                <a16:creationId xmlns:a16="http://schemas.microsoft.com/office/drawing/2014/main" id="{4E854815-310C-D938-EE77-6018C845A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08590" y="5254637"/>
            <a:ext cx="225757" cy="225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0" name="TextBox 2079">
            <a:extLst>
              <a:ext uri="{FF2B5EF4-FFF2-40B4-BE49-F238E27FC236}">
                <a16:creationId xmlns:a16="http://schemas.microsoft.com/office/drawing/2014/main" id="{760A8478-2BE8-421A-581F-8BCFFCB10E5D}"/>
              </a:ext>
            </a:extLst>
          </p:cNvPr>
          <p:cNvSpPr txBox="1"/>
          <p:nvPr/>
        </p:nvSpPr>
        <p:spPr>
          <a:xfrm>
            <a:off x="4893417" y="5323816"/>
            <a:ext cx="234278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미세먼지 취약계층인 유아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노인의</a:t>
            </a:r>
            <a:endParaRPr lang="en-US" altLang="ko-KR" sz="1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인구비율과 유아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노인 시설의 수</a:t>
            </a:r>
            <a:endParaRPr lang="en-US" altLang="ko-KR" sz="1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13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이용하여 수요 지역 선정</a:t>
            </a:r>
          </a:p>
        </p:txBody>
      </p:sp>
      <p:pic>
        <p:nvPicPr>
          <p:cNvPr id="2085" name="그림 2084">
            <a:extLst>
              <a:ext uri="{FF2B5EF4-FFF2-40B4-BE49-F238E27FC236}">
                <a16:creationId xmlns:a16="http://schemas.microsoft.com/office/drawing/2014/main" id="{37D1574C-45CD-CF65-2F6E-7EC0A55AA7D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760" t="5665" r="3597" b="2755"/>
          <a:stretch/>
        </p:blipFill>
        <p:spPr>
          <a:xfrm>
            <a:off x="9033719" y="1855232"/>
            <a:ext cx="1953058" cy="1910057"/>
          </a:xfrm>
          <a:prstGeom prst="rect">
            <a:avLst/>
          </a:prstGeom>
        </p:spPr>
      </p:pic>
      <p:sp>
        <p:nvSpPr>
          <p:cNvPr id="2086" name="사각형: 둥근 모서리 2085">
            <a:extLst>
              <a:ext uri="{FF2B5EF4-FFF2-40B4-BE49-F238E27FC236}">
                <a16:creationId xmlns:a16="http://schemas.microsoft.com/office/drawing/2014/main" id="{C7332E29-C101-7A7A-4D5F-44F9BABBD7DD}"/>
              </a:ext>
            </a:extLst>
          </p:cNvPr>
          <p:cNvSpPr/>
          <p:nvPr/>
        </p:nvSpPr>
        <p:spPr>
          <a:xfrm>
            <a:off x="8265843" y="4489968"/>
            <a:ext cx="3528904" cy="626956"/>
          </a:xfrm>
          <a:prstGeom prst="roundRect">
            <a:avLst/>
          </a:prstGeom>
          <a:solidFill>
            <a:srgbClr val="EEF7E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500"/>
              </a:spcBef>
            </a:pP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시설물 수</a:t>
            </a:r>
            <a:r>
              <a:rPr lang="en-US" altLang="ko-KR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설치 가능 입지 등의 제약 조건 하에</a:t>
            </a:r>
            <a:endParaRPr lang="en-US" altLang="ko-KR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spcBef>
                <a:spcPts val="500"/>
              </a:spcBef>
            </a:pP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시설물이 커버하는 수요 포인트를 최대화하는 알고리즘</a:t>
            </a:r>
          </a:p>
        </p:txBody>
      </p:sp>
      <p:pic>
        <p:nvPicPr>
          <p:cNvPr id="2087" name="Picture 4" descr=" ">
            <a:extLst>
              <a:ext uri="{FF2B5EF4-FFF2-40B4-BE49-F238E27FC236}">
                <a16:creationId xmlns:a16="http://schemas.microsoft.com/office/drawing/2014/main" id="{7D302303-5FA9-D9A7-B30D-6FAEE691C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6795" y="5277667"/>
            <a:ext cx="225755" cy="22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8" name="Picture 6" descr=" ">
            <a:extLst>
              <a:ext uri="{FF2B5EF4-FFF2-40B4-BE49-F238E27FC236}">
                <a16:creationId xmlns:a16="http://schemas.microsoft.com/office/drawing/2014/main" id="{84E0E233-9304-BE00-FE50-FFFD55388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666315" y="5277667"/>
            <a:ext cx="225757" cy="225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9" name="TextBox 2088">
            <a:extLst>
              <a:ext uri="{FF2B5EF4-FFF2-40B4-BE49-F238E27FC236}">
                <a16:creationId xmlns:a16="http://schemas.microsoft.com/office/drawing/2014/main" id="{E340945D-D146-8E3B-67CB-E12018F86016}"/>
              </a:ext>
            </a:extLst>
          </p:cNvPr>
          <p:cNvSpPr txBox="1"/>
          <p:nvPr/>
        </p:nvSpPr>
        <p:spPr>
          <a:xfrm>
            <a:off x="8851142" y="5346846"/>
            <a:ext cx="234278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클러스터링을 통해 얻은 </a:t>
            </a:r>
            <a:r>
              <a:rPr lang="ko-KR" altLang="en-US" sz="1300" dirty="0">
                <a:highlight>
                  <a:srgbClr val="BADBA5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수요 포인트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와 미세먼지 흡입량 산출을 통해 얻은 </a:t>
            </a:r>
            <a:r>
              <a:rPr lang="ko-KR" altLang="en-US" sz="1300" dirty="0">
                <a:highlight>
                  <a:srgbClr val="BADBA5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우선 설치 입지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이용해 </a:t>
            </a:r>
            <a:endParaRPr lang="en-US" altLang="ko-KR" sz="1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최종 입지 선정</a:t>
            </a:r>
          </a:p>
        </p:txBody>
      </p:sp>
    </p:spTree>
    <p:extLst>
      <p:ext uri="{BB962C8B-B14F-4D97-AF65-F5344CB8AC3E}">
        <p14:creationId xmlns:p14="http://schemas.microsoft.com/office/powerpoint/2010/main" val="832420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9675E-8506-8D5F-1FBE-89EFE8726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228" y="291336"/>
            <a:ext cx="9508670" cy="522693"/>
          </a:xfrm>
        </p:spPr>
        <p:txBody>
          <a:bodyPr>
            <a:normAutofit/>
          </a:bodyPr>
          <a:lstStyle/>
          <a:p>
            <a:r>
              <a:rPr lang="ko-KR" alt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미세먼지 데이터 분석</a:t>
            </a:r>
          </a:p>
        </p:txBody>
      </p:sp>
      <p:sp>
        <p:nvSpPr>
          <p:cNvPr id="4" name="외곽선2">
            <a:extLst>
              <a:ext uri="{FF2B5EF4-FFF2-40B4-BE49-F238E27FC236}">
                <a16:creationId xmlns:a16="http://schemas.microsoft.com/office/drawing/2014/main" id="{2DB774E2-4CE6-0DA5-2C0C-3BB66CA1F94B}"/>
              </a:ext>
            </a:extLst>
          </p:cNvPr>
          <p:cNvSpPr/>
          <p:nvPr/>
        </p:nvSpPr>
        <p:spPr>
          <a:xfrm>
            <a:off x="170329" y="76200"/>
            <a:ext cx="11851342" cy="67056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외곽선1">
            <a:extLst>
              <a:ext uri="{FF2B5EF4-FFF2-40B4-BE49-F238E27FC236}">
                <a16:creationId xmlns:a16="http://schemas.microsoft.com/office/drawing/2014/main" id="{5927FC3A-E3B6-B745-728D-C9A65D2239B7}"/>
              </a:ext>
            </a:extLst>
          </p:cNvPr>
          <p:cNvSpPr/>
          <p:nvPr/>
        </p:nvSpPr>
        <p:spPr>
          <a:xfrm>
            <a:off x="253253" y="165846"/>
            <a:ext cx="11685494" cy="6526307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</a:t>
            </a:r>
            <a:r>
              <a:rPr lang="ko-KR" altLang="en-US" sz="1800" dirty="0"/>
              <a:t>제목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FA4690-E598-5286-61C8-F8B2B538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15400" y="6278936"/>
            <a:ext cx="2743200" cy="365125"/>
          </a:xfrm>
        </p:spPr>
        <p:txBody>
          <a:bodyPr/>
          <a:lstStyle/>
          <a:p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팀 </a:t>
            </a:r>
            <a:r>
              <a:rPr lang="ko-KR" altLang="en-US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최강코르키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#</a:t>
            </a:r>
            <a:fld id="{F62617EF-3902-4FD4-A299-BD8995A267FE}" type="slidenum">
              <a:rPr lang="ko-KR" altLang="en-US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5</a:t>
            </a:fld>
            <a:endParaRPr lang="ko-KR" altLang="en-US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A01F270-F402-0D9A-C901-341C6A602162}"/>
              </a:ext>
            </a:extLst>
          </p:cNvPr>
          <p:cNvGrpSpPr/>
          <p:nvPr/>
        </p:nvGrpSpPr>
        <p:grpSpPr>
          <a:xfrm>
            <a:off x="11620137" y="233045"/>
            <a:ext cx="231503" cy="1253419"/>
            <a:chOff x="11353257" y="360000"/>
            <a:chExt cx="397143" cy="2016000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F236450-6DE8-6532-25B1-A33A2FD144F3}"/>
                </a:ext>
              </a:extLst>
            </p:cNvPr>
            <p:cNvGrpSpPr/>
            <p:nvPr/>
          </p:nvGrpSpPr>
          <p:grpSpPr>
            <a:xfrm>
              <a:off x="11353257" y="360000"/>
              <a:ext cx="396000" cy="396000"/>
              <a:chOff x="2818053" y="599056"/>
              <a:chExt cx="2776361" cy="2776361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E9CB8080-9971-983C-BF1C-AA9953724F12}"/>
                  </a:ext>
                </a:extLst>
              </p:cNvPr>
              <p:cNvSpPr/>
              <p:nvPr/>
            </p:nvSpPr>
            <p:spPr>
              <a:xfrm>
                <a:off x="3300698" y="1103849"/>
                <a:ext cx="1861852" cy="1845341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" name="Picture 20" descr="White circle icon - Free white shape icons">
                <a:extLst>
                  <a:ext uri="{FF2B5EF4-FFF2-40B4-BE49-F238E27FC236}">
                    <a16:creationId xmlns:a16="http://schemas.microsoft.com/office/drawing/2014/main" id="{74BA52F8-6242-4226-8683-D85B640E46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8053" y="599056"/>
                <a:ext cx="2776361" cy="27763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70C2E42-BEDD-18C9-5F8B-D15C83C1A2B4}"/>
                </a:ext>
              </a:extLst>
            </p:cNvPr>
            <p:cNvGrpSpPr/>
            <p:nvPr/>
          </p:nvGrpSpPr>
          <p:grpSpPr>
            <a:xfrm>
              <a:off x="11353257" y="684000"/>
              <a:ext cx="396000" cy="396000"/>
              <a:chOff x="2821860" y="599056"/>
              <a:chExt cx="2776361" cy="2776361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CD7F5FE4-68D3-A670-BA4D-D365ECB1EDE4}"/>
                  </a:ext>
                </a:extLst>
              </p:cNvPr>
              <p:cNvSpPr/>
              <p:nvPr/>
            </p:nvSpPr>
            <p:spPr>
              <a:xfrm>
                <a:off x="3246120" y="1119483"/>
                <a:ext cx="1920240" cy="18434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3" name="Picture 20" descr="White circle icon - Free white shape icons">
                <a:extLst>
                  <a:ext uri="{FF2B5EF4-FFF2-40B4-BE49-F238E27FC236}">
                    <a16:creationId xmlns:a16="http://schemas.microsoft.com/office/drawing/2014/main" id="{162588A7-7DAB-10F7-173B-C71D589D3E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21860" y="599056"/>
                <a:ext cx="2776361" cy="27763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57D66992-76D3-1840-A2EA-F13520B51D4F}"/>
                </a:ext>
              </a:extLst>
            </p:cNvPr>
            <p:cNvGrpSpPr/>
            <p:nvPr/>
          </p:nvGrpSpPr>
          <p:grpSpPr>
            <a:xfrm>
              <a:off x="11354400" y="1008000"/>
              <a:ext cx="396000" cy="396000"/>
              <a:chOff x="2821860" y="599056"/>
              <a:chExt cx="2776361" cy="2776361"/>
            </a:xfrm>
          </p:grpSpPr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C27FB6F1-E780-573C-774A-40735D029CC1}"/>
                  </a:ext>
                </a:extLst>
              </p:cNvPr>
              <p:cNvSpPr/>
              <p:nvPr/>
            </p:nvSpPr>
            <p:spPr>
              <a:xfrm>
                <a:off x="3246120" y="1119483"/>
                <a:ext cx="1920240" cy="18434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6" name="Picture 20" descr="White circle icon - Free white shape icons">
                <a:extLst>
                  <a:ext uri="{FF2B5EF4-FFF2-40B4-BE49-F238E27FC236}">
                    <a16:creationId xmlns:a16="http://schemas.microsoft.com/office/drawing/2014/main" id="{C5D95127-3716-FDBE-8CCC-B20E8FAE510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21860" y="599056"/>
                <a:ext cx="2776361" cy="27763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C06CDD7-C7B1-F4A4-E046-B0F37C0B7992}"/>
                </a:ext>
              </a:extLst>
            </p:cNvPr>
            <p:cNvGrpSpPr/>
            <p:nvPr/>
          </p:nvGrpSpPr>
          <p:grpSpPr>
            <a:xfrm>
              <a:off x="11353257" y="1332000"/>
              <a:ext cx="396000" cy="396000"/>
              <a:chOff x="2821860" y="599056"/>
              <a:chExt cx="2776361" cy="2776361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1B3D1F7F-C9F4-D707-5149-72ED6B4E2D5B}"/>
                  </a:ext>
                </a:extLst>
              </p:cNvPr>
              <p:cNvSpPr/>
              <p:nvPr/>
            </p:nvSpPr>
            <p:spPr>
              <a:xfrm>
                <a:off x="3246120" y="1119483"/>
                <a:ext cx="1920240" cy="18434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9" name="Picture 20" descr="White circle icon - Free white shape icons">
                <a:extLst>
                  <a:ext uri="{FF2B5EF4-FFF2-40B4-BE49-F238E27FC236}">
                    <a16:creationId xmlns:a16="http://schemas.microsoft.com/office/drawing/2014/main" id="{F69A16CD-B0C2-EA34-0D5E-F4515A13D1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21860" y="599056"/>
                <a:ext cx="2776361" cy="27763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2BA0A493-B0E9-C018-A4B2-0F586A6C3504}"/>
                </a:ext>
              </a:extLst>
            </p:cNvPr>
            <p:cNvGrpSpPr/>
            <p:nvPr/>
          </p:nvGrpSpPr>
          <p:grpSpPr>
            <a:xfrm>
              <a:off x="11354400" y="1656000"/>
              <a:ext cx="396000" cy="396000"/>
              <a:chOff x="2821860" y="599056"/>
              <a:chExt cx="2776361" cy="2776361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5CA5E6F6-638F-4B0E-4F38-B6E49D9870B4}"/>
                  </a:ext>
                </a:extLst>
              </p:cNvPr>
              <p:cNvSpPr/>
              <p:nvPr/>
            </p:nvSpPr>
            <p:spPr>
              <a:xfrm>
                <a:off x="3246120" y="1119483"/>
                <a:ext cx="1920240" cy="18434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2" name="Picture 20" descr="White circle icon - Free white shape icons">
                <a:extLst>
                  <a:ext uri="{FF2B5EF4-FFF2-40B4-BE49-F238E27FC236}">
                    <a16:creationId xmlns:a16="http://schemas.microsoft.com/office/drawing/2014/main" id="{86456CF1-4D4F-0993-FDA2-4863862C0C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21860" y="599056"/>
                <a:ext cx="2776361" cy="27763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CDA81CDD-9C59-AB93-FC97-F25DBFA413BE}"/>
                </a:ext>
              </a:extLst>
            </p:cNvPr>
            <p:cNvGrpSpPr/>
            <p:nvPr/>
          </p:nvGrpSpPr>
          <p:grpSpPr>
            <a:xfrm>
              <a:off x="11354400" y="1980000"/>
              <a:ext cx="396000" cy="396000"/>
              <a:chOff x="2821860" y="599056"/>
              <a:chExt cx="2776361" cy="2776361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33803D7B-18C6-55A0-B77D-2A57200A56FF}"/>
                  </a:ext>
                </a:extLst>
              </p:cNvPr>
              <p:cNvSpPr/>
              <p:nvPr/>
            </p:nvSpPr>
            <p:spPr>
              <a:xfrm>
                <a:off x="3246120" y="1119483"/>
                <a:ext cx="1920240" cy="18434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5" name="Picture 20" descr="White circle icon - Free white shape icons">
                <a:extLst>
                  <a:ext uri="{FF2B5EF4-FFF2-40B4-BE49-F238E27FC236}">
                    <a16:creationId xmlns:a16="http://schemas.microsoft.com/office/drawing/2014/main" id="{11831A15-2EFE-BACE-24FF-336B63238A1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21860" y="599056"/>
                <a:ext cx="2776361" cy="27763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33" name="광진구">
            <a:extLst>
              <a:ext uri="{FF2B5EF4-FFF2-40B4-BE49-F238E27FC236}">
                <a16:creationId xmlns:a16="http://schemas.microsoft.com/office/drawing/2014/main" id="{64CBFAE6-4868-5EBD-1A53-B1A613ABD1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635" y="213360"/>
            <a:ext cx="1757081" cy="619862"/>
          </a:xfrm>
          <a:prstGeom prst="rect">
            <a:avLst/>
          </a:prstGeom>
        </p:spPr>
      </p:pic>
      <p:sp>
        <p:nvSpPr>
          <p:cNvPr id="34" name="아랫줄">
            <a:extLst>
              <a:ext uri="{FF2B5EF4-FFF2-40B4-BE49-F238E27FC236}">
                <a16:creationId xmlns:a16="http://schemas.microsoft.com/office/drawing/2014/main" id="{9C426DF2-35DE-A3D9-7CD0-2A092173D7AF}"/>
              </a:ext>
            </a:extLst>
          </p:cNvPr>
          <p:cNvSpPr/>
          <p:nvPr/>
        </p:nvSpPr>
        <p:spPr>
          <a:xfrm>
            <a:off x="939746" y="857752"/>
            <a:ext cx="10510574" cy="4571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20000"/>
                  <a:lumOff val="8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C4012BCA-528E-CC09-2B0C-BDABE03D2E59}"/>
              </a:ext>
            </a:extLst>
          </p:cNvPr>
          <p:cNvGrpSpPr/>
          <p:nvPr/>
        </p:nvGrpSpPr>
        <p:grpSpPr>
          <a:xfrm>
            <a:off x="187511" y="86932"/>
            <a:ext cx="1001517" cy="1458081"/>
            <a:chOff x="362101" y="429027"/>
            <a:chExt cx="1628365" cy="185447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F4A3FA3-B34F-4A86-D78A-7D1109BB2469}"/>
                </a:ext>
              </a:extLst>
            </p:cNvPr>
            <p:cNvSpPr txBox="1"/>
            <p:nvPr/>
          </p:nvSpPr>
          <p:spPr>
            <a:xfrm>
              <a:off x="478925" y="429027"/>
              <a:ext cx="1005786" cy="1291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>
                  <a:ln w="381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3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95DDDAE-4629-8DB2-5EAF-6560B2F30141}"/>
                </a:ext>
              </a:extLst>
            </p:cNvPr>
            <p:cNvSpPr txBox="1"/>
            <p:nvPr/>
          </p:nvSpPr>
          <p:spPr>
            <a:xfrm>
              <a:off x="362101" y="1461461"/>
              <a:ext cx="1628365" cy="822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accent1">
                      <a:lumMod val="50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미세먼지</a:t>
              </a:r>
              <a:endParaRPr lang="en-US" altLang="ko-KR" sz="1200" dirty="0">
                <a:solidFill>
                  <a:schemeClr val="accent1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accent1">
                      <a:lumMod val="50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노출량 분석</a:t>
              </a:r>
            </a:p>
            <a:p>
              <a:pPr algn="ctr"/>
              <a:endParaRPr lang="ko-KR" altLang="en-US" sz="1200" dirty="0">
                <a:solidFill>
                  <a:schemeClr val="accent1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pic>
        <p:nvPicPr>
          <p:cNvPr id="39" name="그림 38">
            <a:extLst>
              <a:ext uri="{FF2B5EF4-FFF2-40B4-BE49-F238E27FC236}">
                <a16:creationId xmlns:a16="http://schemas.microsoft.com/office/drawing/2014/main" id="{E7F91ED9-339A-3DDE-409C-763DB0A544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184" y="2775623"/>
            <a:ext cx="2834936" cy="15185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7A0F8277-AE83-E368-B86E-E0675983AA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987" y="4769470"/>
            <a:ext cx="2861133" cy="15371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9" name="Picture 2" descr="(Українська) Про автоматизовані системи контролю (АСК) викидів ...">
            <a:extLst>
              <a:ext uri="{FF2B5EF4-FFF2-40B4-BE49-F238E27FC236}">
                <a16:creationId xmlns:a16="http://schemas.microsoft.com/office/drawing/2014/main" id="{6CD6CF41-2672-4320-77D9-440ED0F2A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02" y="2115200"/>
            <a:ext cx="322396" cy="322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1E5E3F8E-A817-26B3-AAED-23E3607AFDC2}"/>
              </a:ext>
            </a:extLst>
          </p:cNvPr>
          <p:cNvSpPr/>
          <p:nvPr/>
        </p:nvSpPr>
        <p:spPr>
          <a:xfrm>
            <a:off x="737800" y="2199853"/>
            <a:ext cx="2564200" cy="186646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500"/>
              </a:spcBef>
            </a:pPr>
            <a:r>
              <a:rPr lang="ko-KR" altLang="en-US" sz="15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광진구 시간별 미세먼지 분포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DD690BE-6A0C-1014-D558-9597826EFDA0}"/>
              </a:ext>
            </a:extLst>
          </p:cNvPr>
          <p:cNvSpPr/>
          <p:nvPr/>
        </p:nvSpPr>
        <p:spPr>
          <a:xfrm>
            <a:off x="737800" y="2504197"/>
            <a:ext cx="1910376" cy="186646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500"/>
              </a:spcBef>
            </a:pP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광진구 월별 평균 미세먼지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29179DE-0322-F8CA-D354-C8B287A4E23A}"/>
              </a:ext>
            </a:extLst>
          </p:cNvPr>
          <p:cNvSpPr/>
          <p:nvPr/>
        </p:nvSpPr>
        <p:spPr>
          <a:xfrm>
            <a:off x="820349" y="4493177"/>
            <a:ext cx="1910376" cy="186646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500"/>
              </a:spcBef>
            </a:pP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광진구 시간별 평균 미세먼지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7DA314A2-71A8-F33B-96FD-07B2EF6D3F0D}"/>
              </a:ext>
            </a:extLst>
          </p:cNvPr>
          <p:cNvSpPr/>
          <p:nvPr/>
        </p:nvSpPr>
        <p:spPr>
          <a:xfrm>
            <a:off x="7183608" y="2232471"/>
            <a:ext cx="45719" cy="4260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BE9AF2C8-3443-AE27-15C0-8002BDF8FE8B}"/>
              </a:ext>
            </a:extLst>
          </p:cNvPr>
          <p:cNvSpPr/>
          <p:nvPr/>
        </p:nvSpPr>
        <p:spPr>
          <a:xfrm>
            <a:off x="4026288" y="2741611"/>
            <a:ext cx="2834937" cy="1075017"/>
          </a:xfrm>
          <a:prstGeom prst="roundRect">
            <a:avLst/>
          </a:prstGeom>
          <a:solidFill>
            <a:srgbClr val="EEF7E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500"/>
              </a:spcBef>
            </a:pP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미세먼지</a:t>
            </a:r>
            <a:r>
              <a:rPr lang="en-US" altLang="ko-KR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녹색</a:t>
            </a:r>
            <a:r>
              <a:rPr lang="en-US" altLang="ko-KR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와 초미세먼지</a:t>
            </a:r>
            <a:r>
              <a:rPr lang="en-US" altLang="ko-KR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연두색</a:t>
            </a:r>
            <a:r>
              <a:rPr lang="en-US" altLang="ko-KR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 </a:t>
            </a: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모두</a:t>
            </a:r>
            <a:endParaRPr lang="en-US" altLang="ko-KR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spcBef>
                <a:spcPts val="500"/>
              </a:spcBef>
            </a:pP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6~10</a:t>
            </a: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월에 낮은 값을 나타내고</a:t>
            </a:r>
            <a:r>
              <a:rPr lang="en-US" altLang="ko-KR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en-US" altLang="ko-KR" sz="1200" dirty="0">
                <a:solidFill>
                  <a:schemeClr val="tx1"/>
                </a:solidFill>
                <a:highlight>
                  <a:srgbClr val="BADBA5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1~5</a:t>
            </a:r>
            <a:r>
              <a:rPr lang="ko-KR" altLang="en-US" sz="1200" dirty="0">
                <a:solidFill>
                  <a:schemeClr val="tx1"/>
                </a:solidFill>
                <a:highlight>
                  <a:srgbClr val="BADBA5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</a:t>
            </a:r>
            <a:r>
              <a:rPr lang="en-US" altLang="ko-KR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</a:p>
          <a:p>
            <a:pPr algn="ctr">
              <a:spcBef>
                <a:spcPts val="500"/>
              </a:spcBef>
            </a:pPr>
            <a:r>
              <a:rPr lang="en-US" altLang="ko-KR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highlight>
                  <a:srgbClr val="BADBA5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11~12</a:t>
            </a: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월에 높은 값을 나타냄 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7865CDA1-3298-A5A3-A743-A0422FE105C8}"/>
              </a:ext>
            </a:extLst>
          </p:cNvPr>
          <p:cNvSpPr/>
          <p:nvPr/>
        </p:nvSpPr>
        <p:spPr>
          <a:xfrm>
            <a:off x="4026288" y="4750943"/>
            <a:ext cx="2834937" cy="1075017"/>
          </a:xfrm>
          <a:prstGeom prst="roundRect">
            <a:avLst/>
          </a:prstGeom>
          <a:solidFill>
            <a:srgbClr val="EEF7E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500"/>
              </a:spcBef>
            </a:pP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미세먼지</a:t>
            </a:r>
            <a:r>
              <a:rPr lang="en-US" altLang="ko-KR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녹색</a:t>
            </a:r>
            <a:r>
              <a:rPr lang="en-US" altLang="ko-KR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 </a:t>
            </a: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농도가 새벽 시간대에 가장</a:t>
            </a:r>
            <a:endParaRPr lang="en-US" altLang="ko-KR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spcBef>
                <a:spcPts val="500"/>
              </a:spcBef>
            </a:pP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낮고</a:t>
            </a:r>
            <a:r>
              <a:rPr lang="en-US" altLang="ko-KR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highlight>
                  <a:srgbClr val="BADBA5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정오 근처</a:t>
            </a: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가장 높은 값을 나타냄</a:t>
            </a:r>
          </a:p>
        </p:txBody>
      </p:sp>
      <p:pic>
        <p:nvPicPr>
          <p:cNvPr id="75" name="Picture 4" descr=" ">
            <a:extLst>
              <a:ext uri="{FF2B5EF4-FFF2-40B4-BE49-F238E27FC236}">
                <a16:creationId xmlns:a16="http://schemas.microsoft.com/office/drawing/2014/main" id="{38EA492A-93D4-B91F-811D-75E573416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726" y="3824645"/>
            <a:ext cx="225755" cy="22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6" descr=" ">
            <a:extLst>
              <a:ext uri="{FF2B5EF4-FFF2-40B4-BE49-F238E27FC236}">
                <a16:creationId xmlns:a16="http://schemas.microsoft.com/office/drawing/2014/main" id="{B9188019-BB99-D8C8-D892-9BC4BB3A5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067246" y="3804325"/>
            <a:ext cx="225757" cy="225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" descr=" ">
            <a:extLst>
              <a:ext uri="{FF2B5EF4-FFF2-40B4-BE49-F238E27FC236}">
                <a16:creationId xmlns:a16="http://schemas.microsoft.com/office/drawing/2014/main" id="{D73A346D-B268-01B3-B977-A13A03554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725" y="5862558"/>
            <a:ext cx="225755" cy="22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6" descr=" ">
            <a:extLst>
              <a:ext uri="{FF2B5EF4-FFF2-40B4-BE49-F238E27FC236}">
                <a16:creationId xmlns:a16="http://schemas.microsoft.com/office/drawing/2014/main" id="{AECDDF1A-3179-7EDB-82AE-C7AC16E66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067245" y="5872718"/>
            <a:ext cx="225757" cy="225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B231605A-D2F5-1A32-69EC-352C6BE609B1}"/>
              </a:ext>
            </a:extLst>
          </p:cNvPr>
          <p:cNvSpPr txBox="1"/>
          <p:nvPr/>
        </p:nvSpPr>
        <p:spPr>
          <a:xfrm>
            <a:off x="4233969" y="4001528"/>
            <a:ext cx="234278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1~5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11~12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월의 인구밀집도가 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6~10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월의 인구밀집도보다 </a:t>
            </a:r>
            <a:endParaRPr lang="en-US" altLang="ko-KR" sz="1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중요하다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!</a:t>
            </a:r>
            <a:endParaRPr lang="ko-KR" altLang="en-US" sz="1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F83DD80-A7CC-A06C-8939-682E93EE1BE7}"/>
              </a:ext>
            </a:extLst>
          </p:cNvPr>
          <p:cNvSpPr txBox="1"/>
          <p:nvPr/>
        </p:nvSpPr>
        <p:spPr>
          <a:xfrm>
            <a:off x="4162848" y="5904315"/>
            <a:ext cx="250951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낮 시간대의 인구밀집도가</a:t>
            </a:r>
            <a:endParaRPr lang="en-US" altLang="ko-KR" sz="1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밤 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새벽 시간대의 인구밀집도보다 중요하다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!</a:t>
            </a:r>
            <a:endParaRPr lang="ko-KR" altLang="en-US" sz="1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81" name="Picture 2" descr="(Українська) Про автоматизовані системи контролю (АСК) викидів ...">
            <a:extLst>
              <a:ext uri="{FF2B5EF4-FFF2-40B4-BE49-F238E27FC236}">
                <a16:creationId xmlns:a16="http://schemas.microsoft.com/office/drawing/2014/main" id="{3FE09BD7-FE54-FCB3-D226-B0F5B6FE1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22" y="2115200"/>
            <a:ext cx="322396" cy="322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직사각형 82">
            <a:extLst>
              <a:ext uri="{FF2B5EF4-FFF2-40B4-BE49-F238E27FC236}">
                <a16:creationId xmlns:a16="http://schemas.microsoft.com/office/drawing/2014/main" id="{AB45ADA6-0721-0F20-3292-3EE3DC32C77A}"/>
              </a:ext>
            </a:extLst>
          </p:cNvPr>
          <p:cNvSpPr/>
          <p:nvPr/>
        </p:nvSpPr>
        <p:spPr>
          <a:xfrm>
            <a:off x="7463720" y="2199853"/>
            <a:ext cx="2564200" cy="186646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500"/>
              </a:spcBef>
            </a:pPr>
            <a:r>
              <a:rPr lang="ko-KR" altLang="en-US" sz="15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광진구 지역별 미세먼지 분포</a:t>
            </a:r>
          </a:p>
        </p:txBody>
      </p:sp>
      <p:pic>
        <p:nvPicPr>
          <p:cNvPr id="91" name="그림 90">
            <a:extLst>
              <a:ext uri="{FF2B5EF4-FFF2-40B4-BE49-F238E27FC236}">
                <a16:creationId xmlns:a16="http://schemas.microsoft.com/office/drawing/2014/main" id="{E252FE02-8BCC-442C-8219-9E84D30C96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00155" y="2452578"/>
            <a:ext cx="4255257" cy="254201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7BB52C1F-3ED4-F31C-FE9A-48A7E88750AA}"/>
              </a:ext>
            </a:extLst>
          </p:cNvPr>
          <p:cNvSpPr/>
          <p:nvPr/>
        </p:nvSpPr>
        <p:spPr>
          <a:xfrm>
            <a:off x="8156788" y="5236799"/>
            <a:ext cx="2834937" cy="812681"/>
          </a:xfrm>
          <a:prstGeom prst="roundRect">
            <a:avLst/>
          </a:prstGeom>
          <a:solidFill>
            <a:srgbClr val="EEF7E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500"/>
              </a:spcBef>
            </a:pPr>
            <a:r>
              <a:rPr lang="ko-KR" altLang="en-US" sz="1200" dirty="0">
                <a:solidFill>
                  <a:schemeClr val="tx1"/>
                </a:solidFill>
                <a:highlight>
                  <a:srgbClr val="BADBA5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자양</a:t>
            </a:r>
            <a:r>
              <a:rPr lang="en-US" altLang="ko-KR" sz="1200" dirty="0">
                <a:solidFill>
                  <a:schemeClr val="tx1"/>
                </a:solidFill>
                <a:highlight>
                  <a:srgbClr val="BADBA5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r>
              <a:rPr lang="ko-KR" altLang="en-US" sz="1200" dirty="0">
                <a:solidFill>
                  <a:schemeClr val="tx1"/>
                </a:solidFill>
                <a:highlight>
                  <a:srgbClr val="BADBA5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동</a:t>
            </a:r>
            <a:r>
              <a:rPr lang="en-US" altLang="ko-KR" sz="1200" dirty="0">
                <a:solidFill>
                  <a:schemeClr val="tx1"/>
                </a:solidFill>
                <a:highlight>
                  <a:srgbClr val="BADBA5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highlight>
                  <a:srgbClr val="BADBA5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구의</a:t>
            </a:r>
            <a:r>
              <a:rPr lang="en-US" altLang="ko-KR" sz="1200" dirty="0">
                <a:solidFill>
                  <a:schemeClr val="tx1"/>
                </a:solidFill>
                <a:highlight>
                  <a:srgbClr val="BADBA5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r>
              <a:rPr lang="ko-KR" altLang="en-US" sz="1200" dirty="0">
                <a:solidFill>
                  <a:schemeClr val="tx1"/>
                </a:solidFill>
                <a:highlight>
                  <a:srgbClr val="BADBA5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동</a:t>
            </a:r>
            <a:r>
              <a:rPr lang="en-US" altLang="ko-KR" sz="1200" dirty="0">
                <a:solidFill>
                  <a:schemeClr val="tx1"/>
                </a:solidFill>
                <a:highlight>
                  <a:srgbClr val="BADBA5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highlight>
                  <a:srgbClr val="BADBA5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광장동 </a:t>
            </a: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등이 높은 미세먼지 농도를 띄고</a:t>
            </a:r>
            <a:r>
              <a:rPr lang="en-US" altLang="ko-KR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화양동</a:t>
            </a:r>
            <a:r>
              <a:rPr lang="en-US" altLang="ko-KR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능동</a:t>
            </a:r>
            <a:r>
              <a:rPr lang="en-US" altLang="ko-KR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중곡</a:t>
            </a:r>
            <a:r>
              <a:rPr lang="en-US" altLang="ko-KR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동 등이 낮은 미세먼지 농도를 나타냄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1A2C5FBE-644F-35D0-7A87-10AE985DEF9A}"/>
              </a:ext>
            </a:extLst>
          </p:cNvPr>
          <p:cNvSpPr/>
          <p:nvPr/>
        </p:nvSpPr>
        <p:spPr>
          <a:xfrm>
            <a:off x="1251929" y="1310724"/>
            <a:ext cx="6211791" cy="706918"/>
          </a:xfrm>
          <a:prstGeom prst="roundRect">
            <a:avLst/>
          </a:prstGeom>
          <a:noFill/>
          <a:ln w="2540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spcBef>
                <a:spcPts val="300"/>
              </a:spcBef>
            </a:pP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서울시에서 설치한 미세먼지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온도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습도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소음 등의 여러 데이터를 수집하는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IoT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센서</a:t>
            </a: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just">
              <a:spcBef>
                <a:spcPts val="500"/>
              </a:spcBef>
            </a:pP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서울 전역에 총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1100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설치되어 있어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각 행정동 단위로 미세먼지 농도 데이터를 수집할 수 있음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2F072431-BD4E-4258-5A1A-163ECF9DFB86}"/>
              </a:ext>
            </a:extLst>
          </p:cNvPr>
          <p:cNvSpPr/>
          <p:nvPr/>
        </p:nvSpPr>
        <p:spPr>
          <a:xfrm>
            <a:off x="1487252" y="1026678"/>
            <a:ext cx="2302428" cy="402884"/>
          </a:xfrm>
          <a:prstGeom prst="roundRect">
            <a:avLst/>
          </a:prstGeom>
          <a:solidFill>
            <a:srgbClr val="85C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Smart Seoul Data of Things (S-DoT)</a:t>
            </a:r>
            <a:endParaRPr lang="ko-KR" altLang="en-US" sz="12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95" name="Picture 6" descr=" ">
            <a:extLst>
              <a:ext uri="{FF2B5EF4-FFF2-40B4-BE49-F238E27FC236}">
                <a16:creationId xmlns:a16="http://schemas.microsoft.com/office/drawing/2014/main" id="{92680773-E9BA-81D1-C446-A2A92957A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505" y="1430124"/>
            <a:ext cx="191109" cy="19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6" descr=" ">
            <a:extLst>
              <a:ext uri="{FF2B5EF4-FFF2-40B4-BE49-F238E27FC236}">
                <a16:creationId xmlns:a16="http://schemas.microsoft.com/office/drawing/2014/main" id="{428DA2EC-A633-210B-6660-94452CDF6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665" y="1684124"/>
            <a:ext cx="191109" cy="19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202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9675E-8506-8D5F-1FBE-89EFE8726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228" y="291336"/>
            <a:ext cx="9508670" cy="522693"/>
          </a:xfrm>
        </p:spPr>
        <p:txBody>
          <a:bodyPr>
            <a:normAutofit/>
          </a:bodyPr>
          <a:lstStyle/>
          <a:p>
            <a:r>
              <a:rPr lang="ko-KR" altLang="en-US" sz="300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하늘가</a:t>
            </a:r>
            <a:r>
              <a:rPr lang="ko-KR" alt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입지 후보 선정</a:t>
            </a:r>
          </a:p>
        </p:txBody>
      </p:sp>
      <p:sp>
        <p:nvSpPr>
          <p:cNvPr id="4" name="외곽선2">
            <a:extLst>
              <a:ext uri="{FF2B5EF4-FFF2-40B4-BE49-F238E27FC236}">
                <a16:creationId xmlns:a16="http://schemas.microsoft.com/office/drawing/2014/main" id="{2DB774E2-4CE6-0DA5-2C0C-3BB66CA1F94B}"/>
              </a:ext>
            </a:extLst>
          </p:cNvPr>
          <p:cNvSpPr/>
          <p:nvPr/>
        </p:nvSpPr>
        <p:spPr>
          <a:xfrm>
            <a:off x="170329" y="76200"/>
            <a:ext cx="11851342" cy="67056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외곽선1">
            <a:extLst>
              <a:ext uri="{FF2B5EF4-FFF2-40B4-BE49-F238E27FC236}">
                <a16:creationId xmlns:a16="http://schemas.microsoft.com/office/drawing/2014/main" id="{5927FC3A-E3B6-B745-728D-C9A65D2239B7}"/>
              </a:ext>
            </a:extLst>
          </p:cNvPr>
          <p:cNvSpPr/>
          <p:nvPr/>
        </p:nvSpPr>
        <p:spPr>
          <a:xfrm>
            <a:off x="253253" y="165846"/>
            <a:ext cx="11685494" cy="6526307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</a:t>
            </a:r>
            <a:r>
              <a:rPr lang="ko-KR" altLang="en-US" sz="1800" dirty="0"/>
              <a:t>제목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FA4690-E598-5286-61C8-F8B2B538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15400" y="6278936"/>
            <a:ext cx="2743200" cy="365125"/>
          </a:xfrm>
        </p:spPr>
        <p:txBody>
          <a:bodyPr/>
          <a:lstStyle/>
          <a:p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팀 </a:t>
            </a:r>
            <a:r>
              <a:rPr lang="ko-KR" altLang="en-US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최강코르키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#</a:t>
            </a:r>
            <a:fld id="{F62617EF-3902-4FD4-A299-BD8995A267FE}" type="slidenum">
              <a:rPr lang="ko-KR" altLang="en-US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6</a:t>
            </a:fld>
            <a:endParaRPr lang="ko-KR" altLang="en-US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A01F270-F402-0D9A-C901-341C6A602162}"/>
              </a:ext>
            </a:extLst>
          </p:cNvPr>
          <p:cNvGrpSpPr/>
          <p:nvPr/>
        </p:nvGrpSpPr>
        <p:grpSpPr>
          <a:xfrm>
            <a:off x="11620137" y="233045"/>
            <a:ext cx="231503" cy="1253419"/>
            <a:chOff x="11353257" y="360000"/>
            <a:chExt cx="397143" cy="2016000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F236450-6DE8-6532-25B1-A33A2FD144F3}"/>
                </a:ext>
              </a:extLst>
            </p:cNvPr>
            <p:cNvGrpSpPr/>
            <p:nvPr/>
          </p:nvGrpSpPr>
          <p:grpSpPr>
            <a:xfrm>
              <a:off x="11353257" y="360000"/>
              <a:ext cx="396000" cy="396000"/>
              <a:chOff x="2818053" y="599056"/>
              <a:chExt cx="2776361" cy="2776361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E9CB8080-9971-983C-BF1C-AA9953724F12}"/>
                  </a:ext>
                </a:extLst>
              </p:cNvPr>
              <p:cNvSpPr/>
              <p:nvPr/>
            </p:nvSpPr>
            <p:spPr>
              <a:xfrm>
                <a:off x="3300698" y="1103849"/>
                <a:ext cx="1861852" cy="1845341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" name="Picture 20" descr="White circle icon - Free white shape icons">
                <a:extLst>
                  <a:ext uri="{FF2B5EF4-FFF2-40B4-BE49-F238E27FC236}">
                    <a16:creationId xmlns:a16="http://schemas.microsoft.com/office/drawing/2014/main" id="{74BA52F8-6242-4226-8683-D85B640E46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8053" y="599056"/>
                <a:ext cx="2776361" cy="27763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70C2E42-BEDD-18C9-5F8B-D15C83C1A2B4}"/>
                </a:ext>
              </a:extLst>
            </p:cNvPr>
            <p:cNvGrpSpPr/>
            <p:nvPr/>
          </p:nvGrpSpPr>
          <p:grpSpPr>
            <a:xfrm>
              <a:off x="11353257" y="684000"/>
              <a:ext cx="396000" cy="396000"/>
              <a:chOff x="2821860" y="599056"/>
              <a:chExt cx="2776361" cy="2776361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CD7F5FE4-68D3-A670-BA4D-D365ECB1EDE4}"/>
                  </a:ext>
                </a:extLst>
              </p:cNvPr>
              <p:cNvSpPr/>
              <p:nvPr/>
            </p:nvSpPr>
            <p:spPr>
              <a:xfrm>
                <a:off x="3246120" y="1119483"/>
                <a:ext cx="1920240" cy="18434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3" name="Picture 20" descr="White circle icon - Free white shape icons">
                <a:extLst>
                  <a:ext uri="{FF2B5EF4-FFF2-40B4-BE49-F238E27FC236}">
                    <a16:creationId xmlns:a16="http://schemas.microsoft.com/office/drawing/2014/main" id="{162588A7-7DAB-10F7-173B-C71D589D3E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21860" y="599056"/>
                <a:ext cx="2776361" cy="27763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57D66992-76D3-1840-A2EA-F13520B51D4F}"/>
                </a:ext>
              </a:extLst>
            </p:cNvPr>
            <p:cNvGrpSpPr/>
            <p:nvPr/>
          </p:nvGrpSpPr>
          <p:grpSpPr>
            <a:xfrm>
              <a:off x="11354400" y="1008000"/>
              <a:ext cx="396000" cy="396000"/>
              <a:chOff x="2821860" y="599056"/>
              <a:chExt cx="2776361" cy="2776361"/>
            </a:xfrm>
          </p:grpSpPr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C27FB6F1-E780-573C-774A-40735D029CC1}"/>
                  </a:ext>
                </a:extLst>
              </p:cNvPr>
              <p:cNvSpPr/>
              <p:nvPr/>
            </p:nvSpPr>
            <p:spPr>
              <a:xfrm>
                <a:off x="3246120" y="1119483"/>
                <a:ext cx="1920240" cy="18434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6" name="Picture 20" descr="White circle icon - Free white shape icons">
                <a:extLst>
                  <a:ext uri="{FF2B5EF4-FFF2-40B4-BE49-F238E27FC236}">
                    <a16:creationId xmlns:a16="http://schemas.microsoft.com/office/drawing/2014/main" id="{C5D95127-3716-FDBE-8CCC-B20E8FAE510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21860" y="599056"/>
                <a:ext cx="2776361" cy="27763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C06CDD7-C7B1-F4A4-E046-B0F37C0B7992}"/>
                </a:ext>
              </a:extLst>
            </p:cNvPr>
            <p:cNvGrpSpPr/>
            <p:nvPr/>
          </p:nvGrpSpPr>
          <p:grpSpPr>
            <a:xfrm>
              <a:off x="11353257" y="1332000"/>
              <a:ext cx="396000" cy="396000"/>
              <a:chOff x="2821860" y="599056"/>
              <a:chExt cx="2776361" cy="2776361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1B3D1F7F-C9F4-D707-5149-72ED6B4E2D5B}"/>
                  </a:ext>
                </a:extLst>
              </p:cNvPr>
              <p:cNvSpPr/>
              <p:nvPr/>
            </p:nvSpPr>
            <p:spPr>
              <a:xfrm>
                <a:off x="3246120" y="1119483"/>
                <a:ext cx="1920240" cy="18434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9" name="Picture 20" descr="White circle icon - Free white shape icons">
                <a:extLst>
                  <a:ext uri="{FF2B5EF4-FFF2-40B4-BE49-F238E27FC236}">
                    <a16:creationId xmlns:a16="http://schemas.microsoft.com/office/drawing/2014/main" id="{F69A16CD-B0C2-EA34-0D5E-F4515A13D1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21860" y="599056"/>
                <a:ext cx="2776361" cy="27763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2BA0A493-B0E9-C018-A4B2-0F586A6C3504}"/>
                </a:ext>
              </a:extLst>
            </p:cNvPr>
            <p:cNvGrpSpPr/>
            <p:nvPr/>
          </p:nvGrpSpPr>
          <p:grpSpPr>
            <a:xfrm>
              <a:off x="11354400" y="1656000"/>
              <a:ext cx="396000" cy="396000"/>
              <a:chOff x="2821860" y="599056"/>
              <a:chExt cx="2776361" cy="2776361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5CA5E6F6-638F-4B0E-4F38-B6E49D9870B4}"/>
                  </a:ext>
                </a:extLst>
              </p:cNvPr>
              <p:cNvSpPr/>
              <p:nvPr/>
            </p:nvSpPr>
            <p:spPr>
              <a:xfrm>
                <a:off x="3246120" y="1119483"/>
                <a:ext cx="1920240" cy="18434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2" name="Picture 20" descr="White circle icon - Free white shape icons">
                <a:extLst>
                  <a:ext uri="{FF2B5EF4-FFF2-40B4-BE49-F238E27FC236}">
                    <a16:creationId xmlns:a16="http://schemas.microsoft.com/office/drawing/2014/main" id="{86456CF1-4D4F-0993-FDA2-4863862C0C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21860" y="599056"/>
                <a:ext cx="2776361" cy="27763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CDA81CDD-9C59-AB93-FC97-F25DBFA413BE}"/>
                </a:ext>
              </a:extLst>
            </p:cNvPr>
            <p:cNvGrpSpPr/>
            <p:nvPr/>
          </p:nvGrpSpPr>
          <p:grpSpPr>
            <a:xfrm>
              <a:off x="11354400" y="1980000"/>
              <a:ext cx="396000" cy="396000"/>
              <a:chOff x="2821860" y="599056"/>
              <a:chExt cx="2776361" cy="2776361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33803D7B-18C6-55A0-B77D-2A57200A56FF}"/>
                  </a:ext>
                </a:extLst>
              </p:cNvPr>
              <p:cNvSpPr/>
              <p:nvPr/>
            </p:nvSpPr>
            <p:spPr>
              <a:xfrm>
                <a:off x="3246120" y="1119483"/>
                <a:ext cx="1920240" cy="18434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5" name="Picture 20" descr="White circle icon - Free white shape icons">
                <a:extLst>
                  <a:ext uri="{FF2B5EF4-FFF2-40B4-BE49-F238E27FC236}">
                    <a16:creationId xmlns:a16="http://schemas.microsoft.com/office/drawing/2014/main" id="{11831A15-2EFE-BACE-24FF-336B63238A1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21860" y="599056"/>
                <a:ext cx="2776361" cy="27763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33" name="광진구">
            <a:extLst>
              <a:ext uri="{FF2B5EF4-FFF2-40B4-BE49-F238E27FC236}">
                <a16:creationId xmlns:a16="http://schemas.microsoft.com/office/drawing/2014/main" id="{64CBFAE6-4868-5EBD-1A53-B1A613ABD1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635" y="213360"/>
            <a:ext cx="1757081" cy="619862"/>
          </a:xfrm>
          <a:prstGeom prst="rect">
            <a:avLst/>
          </a:prstGeom>
        </p:spPr>
      </p:pic>
      <p:sp>
        <p:nvSpPr>
          <p:cNvPr id="34" name="아랫줄">
            <a:extLst>
              <a:ext uri="{FF2B5EF4-FFF2-40B4-BE49-F238E27FC236}">
                <a16:creationId xmlns:a16="http://schemas.microsoft.com/office/drawing/2014/main" id="{9C426DF2-35DE-A3D9-7CD0-2A092173D7AF}"/>
              </a:ext>
            </a:extLst>
          </p:cNvPr>
          <p:cNvSpPr/>
          <p:nvPr/>
        </p:nvSpPr>
        <p:spPr>
          <a:xfrm>
            <a:off x="939746" y="857752"/>
            <a:ext cx="10510574" cy="4571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20000"/>
                  <a:lumOff val="8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C4012BCA-528E-CC09-2B0C-BDABE03D2E59}"/>
              </a:ext>
            </a:extLst>
          </p:cNvPr>
          <p:cNvGrpSpPr/>
          <p:nvPr/>
        </p:nvGrpSpPr>
        <p:grpSpPr>
          <a:xfrm>
            <a:off x="187511" y="86932"/>
            <a:ext cx="1001517" cy="1458081"/>
            <a:chOff x="362101" y="429027"/>
            <a:chExt cx="1628365" cy="185447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F4A3FA3-B34F-4A86-D78A-7D1109BB2469}"/>
                </a:ext>
              </a:extLst>
            </p:cNvPr>
            <p:cNvSpPr txBox="1"/>
            <p:nvPr/>
          </p:nvSpPr>
          <p:spPr>
            <a:xfrm>
              <a:off x="478925" y="429027"/>
              <a:ext cx="1005786" cy="1291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>
                  <a:ln w="381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3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95DDDAE-4629-8DB2-5EAF-6560B2F30141}"/>
                </a:ext>
              </a:extLst>
            </p:cNvPr>
            <p:cNvSpPr txBox="1"/>
            <p:nvPr/>
          </p:nvSpPr>
          <p:spPr>
            <a:xfrm>
              <a:off x="362101" y="1461461"/>
              <a:ext cx="1628365" cy="822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accent1">
                      <a:lumMod val="50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미세먼지</a:t>
              </a:r>
              <a:endParaRPr lang="en-US" altLang="ko-KR" sz="1200" dirty="0">
                <a:solidFill>
                  <a:schemeClr val="accent1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accent1">
                      <a:lumMod val="50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노출량 분석</a:t>
              </a:r>
            </a:p>
            <a:p>
              <a:pPr algn="ctr"/>
              <a:endParaRPr lang="ko-KR" altLang="en-US" sz="1200" dirty="0">
                <a:solidFill>
                  <a:schemeClr val="accent1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EF5B7C6C-176E-F567-CC7A-E1D975BF9D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2104568"/>
            <a:ext cx="6393396" cy="17497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20A4BA28-7149-488A-8CF8-A54D627E571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0495"/>
          <a:stretch/>
        </p:blipFill>
        <p:spPr>
          <a:xfrm>
            <a:off x="1158312" y="5115279"/>
            <a:ext cx="5143571" cy="11882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9" name="Picture 16" descr=" ">
            <a:extLst>
              <a:ext uri="{FF2B5EF4-FFF2-40B4-BE49-F238E27FC236}">
                <a16:creationId xmlns:a16="http://schemas.microsoft.com/office/drawing/2014/main" id="{92DAC9B1-3F81-8C91-787F-34BA0D5E7C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52"/>
          <a:stretch/>
        </p:blipFill>
        <p:spPr bwMode="auto">
          <a:xfrm>
            <a:off x="1488893" y="4091259"/>
            <a:ext cx="253687" cy="503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6" descr=" ">
            <a:extLst>
              <a:ext uri="{FF2B5EF4-FFF2-40B4-BE49-F238E27FC236}">
                <a16:creationId xmlns:a16="http://schemas.microsoft.com/office/drawing/2014/main" id="{3BEF4856-36B3-69F5-7BED-F4EDC3B8F2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60"/>
          <a:stretch/>
        </p:blipFill>
        <p:spPr bwMode="auto">
          <a:xfrm>
            <a:off x="5985138" y="4111103"/>
            <a:ext cx="221723" cy="50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48D25B8F-CBDB-B9DE-4F48-A0837B916539}"/>
              </a:ext>
            </a:extLst>
          </p:cNvPr>
          <p:cNvSpPr txBox="1"/>
          <p:nvPr/>
        </p:nvSpPr>
        <p:spPr>
          <a:xfrm>
            <a:off x="1686270" y="4028223"/>
            <a:ext cx="4298868" cy="82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>
              <a:lnSpc>
                <a:spcPct val="150000"/>
              </a:lnSpc>
              <a:buAutoNum type="arabicPeriod"/>
            </a:pP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시간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행정동 정보를 이용하여 알맞은 미세먼지 데이터 탐색 </a:t>
            </a:r>
            <a:endParaRPr lang="en-US" altLang="ko-KR" sz="11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28600" indent="-228600" algn="ctr">
              <a:lnSpc>
                <a:spcPct val="150000"/>
              </a:lnSpc>
              <a:buAutoNum type="arabicPeriod"/>
            </a:pP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해당 미세먼지 데이터를 승하차 데이터에 곱한 값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총 노출량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도출</a:t>
            </a:r>
            <a:endParaRPr lang="en-US" altLang="ko-KR" sz="11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ko-KR" altLang="en-US" sz="11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2C77C30-8696-167A-F43E-B68F423448B5}"/>
              </a:ext>
            </a:extLst>
          </p:cNvPr>
          <p:cNvSpPr/>
          <p:nvPr/>
        </p:nvSpPr>
        <p:spPr>
          <a:xfrm>
            <a:off x="253253" y="1818062"/>
            <a:ext cx="1910376" cy="186646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500"/>
              </a:spcBef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버스 승하차 데이터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C9DFBAA-2857-CFCE-F3CF-48F0616CA83E}"/>
              </a:ext>
            </a:extLst>
          </p:cNvPr>
          <p:cNvSpPr/>
          <p:nvPr/>
        </p:nvSpPr>
        <p:spPr>
          <a:xfrm>
            <a:off x="571214" y="4788689"/>
            <a:ext cx="3264490" cy="262773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500"/>
              </a:spcBef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미세먼지 데이터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참조 테이블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00757CD0-7D9A-FBFB-714D-EC0967442CA8}"/>
              </a:ext>
            </a:extLst>
          </p:cNvPr>
          <p:cNvSpPr/>
          <p:nvPr/>
        </p:nvSpPr>
        <p:spPr>
          <a:xfrm>
            <a:off x="7511560" y="1175406"/>
            <a:ext cx="3837160" cy="3682468"/>
          </a:xfrm>
          <a:prstGeom prst="roundRect">
            <a:avLst/>
          </a:prstGeom>
          <a:noFill/>
          <a:ln w="2540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F4525842-49CD-3D82-35F6-C8486B0F0F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96875" y="1285021"/>
            <a:ext cx="2707225" cy="18255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CE2BE13C-54F1-EA41-DB3C-F619AF4A7B52}"/>
              </a:ext>
            </a:extLst>
          </p:cNvPr>
          <p:cNvSpPr/>
          <p:nvPr/>
        </p:nvSpPr>
        <p:spPr>
          <a:xfrm>
            <a:off x="7885107" y="3371583"/>
            <a:ext cx="3240670" cy="553771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500"/>
              </a:spcBef>
            </a:pPr>
            <a:r>
              <a:rPr lang="en-US" altLang="ko-KR" sz="1200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Blue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미세먼지 농도 적용 전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(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승하차량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pPr algn="ctr">
              <a:spcBef>
                <a:spcPts val="500"/>
              </a:spcBef>
            </a:pPr>
            <a:r>
              <a:rPr lang="en-US" altLang="ko-KR" sz="12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Red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미세먼지 농도 적용 후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(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승하차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*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미세먼지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964CD81-5C56-0712-6ACE-5398413E08D9}"/>
              </a:ext>
            </a:extLst>
          </p:cNvPr>
          <p:cNvSpPr/>
          <p:nvPr/>
        </p:nvSpPr>
        <p:spPr>
          <a:xfrm>
            <a:off x="7818242" y="3156082"/>
            <a:ext cx="3264490" cy="262773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500"/>
              </a:spcBef>
            </a:pP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시간대별 승하차량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7B3EB12-A9DD-56C6-9515-B40D408EE236}"/>
              </a:ext>
            </a:extLst>
          </p:cNvPr>
          <p:cNvSpPr txBox="1"/>
          <p:nvPr/>
        </p:nvSpPr>
        <p:spPr>
          <a:xfrm>
            <a:off x="7662014" y="4028223"/>
            <a:ext cx="3536252" cy="575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미세먼지 데이터분석에서 얻은 통찰과 같이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낮 시간의 인구 밀집도가 높게 반영되고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밤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– 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새벽시간이 적게 반영됨</a:t>
            </a:r>
          </a:p>
        </p:txBody>
      </p:sp>
      <p:pic>
        <p:nvPicPr>
          <p:cNvPr id="62" name="Picture 6" descr=" ">
            <a:extLst>
              <a:ext uri="{FF2B5EF4-FFF2-40B4-BE49-F238E27FC236}">
                <a16:creationId xmlns:a16="http://schemas.microsoft.com/office/drawing/2014/main" id="{E7DEE7B4-6ACA-0DCE-DCAC-BEA47B220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584123" y="3908628"/>
            <a:ext cx="225757" cy="225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 ">
            <a:extLst>
              <a:ext uri="{FF2B5EF4-FFF2-40B4-BE49-F238E27FC236}">
                <a16:creationId xmlns:a16="http://schemas.microsoft.com/office/drawing/2014/main" id="{539E2667-6D2F-4099-0037-01426D8CF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5388" y="3925354"/>
            <a:ext cx="225755" cy="22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58A68EE1-72EC-5945-3615-4B8D6020BCF4}"/>
              </a:ext>
            </a:extLst>
          </p:cNvPr>
          <p:cNvSpPr txBox="1"/>
          <p:nvPr/>
        </p:nvSpPr>
        <p:spPr>
          <a:xfrm>
            <a:off x="7049852" y="5102913"/>
            <a:ext cx="4298868" cy="1353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※ 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미세먼지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초미세먼지 보정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</a:p>
          <a:p>
            <a:pPr algn="just"/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S-DoT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에서 관측된 미세먼지 농도와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광진구 대기 관측소에서 관측된 미세먼지 농도를 역거리 가중 보간법을 이용해 보정한 값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endParaRPr lang="ko-KR" altLang="en-US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4100" name="Picture 4" descr=" ">
            <a:extLst>
              <a:ext uri="{FF2B5EF4-FFF2-40B4-BE49-F238E27FC236}">
                <a16:creationId xmlns:a16="http://schemas.microsoft.com/office/drawing/2014/main" id="{404CC246-37D6-A727-A13A-5E2CBD000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013603">
            <a:off x="6307583" y="4584586"/>
            <a:ext cx="926073" cy="926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(Українська) Про автоматизовані системи контролю (АСК) викидів ...">
            <a:extLst>
              <a:ext uri="{FF2B5EF4-FFF2-40B4-BE49-F238E27FC236}">
                <a16:creationId xmlns:a16="http://schemas.microsoft.com/office/drawing/2014/main" id="{75617A70-B4D8-D7FD-846B-961C57F12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913" y="1069790"/>
            <a:ext cx="322396" cy="322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직사각형 69">
            <a:extLst>
              <a:ext uri="{FF2B5EF4-FFF2-40B4-BE49-F238E27FC236}">
                <a16:creationId xmlns:a16="http://schemas.microsoft.com/office/drawing/2014/main" id="{D058D5C7-CFFA-BAFD-D293-AA0782D1E444}"/>
              </a:ext>
            </a:extLst>
          </p:cNvPr>
          <p:cNvSpPr/>
          <p:nvPr/>
        </p:nvSpPr>
        <p:spPr>
          <a:xfrm>
            <a:off x="1461111" y="1154443"/>
            <a:ext cx="2297009" cy="188378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500"/>
              </a:spcBef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총 미세먼지 흡입량 산출</a:t>
            </a:r>
          </a:p>
        </p:txBody>
      </p:sp>
    </p:spTree>
    <p:extLst>
      <p:ext uri="{BB962C8B-B14F-4D97-AF65-F5344CB8AC3E}">
        <p14:creationId xmlns:p14="http://schemas.microsoft.com/office/powerpoint/2010/main" val="1496761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9675E-8506-8D5F-1FBE-89EFE8726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228" y="291336"/>
            <a:ext cx="9508670" cy="522693"/>
          </a:xfrm>
        </p:spPr>
        <p:txBody>
          <a:bodyPr>
            <a:normAutofit/>
          </a:bodyPr>
          <a:lstStyle/>
          <a:p>
            <a:r>
              <a:rPr lang="ko-KR" altLang="en-US" sz="300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하늘가</a:t>
            </a:r>
            <a:r>
              <a:rPr lang="ko-KR" alt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입지 후보 선정</a:t>
            </a:r>
          </a:p>
        </p:txBody>
      </p:sp>
      <p:sp>
        <p:nvSpPr>
          <p:cNvPr id="4" name="외곽선2">
            <a:extLst>
              <a:ext uri="{FF2B5EF4-FFF2-40B4-BE49-F238E27FC236}">
                <a16:creationId xmlns:a16="http://schemas.microsoft.com/office/drawing/2014/main" id="{2DB774E2-4CE6-0DA5-2C0C-3BB66CA1F94B}"/>
              </a:ext>
            </a:extLst>
          </p:cNvPr>
          <p:cNvSpPr/>
          <p:nvPr/>
        </p:nvSpPr>
        <p:spPr>
          <a:xfrm>
            <a:off x="170329" y="76200"/>
            <a:ext cx="11851342" cy="67056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외곽선1">
            <a:extLst>
              <a:ext uri="{FF2B5EF4-FFF2-40B4-BE49-F238E27FC236}">
                <a16:creationId xmlns:a16="http://schemas.microsoft.com/office/drawing/2014/main" id="{5927FC3A-E3B6-B745-728D-C9A65D2239B7}"/>
              </a:ext>
            </a:extLst>
          </p:cNvPr>
          <p:cNvSpPr/>
          <p:nvPr/>
        </p:nvSpPr>
        <p:spPr>
          <a:xfrm>
            <a:off x="253253" y="165846"/>
            <a:ext cx="11685494" cy="6526307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</a:t>
            </a:r>
            <a:r>
              <a:rPr lang="ko-KR" altLang="en-US" sz="1800" dirty="0"/>
              <a:t>제목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FA4690-E598-5286-61C8-F8B2B538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15400" y="6278936"/>
            <a:ext cx="2743200" cy="365125"/>
          </a:xfrm>
        </p:spPr>
        <p:txBody>
          <a:bodyPr/>
          <a:lstStyle/>
          <a:p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팀 </a:t>
            </a:r>
            <a:r>
              <a:rPr lang="ko-KR" altLang="en-US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최강코르키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#</a:t>
            </a:r>
            <a:fld id="{F62617EF-3902-4FD4-A299-BD8995A267FE}" type="slidenum">
              <a:rPr lang="ko-KR" altLang="en-US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7</a:t>
            </a:fld>
            <a:endParaRPr lang="ko-KR" altLang="en-US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A01F270-F402-0D9A-C901-341C6A602162}"/>
              </a:ext>
            </a:extLst>
          </p:cNvPr>
          <p:cNvGrpSpPr/>
          <p:nvPr/>
        </p:nvGrpSpPr>
        <p:grpSpPr>
          <a:xfrm>
            <a:off x="11620137" y="233045"/>
            <a:ext cx="231503" cy="1253419"/>
            <a:chOff x="11353257" y="360000"/>
            <a:chExt cx="397143" cy="2016000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F236450-6DE8-6532-25B1-A33A2FD144F3}"/>
                </a:ext>
              </a:extLst>
            </p:cNvPr>
            <p:cNvGrpSpPr/>
            <p:nvPr/>
          </p:nvGrpSpPr>
          <p:grpSpPr>
            <a:xfrm>
              <a:off x="11353257" y="360000"/>
              <a:ext cx="396000" cy="396000"/>
              <a:chOff x="2818053" y="599056"/>
              <a:chExt cx="2776361" cy="2776361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E9CB8080-9971-983C-BF1C-AA9953724F12}"/>
                  </a:ext>
                </a:extLst>
              </p:cNvPr>
              <p:cNvSpPr/>
              <p:nvPr/>
            </p:nvSpPr>
            <p:spPr>
              <a:xfrm>
                <a:off x="3300698" y="1103849"/>
                <a:ext cx="1861852" cy="1845341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" name="Picture 20" descr="White circle icon - Free white shape icons">
                <a:extLst>
                  <a:ext uri="{FF2B5EF4-FFF2-40B4-BE49-F238E27FC236}">
                    <a16:creationId xmlns:a16="http://schemas.microsoft.com/office/drawing/2014/main" id="{74BA52F8-6242-4226-8683-D85B640E46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8053" y="599056"/>
                <a:ext cx="2776361" cy="27763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70C2E42-BEDD-18C9-5F8B-D15C83C1A2B4}"/>
                </a:ext>
              </a:extLst>
            </p:cNvPr>
            <p:cNvGrpSpPr/>
            <p:nvPr/>
          </p:nvGrpSpPr>
          <p:grpSpPr>
            <a:xfrm>
              <a:off x="11353257" y="684000"/>
              <a:ext cx="396000" cy="396000"/>
              <a:chOff x="2821860" y="599056"/>
              <a:chExt cx="2776361" cy="2776361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CD7F5FE4-68D3-A670-BA4D-D365ECB1EDE4}"/>
                  </a:ext>
                </a:extLst>
              </p:cNvPr>
              <p:cNvSpPr/>
              <p:nvPr/>
            </p:nvSpPr>
            <p:spPr>
              <a:xfrm>
                <a:off x="3246120" y="1119483"/>
                <a:ext cx="1920240" cy="18434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3" name="Picture 20" descr="White circle icon - Free white shape icons">
                <a:extLst>
                  <a:ext uri="{FF2B5EF4-FFF2-40B4-BE49-F238E27FC236}">
                    <a16:creationId xmlns:a16="http://schemas.microsoft.com/office/drawing/2014/main" id="{162588A7-7DAB-10F7-173B-C71D589D3E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21860" y="599056"/>
                <a:ext cx="2776361" cy="27763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57D66992-76D3-1840-A2EA-F13520B51D4F}"/>
                </a:ext>
              </a:extLst>
            </p:cNvPr>
            <p:cNvGrpSpPr/>
            <p:nvPr/>
          </p:nvGrpSpPr>
          <p:grpSpPr>
            <a:xfrm>
              <a:off x="11354400" y="1008000"/>
              <a:ext cx="396000" cy="396000"/>
              <a:chOff x="2821860" y="599056"/>
              <a:chExt cx="2776361" cy="2776361"/>
            </a:xfrm>
          </p:grpSpPr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C27FB6F1-E780-573C-774A-40735D029CC1}"/>
                  </a:ext>
                </a:extLst>
              </p:cNvPr>
              <p:cNvSpPr/>
              <p:nvPr/>
            </p:nvSpPr>
            <p:spPr>
              <a:xfrm>
                <a:off x="3246120" y="1119483"/>
                <a:ext cx="1920240" cy="18434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6" name="Picture 20" descr="White circle icon - Free white shape icons">
                <a:extLst>
                  <a:ext uri="{FF2B5EF4-FFF2-40B4-BE49-F238E27FC236}">
                    <a16:creationId xmlns:a16="http://schemas.microsoft.com/office/drawing/2014/main" id="{C5D95127-3716-FDBE-8CCC-B20E8FAE510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21860" y="599056"/>
                <a:ext cx="2776361" cy="27763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C06CDD7-C7B1-F4A4-E046-B0F37C0B7992}"/>
                </a:ext>
              </a:extLst>
            </p:cNvPr>
            <p:cNvGrpSpPr/>
            <p:nvPr/>
          </p:nvGrpSpPr>
          <p:grpSpPr>
            <a:xfrm>
              <a:off x="11353257" y="1332000"/>
              <a:ext cx="396000" cy="396000"/>
              <a:chOff x="2821860" y="599056"/>
              <a:chExt cx="2776361" cy="2776361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1B3D1F7F-C9F4-D707-5149-72ED6B4E2D5B}"/>
                  </a:ext>
                </a:extLst>
              </p:cNvPr>
              <p:cNvSpPr/>
              <p:nvPr/>
            </p:nvSpPr>
            <p:spPr>
              <a:xfrm>
                <a:off x="3246120" y="1119483"/>
                <a:ext cx="1920240" cy="18434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9" name="Picture 20" descr="White circle icon - Free white shape icons">
                <a:extLst>
                  <a:ext uri="{FF2B5EF4-FFF2-40B4-BE49-F238E27FC236}">
                    <a16:creationId xmlns:a16="http://schemas.microsoft.com/office/drawing/2014/main" id="{F69A16CD-B0C2-EA34-0D5E-F4515A13D1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21860" y="599056"/>
                <a:ext cx="2776361" cy="27763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2BA0A493-B0E9-C018-A4B2-0F586A6C3504}"/>
                </a:ext>
              </a:extLst>
            </p:cNvPr>
            <p:cNvGrpSpPr/>
            <p:nvPr/>
          </p:nvGrpSpPr>
          <p:grpSpPr>
            <a:xfrm>
              <a:off x="11354400" y="1656000"/>
              <a:ext cx="396000" cy="396000"/>
              <a:chOff x="2821860" y="599056"/>
              <a:chExt cx="2776361" cy="2776361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5CA5E6F6-638F-4B0E-4F38-B6E49D9870B4}"/>
                  </a:ext>
                </a:extLst>
              </p:cNvPr>
              <p:cNvSpPr/>
              <p:nvPr/>
            </p:nvSpPr>
            <p:spPr>
              <a:xfrm>
                <a:off x="3246120" y="1119483"/>
                <a:ext cx="1920240" cy="18434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2" name="Picture 20" descr="White circle icon - Free white shape icons">
                <a:extLst>
                  <a:ext uri="{FF2B5EF4-FFF2-40B4-BE49-F238E27FC236}">
                    <a16:creationId xmlns:a16="http://schemas.microsoft.com/office/drawing/2014/main" id="{86456CF1-4D4F-0993-FDA2-4863862C0C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21860" y="599056"/>
                <a:ext cx="2776361" cy="27763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CDA81CDD-9C59-AB93-FC97-F25DBFA413BE}"/>
                </a:ext>
              </a:extLst>
            </p:cNvPr>
            <p:cNvGrpSpPr/>
            <p:nvPr/>
          </p:nvGrpSpPr>
          <p:grpSpPr>
            <a:xfrm>
              <a:off x="11354400" y="1980000"/>
              <a:ext cx="396000" cy="396000"/>
              <a:chOff x="2821860" y="599056"/>
              <a:chExt cx="2776361" cy="2776361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33803D7B-18C6-55A0-B77D-2A57200A56FF}"/>
                  </a:ext>
                </a:extLst>
              </p:cNvPr>
              <p:cNvSpPr/>
              <p:nvPr/>
            </p:nvSpPr>
            <p:spPr>
              <a:xfrm>
                <a:off x="3246120" y="1119483"/>
                <a:ext cx="1920240" cy="18434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5" name="Picture 20" descr="White circle icon - Free white shape icons">
                <a:extLst>
                  <a:ext uri="{FF2B5EF4-FFF2-40B4-BE49-F238E27FC236}">
                    <a16:creationId xmlns:a16="http://schemas.microsoft.com/office/drawing/2014/main" id="{11831A15-2EFE-BACE-24FF-336B63238A1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21860" y="599056"/>
                <a:ext cx="2776361" cy="27763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33" name="광진구">
            <a:extLst>
              <a:ext uri="{FF2B5EF4-FFF2-40B4-BE49-F238E27FC236}">
                <a16:creationId xmlns:a16="http://schemas.microsoft.com/office/drawing/2014/main" id="{64CBFAE6-4868-5EBD-1A53-B1A613ABD1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635" y="213360"/>
            <a:ext cx="1757081" cy="619862"/>
          </a:xfrm>
          <a:prstGeom prst="rect">
            <a:avLst/>
          </a:prstGeom>
        </p:spPr>
      </p:pic>
      <p:sp>
        <p:nvSpPr>
          <p:cNvPr id="34" name="아랫줄">
            <a:extLst>
              <a:ext uri="{FF2B5EF4-FFF2-40B4-BE49-F238E27FC236}">
                <a16:creationId xmlns:a16="http://schemas.microsoft.com/office/drawing/2014/main" id="{9C426DF2-35DE-A3D9-7CD0-2A092173D7AF}"/>
              </a:ext>
            </a:extLst>
          </p:cNvPr>
          <p:cNvSpPr/>
          <p:nvPr/>
        </p:nvSpPr>
        <p:spPr>
          <a:xfrm>
            <a:off x="939746" y="857752"/>
            <a:ext cx="10510574" cy="4571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20000"/>
                  <a:lumOff val="8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C4012BCA-528E-CC09-2B0C-BDABE03D2E59}"/>
              </a:ext>
            </a:extLst>
          </p:cNvPr>
          <p:cNvGrpSpPr/>
          <p:nvPr/>
        </p:nvGrpSpPr>
        <p:grpSpPr>
          <a:xfrm>
            <a:off x="187511" y="86932"/>
            <a:ext cx="1001517" cy="1458081"/>
            <a:chOff x="362101" y="429027"/>
            <a:chExt cx="1628365" cy="185447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F4A3FA3-B34F-4A86-D78A-7D1109BB2469}"/>
                </a:ext>
              </a:extLst>
            </p:cNvPr>
            <p:cNvSpPr txBox="1"/>
            <p:nvPr/>
          </p:nvSpPr>
          <p:spPr>
            <a:xfrm>
              <a:off x="478925" y="429027"/>
              <a:ext cx="1005786" cy="1291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>
                  <a:ln w="381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3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95DDDAE-4629-8DB2-5EAF-6560B2F30141}"/>
                </a:ext>
              </a:extLst>
            </p:cNvPr>
            <p:cNvSpPr txBox="1"/>
            <p:nvPr/>
          </p:nvSpPr>
          <p:spPr>
            <a:xfrm>
              <a:off x="362101" y="1461461"/>
              <a:ext cx="1628365" cy="822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accent1">
                      <a:lumMod val="50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미세먼지</a:t>
              </a:r>
              <a:endParaRPr lang="en-US" altLang="ko-KR" sz="1200" dirty="0">
                <a:solidFill>
                  <a:schemeClr val="accent1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accent1">
                      <a:lumMod val="50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노출량 분석</a:t>
              </a:r>
            </a:p>
            <a:p>
              <a:pPr algn="ctr"/>
              <a:endParaRPr lang="ko-KR" altLang="en-US" sz="1200" dirty="0">
                <a:solidFill>
                  <a:schemeClr val="accent1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794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1571</TotalTime>
  <Words>558</Words>
  <Application>Microsoft Office PowerPoint</Application>
  <PresentationFormat>와이드스크린</PresentationFormat>
  <Paragraphs>120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나눔스퀘어_ac</vt:lpstr>
      <vt:lpstr>나눔스퀘어_ac Bold</vt:lpstr>
      <vt:lpstr>나눔스퀘어OTF Bold</vt:lpstr>
      <vt:lpstr>나눔스퀘어OTF ExtraBold</vt:lpstr>
      <vt:lpstr>나눔스퀘어OTF_ac ExtraBold</vt:lpstr>
      <vt:lpstr>맑은 고딕</vt:lpstr>
      <vt:lpstr>Arial</vt:lpstr>
      <vt:lpstr>Office 테마</vt:lpstr>
      <vt:lpstr>광진구  미세먼지 저감시설  입지선정</vt:lpstr>
      <vt:lpstr>PowerPoint 프레젠테이션</vt:lpstr>
      <vt:lpstr>분석 순서도</vt:lpstr>
      <vt:lpstr>분석 알고리즘</vt:lpstr>
      <vt:lpstr>미세먼지 데이터 분석</vt:lpstr>
      <vt:lpstr>하늘가 입지 후보 선정</vt:lpstr>
      <vt:lpstr>하늘가 입지 후보 선정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광진구 미세먼지 저감시설 입지선정</dc:title>
  <dc:creator>배 성빈</dc:creator>
  <cp:lastModifiedBy>윤 진성</cp:lastModifiedBy>
  <cp:revision>7</cp:revision>
  <dcterms:created xsi:type="dcterms:W3CDTF">2023-05-02T22:54:42Z</dcterms:created>
  <dcterms:modified xsi:type="dcterms:W3CDTF">2023-05-04T01:12:49Z</dcterms:modified>
</cp:coreProperties>
</file>