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9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303D22"/>
                </a:solidFill>
                <a:latin typeface="Arial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BF407F2-AB01-4744-A2F7-BF9F66BC016D}" type="slidenum">
              <a:rPr lang="en-US" sz="1400" b="0" strike="noStrike" spc="-1">
                <a:solidFill>
                  <a:srgbClr val="303D22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303D22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4225" cy="3446463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12466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Pairwise Pearson's correlations between 45 phenotypes. AS, arsenic; BWT, biomass weight; CA, calcium; CD, cadmium; CO, cobalt; CU, copper; FE, iron; FLA, flag leaf area; FLL, flag leaf length; FLW, flag leaf width; FS, fertile spikelet; GPS, grain weight per spike; GVWT, grain volume weight; GY, grain yield; HI, harvest index; K, potassium; LI, lithium; LRCI, leaf rust coefficient of infection; LRIT, leaf rust infection type; LRS, leaf rust severity; MG, magnesium; MN, manganese; MO, molybdenum; NI, nickel; P, phosphorous; RB, rachis break; S, sulfur; SHI, spike harvest index; SL, spike length; SN, spikelet number; SP, sterile spikelet; SPS, seeds per spike; SRCIH, steam rust coefficient of infection at Haymana; SRCIK, stem rust coefficient of infection at Kastamonu; SRITH, stem rust infection type at Haymana; SRITK, stem rust infection type at Kastamonu; SRSH, stem rust severity at Haymana; SRSK, stem rust severity at Kastamonu; SW, spike weight; TI, titanium; YRCIH, yellow rust coefficient of infection at Haymana; YRIH, yellow rust infection type at Haymana; YRSH, yellow rust severity at Haymana; YRSK, yellow rust severity at Kastamonu; ZN, zinc</a:t>
            </a:r>
          </a:p>
          <a:p>
            <a:r>
              <a:rPr lang="en-US" sz="2000" b="0" strike="noStrike" spc="-1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Modeling multiple phenotypes in wheat using data‐driven genomic exploratory factor analysis and Bayesian network learning</a:t>
            </a:r>
          </a:p>
        </p:txBody>
      </p:sp>
      <p:pic>
        <p:nvPicPr>
          <p:cNvPr id="45" name="Logo"/>
          <p:cNvPicPr/>
          <p:nvPr/>
        </p:nvPicPr>
        <p:blipFill>
          <a:blip/>
          <a:stretch/>
        </p:blipFill>
        <p:spPr>
          <a:xfrm>
            <a:off x="4926600" y="152280"/>
            <a:ext cx="3670200" cy="355680"/>
          </a:xfrm>
          <a:prstGeom prst="rect">
            <a:avLst/>
          </a:prstGeom>
          <a:ln>
            <a:noFill/>
          </a:ln>
        </p:spPr>
      </p:pic>
      <p:sp>
        <p:nvSpPr>
          <p:cNvPr id="46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>
                <a:solidFill>
                  <a:srgbClr val="0054A6"/>
                </a:solidFill>
                <a:latin typeface="Arial"/>
              </a:rPr>
              <a:t>Plant Direct, Volume: 5, Issue: 1, First published: 25 January 2021, DOI: (10.1002/pld3.304) 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Main graphic"/>
          <p:cNvPicPr/>
          <p:nvPr/>
        </p:nvPicPr>
        <p:blipFill>
          <a:blip r:embed="rId3"/>
          <a:stretch/>
        </p:blipFill>
        <p:spPr>
          <a:xfrm>
            <a:off x="280327" y="152280"/>
            <a:ext cx="8056064" cy="623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gig graham</cp:lastModifiedBy>
  <cp:revision>1</cp:revision>
  <dcterms:modified xsi:type="dcterms:W3CDTF">2022-07-21T14:18:45Z</dcterms:modified>
  <dc:language>en-US</dc:language>
</cp:coreProperties>
</file>