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3539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25657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6845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14991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017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994039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12/12/2024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8292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30067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79745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8171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7733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6FB44-BD91-4C21-923B-3B19DFD4A4FB}"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5261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6FB44-BD91-4C21-923B-3B19DFD4A4FB}"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7361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6FB44-BD91-4C21-923B-3B19DFD4A4FB}"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28269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FB44-BD91-4C21-923B-3B19DFD4A4FB}"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1579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28635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150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A16FB44-BD91-4C21-923B-3B19DFD4A4FB}" type="datetimeFigureOut">
              <a:rPr lang="en-US" smtClean="0"/>
              <a:t>12/12/2024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5B8922-96A8-4D74-BEFA-044BA86AE8CA}" type="slidenum">
              <a:rPr lang="en-US" smtClean="0"/>
              <a:t>‹#›</a:t>
            </a:fld>
            <a:endParaRPr lang="en-US"/>
          </a:p>
        </p:txBody>
      </p:sp>
    </p:spTree>
    <p:extLst>
      <p:ext uri="{BB962C8B-B14F-4D97-AF65-F5344CB8AC3E}">
        <p14:creationId xmlns:p14="http://schemas.microsoft.com/office/powerpoint/2010/main" val="220279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9CB6-CF92-6C68-DDC0-FC0F597EAFA6}"/>
              </a:ext>
            </a:extLst>
          </p:cNvPr>
          <p:cNvSpPr>
            <a:spLocks noGrp="1"/>
          </p:cNvSpPr>
          <p:nvPr>
            <p:ph type="ctrTitle"/>
          </p:nvPr>
        </p:nvSpPr>
        <p:spPr/>
        <p:txBody>
          <a:bodyPr/>
          <a:lstStyle/>
          <a:p>
            <a:r>
              <a:rPr lang="en-US"/>
              <a:t>Bacchus Winery</a:t>
            </a:r>
            <a:endParaRPr lang="en-US" dirty="0"/>
          </a:p>
        </p:txBody>
      </p:sp>
      <p:sp>
        <p:nvSpPr>
          <p:cNvPr id="3" name="Subtitle 2">
            <a:extLst>
              <a:ext uri="{FF2B5EF4-FFF2-40B4-BE49-F238E27FC236}">
                <a16:creationId xmlns:a16="http://schemas.microsoft.com/office/drawing/2014/main" id="{ACF92158-9C4A-FFF2-2F21-7928C57CC332}"/>
              </a:ext>
            </a:extLst>
          </p:cNvPr>
          <p:cNvSpPr>
            <a:spLocks noGrp="1"/>
          </p:cNvSpPr>
          <p:nvPr>
            <p:ph type="subTitle" idx="1"/>
          </p:nvPr>
        </p:nvSpPr>
        <p:spPr/>
        <p:txBody>
          <a:bodyPr/>
          <a:lstStyle/>
          <a:p>
            <a:r>
              <a:rPr lang="en-US"/>
              <a:t>Group 3</a:t>
            </a:r>
            <a:endParaRPr lang="en-US" dirty="0"/>
          </a:p>
        </p:txBody>
      </p:sp>
    </p:spTree>
    <p:extLst>
      <p:ext uri="{BB962C8B-B14F-4D97-AF65-F5344CB8AC3E}">
        <p14:creationId xmlns:p14="http://schemas.microsoft.com/office/powerpoint/2010/main" val="151054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63A-C189-3088-B615-A78641A41048}"/>
              </a:ext>
            </a:extLst>
          </p:cNvPr>
          <p:cNvSpPr>
            <a:spLocks noGrp="1"/>
          </p:cNvSpPr>
          <p:nvPr>
            <p:ph type="title"/>
          </p:nvPr>
        </p:nvSpPr>
        <p:spPr/>
        <p:txBody>
          <a:bodyPr/>
          <a:lstStyle/>
          <a:p>
            <a:r>
              <a:rPr lang="en-US" dirty="0"/>
              <a:t>Group 3 Members</a:t>
            </a:r>
          </a:p>
        </p:txBody>
      </p:sp>
      <p:sp>
        <p:nvSpPr>
          <p:cNvPr id="3" name="Content Placeholder 2">
            <a:extLst>
              <a:ext uri="{FF2B5EF4-FFF2-40B4-BE49-F238E27FC236}">
                <a16:creationId xmlns:a16="http://schemas.microsoft.com/office/drawing/2014/main" id="{904A91F3-3138-D43C-7CFE-946759969AB7}"/>
              </a:ext>
            </a:extLst>
          </p:cNvPr>
          <p:cNvSpPr>
            <a:spLocks noGrp="1"/>
          </p:cNvSpPr>
          <p:nvPr>
            <p:ph idx="1"/>
          </p:nvPr>
        </p:nvSpPr>
        <p:spPr/>
        <p:txBody>
          <a:bodyPr/>
          <a:lstStyle/>
          <a:p>
            <a:r>
              <a:rPr lang="en-US" dirty="0"/>
              <a:t>Truman Forey</a:t>
            </a:r>
          </a:p>
          <a:p>
            <a:r>
              <a:rPr lang="en-US" dirty="0"/>
              <a:t>Arely Gil</a:t>
            </a:r>
          </a:p>
          <a:p>
            <a:r>
              <a:rPr lang="en-US" dirty="0"/>
              <a:t>Elizabeth Hinz</a:t>
            </a:r>
          </a:p>
          <a:p>
            <a:r>
              <a:rPr lang="en-US" dirty="0"/>
              <a:t>Lea Trueworthy</a:t>
            </a:r>
          </a:p>
          <a:p>
            <a:r>
              <a:rPr lang="en-US" dirty="0"/>
              <a:t>Megan Wheeler</a:t>
            </a:r>
          </a:p>
        </p:txBody>
      </p:sp>
    </p:spTree>
    <p:extLst>
      <p:ext uri="{BB962C8B-B14F-4D97-AF65-F5344CB8AC3E}">
        <p14:creationId xmlns:p14="http://schemas.microsoft.com/office/powerpoint/2010/main" val="41805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51FB-4D2F-1393-D4BC-DD038E7A877E}"/>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C3BBD089-85E8-C528-C43B-D93C75BDF2B8}"/>
              </a:ext>
            </a:extLst>
          </p:cNvPr>
          <p:cNvSpPr>
            <a:spLocks noGrp="1"/>
          </p:cNvSpPr>
          <p:nvPr>
            <p:ph idx="1"/>
          </p:nvPr>
        </p:nvSpPr>
        <p:spPr/>
        <p:txBody>
          <a:bodyPr>
            <a:normAutofit fontScale="92500" lnSpcReduction="20000"/>
          </a:bodyPr>
          <a:lstStyle/>
          <a:p>
            <a:r>
              <a:rPr lang="en-US" dirty="0"/>
              <a:t>Bacchus Winery, a family-owned business, is transitioning leadership from George Bacchus to his children, Stan and Davis Bacchus. They aim to improve their operations with a focus on inventory management, distribution tracking, supplier performance, and employee hours. Key challenges identified by the winery include:</a:t>
            </a:r>
          </a:p>
          <a:p>
            <a:pPr lvl="1">
              <a:buFont typeface="Arial" panose="020B0604020202020204" pitchFamily="34" charset="0"/>
              <a:buChar char="•"/>
            </a:pPr>
            <a:r>
              <a:rPr lang="en-US" dirty="0"/>
              <a:t>Managing supplier deliveries</a:t>
            </a:r>
          </a:p>
          <a:p>
            <a:pPr lvl="1">
              <a:buFont typeface="Arial" panose="020B0604020202020204" pitchFamily="34" charset="0"/>
              <a:buChar char="•"/>
            </a:pPr>
            <a:r>
              <a:rPr lang="en-US" dirty="0"/>
              <a:t>Tracking wine distribution</a:t>
            </a:r>
          </a:p>
          <a:p>
            <a:pPr lvl="1">
              <a:buFont typeface="Arial" panose="020B0604020202020204" pitchFamily="34" charset="0"/>
              <a:buChar char="•"/>
            </a:pPr>
            <a:r>
              <a:rPr lang="en-US" dirty="0"/>
              <a:t>Monitoring employee time and productivity</a:t>
            </a:r>
          </a:p>
          <a:p>
            <a:pPr lvl="1">
              <a:buFont typeface="Arial" panose="020B0604020202020204" pitchFamily="34" charset="0"/>
              <a:buChar char="•"/>
            </a:pPr>
            <a:r>
              <a:rPr lang="en-US" dirty="0"/>
              <a:t>Improving communication and data visibility</a:t>
            </a:r>
          </a:p>
          <a:p>
            <a:r>
              <a:rPr lang="en-US" dirty="0"/>
              <a:t>The winery has four main types of wine in production: Merlot, Cabernet, Chablis, and Chardonnay. It currently uses manual processes for tracking supplies, employee hours, and distribution. The new system aims to modernize these processes and help Bacchus Winery run more efficiently.</a:t>
            </a:r>
          </a:p>
        </p:txBody>
      </p:sp>
    </p:spTree>
    <p:extLst>
      <p:ext uri="{BB962C8B-B14F-4D97-AF65-F5344CB8AC3E}">
        <p14:creationId xmlns:p14="http://schemas.microsoft.com/office/powerpoint/2010/main" val="2522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4C3D-256B-6F3E-1B5F-8CB0A66931F6}"/>
              </a:ext>
            </a:extLst>
          </p:cNvPr>
          <p:cNvSpPr>
            <a:spLocks noGrp="1"/>
          </p:cNvSpPr>
          <p:nvPr>
            <p:ph type="title"/>
          </p:nvPr>
        </p:nvSpPr>
        <p:spPr/>
        <p:txBody>
          <a:bodyPr/>
          <a:lstStyle/>
          <a:p>
            <a:r>
              <a:rPr lang="en-US" dirty="0"/>
              <a:t>ERD</a:t>
            </a:r>
          </a:p>
        </p:txBody>
      </p:sp>
      <p:sp>
        <p:nvSpPr>
          <p:cNvPr id="3" name="Content Placeholder 2">
            <a:extLst>
              <a:ext uri="{FF2B5EF4-FFF2-40B4-BE49-F238E27FC236}">
                <a16:creationId xmlns:a16="http://schemas.microsoft.com/office/drawing/2014/main" id="{24DDB153-19BB-28BE-37C1-1536A6BAAF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936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D8D367-1D53-DBD1-A59B-62D037B66200}"/>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a:t>Supplier Delivery Report</a:t>
            </a:r>
          </a:p>
        </p:txBody>
      </p:sp>
      <p:sp>
        <p:nvSpPr>
          <p:cNvPr id="3" name="Content Placeholder 2">
            <a:extLst>
              <a:ext uri="{FF2B5EF4-FFF2-40B4-BE49-F238E27FC236}">
                <a16:creationId xmlns:a16="http://schemas.microsoft.com/office/drawing/2014/main" id="{ECA05AB2-BB2B-F89F-6C59-EF00425CF244}"/>
              </a:ext>
            </a:extLst>
          </p:cNvPr>
          <p:cNvSpPr>
            <a:spLocks noGrp="1"/>
          </p:cNvSpPr>
          <p:nvPr>
            <p:ph type="body" sz="half" idx="2"/>
          </p:nvPr>
        </p:nvSpPr>
        <p:spPr>
          <a:xfrm>
            <a:off x="1154955" y="2603500"/>
            <a:ext cx="3481054" cy="3416300"/>
          </a:xfrm>
        </p:spPr>
        <p:txBody>
          <a:bodyPr vert="horz" lIns="91440" tIns="45720" rIns="91440" bIns="45720" rtlCol="0" anchor="ctr">
            <a:normAutofit/>
          </a:bodyPr>
          <a:lstStyle/>
          <a:p>
            <a:pPr>
              <a:buFont typeface="Wingdings 3" charset="2"/>
              <a:buChar char=""/>
            </a:pPr>
            <a:r>
              <a:rPr lang="en-US" sz="1600" dirty="0">
                <a:solidFill>
                  <a:schemeClr val="tx1">
                    <a:lumMod val="75000"/>
                    <a:lumOff val="25000"/>
                  </a:schemeClr>
                </a:solidFill>
              </a:rPr>
              <a:t>Purpose: To check whether all suppliers are delivering on time, and to identify any delays in supply deliveries.</a:t>
            </a:r>
          </a:p>
          <a:p>
            <a:pPr>
              <a:buFont typeface="Wingdings 3" charset="2"/>
              <a:buChar char=""/>
            </a:pPr>
            <a:endParaRPr lang="en-US" sz="1600" dirty="0">
              <a:solidFill>
                <a:schemeClr val="tx1">
                  <a:lumMod val="75000"/>
                  <a:lumOff val="25000"/>
                </a:schemeClr>
              </a:solidFill>
            </a:endParaRPr>
          </a:p>
        </p:txBody>
      </p:sp>
      <p:pic>
        <p:nvPicPr>
          <p:cNvPr id="8" name="Picture Placeholder 7" descr="A screen shot of a computer&#10;&#10;Description automatically generated">
            <a:extLst>
              <a:ext uri="{FF2B5EF4-FFF2-40B4-BE49-F238E27FC236}">
                <a16:creationId xmlns:a16="http://schemas.microsoft.com/office/drawing/2014/main" id="{FAEA4FDE-6A39-8EBC-1A94-166318BA3F1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21" r="845"/>
          <a:stretch/>
        </p:blipFill>
        <p:spPr>
          <a:xfrm>
            <a:off x="4886449" y="2775951"/>
            <a:ext cx="6257309"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7664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6F31-E921-8A54-BC96-EE9E18A96899}"/>
              </a:ext>
            </a:extLst>
          </p:cNvPr>
          <p:cNvSpPr>
            <a:spLocks noGrp="1"/>
          </p:cNvSpPr>
          <p:nvPr>
            <p:ph type="title"/>
          </p:nvPr>
        </p:nvSpPr>
        <p:spPr>
          <a:xfrm>
            <a:off x="1154954" y="973668"/>
            <a:ext cx="8761413" cy="706964"/>
          </a:xfrm>
        </p:spPr>
        <p:txBody>
          <a:bodyPr>
            <a:normAutofit/>
          </a:bodyPr>
          <a:lstStyle/>
          <a:p>
            <a:r>
              <a:rPr lang="en-US"/>
              <a:t>Wine Sales Distribution Report</a:t>
            </a:r>
            <a:endParaRPr lang="en-US" dirty="0"/>
          </a:p>
        </p:txBody>
      </p:sp>
      <p:sp>
        <p:nvSpPr>
          <p:cNvPr id="3" name="Content Placeholder 2">
            <a:extLst>
              <a:ext uri="{FF2B5EF4-FFF2-40B4-BE49-F238E27FC236}">
                <a16:creationId xmlns:a16="http://schemas.microsoft.com/office/drawing/2014/main" id="{3B8BB1C1-AA6F-768E-1166-8DFC2D104285}"/>
              </a:ext>
            </a:extLst>
          </p:cNvPr>
          <p:cNvSpPr>
            <a:spLocks noGrp="1"/>
          </p:cNvSpPr>
          <p:nvPr>
            <p:ph idx="1"/>
          </p:nvPr>
        </p:nvSpPr>
        <p:spPr>
          <a:xfrm>
            <a:off x="1154955" y="2603500"/>
            <a:ext cx="3481054" cy="3416300"/>
          </a:xfrm>
        </p:spPr>
        <p:txBody>
          <a:bodyPr anchor="ctr">
            <a:normAutofit/>
          </a:bodyPr>
          <a:lstStyle/>
          <a:p>
            <a:r>
              <a:rPr lang="en-US" sz="1600"/>
              <a:t>Purpose: To analyze which wines are performing well and identify any low-performing wines.</a:t>
            </a:r>
          </a:p>
        </p:txBody>
      </p:sp>
      <p:pic>
        <p:nvPicPr>
          <p:cNvPr id="25" name="Picture 24" descr="A screenshot of a computer&#10;&#10;Description automatically generated">
            <a:extLst>
              <a:ext uri="{FF2B5EF4-FFF2-40B4-BE49-F238E27FC236}">
                <a16:creationId xmlns:a16="http://schemas.microsoft.com/office/drawing/2014/main" id="{B567C2CB-5214-A4A3-F48A-1092676D0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452" y="3660593"/>
            <a:ext cx="2997538" cy="2755501"/>
          </a:xfrm>
          <a:prstGeom prst="roundRect">
            <a:avLst>
              <a:gd name="adj" fmla="val 1858"/>
            </a:avLst>
          </a:prstGeom>
          <a:effectLst/>
        </p:spPr>
      </p:pic>
      <p:pic>
        <p:nvPicPr>
          <p:cNvPr id="23" name="Picture 22" descr="A black background with white text&#10;&#10;Description automatically generated">
            <a:extLst>
              <a:ext uri="{FF2B5EF4-FFF2-40B4-BE49-F238E27FC236}">
                <a16:creationId xmlns:a16="http://schemas.microsoft.com/office/drawing/2014/main" id="{09DE41EE-81F7-823C-3BBD-110BEDEF4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52" y="2603500"/>
            <a:ext cx="7038426" cy="888871"/>
          </a:xfrm>
          <a:prstGeom prst="roundRect">
            <a:avLst>
              <a:gd name="adj" fmla="val 1858"/>
            </a:avLst>
          </a:prstGeom>
          <a:effectLst/>
        </p:spPr>
      </p:pic>
    </p:spTree>
    <p:extLst>
      <p:ext uri="{BB962C8B-B14F-4D97-AF65-F5344CB8AC3E}">
        <p14:creationId xmlns:p14="http://schemas.microsoft.com/office/powerpoint/2010/main" val="419397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56C-B92E-51F5-7FAD-4810BA49855A}"/>
              </a:ext>
            </a:extLst>
          </p:cNvPr>
          <p:cNvSpPr>
            <a:spLocks noGrp="1"/>
          </p:cNvSpPr>
          <p:nvPr>
            <p:ph type="title"/>
          </p:nvPr>
        </p:nvSpPr>
        <p:spPr>
          <a:xfrm>
            <a:off x="1154954" y="973668"/>
            <a:ext cx="8761413" cy="706964"/>
          </a:xfrm>
        </p:spPr>
        <p:txBody>
          <a:bodyPr>
            <a:normAutofit/>
          </a:bodyPr>
          <a:lstStyle/>
          <a:p>
            <a:r>
              <a:rPr lang="en-US">
                <a:solidFill>
                  <a:srgbClr val="EBEBEB"/>
                </a:solidFill>
              </a:rPr>
              <a:t>Employee Work Hours Report</a:t>
            </a:r>
          </a:p>
        </p:txBody>
      </p:sp>
      <p:sp>
        <p:nvSpPr>
          <p:cNvPr id="3" name="Content Placeholder 2">
            <a:extLst>
              <a:ext uri="{FF2B5EF4-FFF2-40B4-BE49-F238E27FC236}">
                <a16:creationId xmlns:a16="http://schemas.microsoft.com/office/drawing/2014/main" id="{08C61853-1D32-CDA2-B46C-95A796B7DF4B}"/>
              </a:ext>
            </a:extLst>
          </p:cNvPr>
          <p:cNvSpPr>
            <a:spLocks noGrp="1"/>
          </p:cNvSpPr>
          <p:nvPr>
            <p:ph idx="1"/>
          </p:nvPr>
        </p:nvSpPr>
        <p:spPr>
          <a:xfrm>
            <a:off x="1154955" y="2603500"/>
            <a:ext cx="3481054" cy="3416300"/>
          </a:xfrm>
        </p:spPr>
        <p:txBody>
          <a:bodyPr anchor="ctr">
            <a:normAutofit/>
          </a:bodyPr>
          <a:lstStyle/>
          <a:p>
            <a:r>
              <a:rPr lang="en-US" sz="1600"/>
              <a:t>Purpose: To track the number of hours worked by each employee in the past year.</a:t>
            </a:r>
          </a:p>
        </p:txBody>
      </p:sp>
      <p:pic>
        <p:nvPicPr>
          <p:cNvPr id="5" name="Picture 4" descr="A screen shot of a computer screen&#10;&#10;Description automatically generated">
            <a:extLst>
              <a:ext uri="{FF2B5EF4-FFF2-40B4-BE49-F238E27FC236}">
                <a16:creationId xmlns:a16="http://schemas.microsoft.com/office/drawing/2014/main" id="{49996121-6BD5-2E28-103B-0D7BABC78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067" y="3114675"/>
            <a:ext cx="7244368" cy="257175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2147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35DC-553C-A526-6591-450EDC033595}"/>
              </a:ext>
            </a:extLst>
          </p:cNvPr>
          <p:cNvSpPr>
            <a:spLocks noGrp="1"/>
          </p:cNvSpPr>
          <p:nvPr>
            <p:ph type="title"/>
          </p:nvPr>
        </p:nvSpPr>
        <p:spPr>
          <a:xfrm>
            <a:off x="1154954" y="1001100"/>
            <a:ext cx="8761413" cy="706964"/>
          </a:xfrm>
        </p:spPr>
        <p:txBody>
          <a:bodyPr/>
          <a:lstStyle/>
          <a:p>
            <a:r>
              <a:rPr lang="en-US" dirty="0"/>
              <a:t>Assumptions and Design Decisions</a:t>
            </a:r>
          </a:p>
        </p:txBody>
      </p:sp>
      <p:sp>
        <p:nvSpPr>
          <p:cNvPr id="4" name="Text Placeholder 3">
            <a:extLst>
              <a:ext uri="{FF2B5EF4-FFF2-40B4-BE49-F238E27FC236}">
                <a16:creationId xmlns:a16="http://schemas.microsoft.com/office/drawing/2014/main" id="{7A300AEE-C510-1B1E-02AA-0F8941386D45}"/>
              </a:ext>
            </a:extLst>
          </p:cNvPr>
          <p:cNvSpPr>
            <a:spLocks noGrp="1"/>
          </p:cNvSpPr>
          <p:nvPr>
            <p:ph type="body" idx="1"/>
          </p:nvPr>
        </p:nvSpPr>
        <p:spPr/>
        <p:txBody>
          <a:bodyPr/>
          <a:lstStyle/>
          <a:p>
            <a:r>
              <a:rPr lang="en-US" kern="100" dirty="0">
                <a:effectLst/>
                <a:ea typeface="Aptos" panose="020B0004020202020204" pitchFamily="34" charset="0"/>
                <a:cs typeface="Times New Roman" panose="02020603050405020304" pitchFamily="18" charset="0"/>
              </a:rPr>
              <a:t>Assumptions</a:t>
            </a:r>
          </a:p>
        </p:txBody>
      </p:sp>
      <p:sp>
        <p:nvSpPr>
          <p:cNvPr id="3" name="Content Placeholder 2">
            <a:extLst>
              <a:ext uri="{FF2B5EF4-FFF2-40B4-BE49-F238E27FC236}">
                <a16:creationId xmlns:a16="http://schemas.microsoft.com/office/drawing/2014/main" id="{2AFC4110-B718-F7F0-77D3-3F5138A30D55}"/>
              </a:ext>
            </a:extLst>
          </p:cNvPr>
          <p:cNvSpPr>
            <a:spLocks noGrp="1"/>
          </p:cNvSpPr>
          <p:nvPr>
            <p:ph sz="half" idx="2"/>
          </p:nvPr>
        </p:nvSpPr>
        <p:spPr/>
        <p:txBody>
          <a:bodyPr>
            <a:normAutofit fontScale="77500" lnSpcReduction="20000"/>
          </a:bodyPr>
          <a:lstStyle/>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Each employee works for only one department.</a:t>
            </a:r>
          </a:p>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Each wine is produced from grapes grown by the winery.</a:t>
            </a:r>
          </a:p>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Each order is for a single wine type.</a:t>
            </a:r>
          </a:p>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Inventory items are not shared across different wines.</a:t>
            </a:r>
          </a:p>
        </p:txBody>
      </p:sp>
      <p:sp>
        <p:nvSpPr>
          <p:cNvPr id="5" name="Text Placeholder 4">
            <a:extLst>
              <a:ext uri="{FF2B5EF4-FFF2-40B4-BE49-F238E27FC236}">
                <a16:creationId xmlns:a16="http://schemas.microsoft.com/office/drawing/2014/main" id="{50237657-50C1-C278-4D13-DD6F977C5F69}"/>
              </a:ext>
            </a:extLst>
          </p:cNvPr>
          <p:cNvSpPr>
            <a:spLocks noGrp="1"/>
          </p:cNvSpPr>
          <p:nvPr>
            <p:ph type="body" sz="quarter" idx="3"/>
          </p:nvPr>
        </p:nvSpPr>
        <p:spPr/>
        <p:txBody>
          <a:bodyPr/>
          <a:lstStyle/>
          <a:p>
            <a:r>
              <a:rPr lang="en-US" dirty="0"/>
              <a:t>Design Decisions</a:t>
            </a:r>
          </a:p>
        </p:txBody>
      </p:sp>
      <p:sp>
        <p:nvSpPr>
          <p:cNvPr id="6" name="Content Placeholder 5">
            <a:extLst>
              <a:ext uri="{FF2B5EF4-FFF2-40B4-BE49-F238E27FC236}">
                <a16:creationId xmlns:a16="http://schemas.microsoft.com/office/drawing/2014/main" id="{869B3C2E-518B-83C7-7991-C25F6BB6DBF0}"/>
              </a:ext>
            </a:extLst>
          </p:cNvPr>
          <p:cNvSpPr>
            <a:spLocks noGrp="1"/>
          </p:cNvSpPr>
          <p:nvPr>
            <p:ph sz="quarter" idx="4"/>
          </p:nvPr>
        </p:nvSpPr>
        <p:spPr/>
        <p:txBody>
          <a:bodyPr>
            <a:normAutofit fontScale="77500" lnSpcReduction="20000"/>
          </a:bodyPr>
          <a:lstStyle/>
          <a:p>
            <a:r>
              <a:rPr lang="en-US" dirty="0"/>
              <a:t>Modular Functions: Each report is encapsulated in its own function for readability, maintainability, and reusability. </a:t>
            </a:r>
          </a:p>
          <a:p>
            <a:r>
              <a:rPr lang="en-US" dirty="0"/>
              <a:t>Simple UI: A loop with a menu allows users to select reports or quit, offering flexibility and easy navigation.</a:t>
            </a:r>
          </a:p>
          <a:p>
            <a:r>
              <a:rPr lang="en-US" dirty="0"/>
              <a:t>Clear Output: Uses formatted strings for easy-to-read report outputs.</a:t>
            </a:r>
          </a:p>
          <a:p>
            <a:r>
              <a:rPr lang="en-US" dirty="0"/>
              <a:t>Error Handling: Handles invalid inputs to prevent errors and ensure smooth user experience.</a:t>
            </a:r>
          </a:p>
          <a:p>
            <a:r>
              <a:rPr lang="en-US" dirty="0"/>
              <a:t>Test Function Placeholder: Includes a </a:t>
            </a:r>
            <a:r>
              <a:rPr lang="en-US" i="1" dirty="0" err="1"/>
              <a:t>test_reports</a:t>
            </a:r>
            <a:r>
              <a:rPr lang="en-US" i="1" dirty="0"/>
              <a:t> </a:t>
            </a:r>
            <a:r>
              <a:rPr lang="en-US" dirty="0"/>
              <a:t>function for potential future testing or debugging.</a:t>
            </a:r>
          </a:p>
          <a:p>
            <a:endParaRPr lang="en-US" dirty="0"/>
          </a:p>
        </p:txBody>
      </p:sp>
    </p:spTree>
    <p:extLst>
      <p:ext uri="{BB962C8B-B14F-4D97-AF65-F5344CB8AC3E}">
        <p14:creationId xmlns:p14="http://schemas.microsoft.com/office/powerpoint/2010/main" val="205146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B65D-1764-5DC9-8F4A-67AD2B8DA2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E722A8-75CF-7F54-366B-1BAD8B4F4D09}"/>
              </a:ext>
            </a:extLst>
          </p:cNvPr>
          <p:cNvSpPr>
            <a:spLocks noGrp="1"/>
          </p:cNvSpPr>
          <p:nvPr>
            <p:ph idx="1"/>
          </p:nvPr>
        </p:nvSpPr>
        <p:spPr/>
        <p:txBody>
          <a:bodyPr/>
          <a:lstStyle/>
          <a:p>
            <a:r>
              <a:rPr lang="en-US" dirty="0"/>
              <a:t>This system design will help Bacchus Winery improve its operations in key areas such as supplier delivery management, wine distribution tracking, and employee time management. The proposed reports provide visibility and actionable insights that will help the winery make informed decisions, optimize processes, and improve overall business efficiency.</a:t>
            </a:r>
          </a:p>
        </p:txBody>
      </p:sp>
    </p:spTree>
    <p:extLst>
      <p:ext uri="{BB962C8B-B14F-4D97-AF65-F5344CB8AC3E}">
        <p14:creationId xmlns:p14="http://schemas.microsoft.com/office/powerpoint/2010/main" val="2360875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TotalTime>
  <Words>388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Century Gothic</vt:lpstr>
      <vt:lpstr>Wingdings 3</vt:lpstr>
      <vt:lpstr>Ion Boardroom</vt:lpstr>
      <vt:lpstr>Bacchus Winery</vt:lpstr>
      <vt:lpstr>Group 3 Members</vt:lpstr>
      <vt:lpstr>Case Study Overview</vt:lpstr>
      <vt:lpstr>ERD</vt:lpstr>
      <vt:lpstr>Supplier Delivery Report</vt:lpstr>
      <vt:lpstr>Wine Sales Distribution Report</vt:lpstr>
      <vt:lpstr>Employee Work Hours Report</vt:lpstr>
      <vt:lpstr>Assumptions and Design Decisions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 Trueworthy</dc:creator>
  <cp:lastModifiedBy>Lea Trueworthy</cp:lastModifiedBy>
  <cp:revision>13</cp:revision>
  <dcterms:created xsi:type="dcterms:W3CDTF">2024-12-11T14:17:52Z</dcterms:created>
  <dcterms:modified xsi:type="dcterms:W3CDTF">2024-12-12T15:23:22Z</dcterms:modified>
</cp:coreProperties>
</file>